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7" r:id="rId5"/>
    <p:sldId id="266" r:id="rId6"/>
    <p:sldId id="260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49C7-A132-4481-9AA2-00D61E30375C}" type="datetimeFigureOut">
              <a:rPr lang="en-GB" smtClean="0"/>
              <a:pPr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FD6A-6FED-4B0D-AA41-C798393E1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37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49C7-A132-4481-9AA2-00D61E30375C}" type="datetimeFigureOut">
              <a:rPr lang="en-GB" smtClean="0"/>
              <a:pPr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FD6A-6FED-4B0D-AA41-C798393E1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4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49C7-A132-4481-9AA2-00D61E30375C}" type="datetimeFigureOut">
              <a:rPr lang="en-GB" smtClean="0"/>
              <a:pPr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FD6A-6FED-4B0D-AA41-C798393E1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71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49C7-A132-4481-9AA2-00D61E30375C}" type="datetimeFigureOut">
              <a:rPr lang="en-GB" smtClean="0"/>
              <a:pPr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FD6A-6FED-4B0D-AA41-C798393E1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108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49C7-A132-4481-9AA2-00D61E30375C}" type="datetimeFigureOut">
              <a:rPr lang="en-GB" smtClean="0"/>
              <a:pPr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FD6A-6FED-4B0D-AA41-C798393E1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6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49C7-A132-4481-9AA2-00D61E30375C}" type="datetimeFigureOut">
              <a:rPr lang="en-GB" smtClean="0"/>
              <a:pPr/>
              <a:t>03/11/2017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FD6A-6FED-4B0D-AA41-C798393E1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1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49C7-A132-4481-9AA2-00D61E30375C}" type="datetimeFigureOut">
              <a:rPr lang="en-GB" smtClean="0"/>
              <a:pPr/>
              <a:t>03/11/2017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FD6A-6FED-4B0D-AA41-C798393E1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20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49C7-A132-4481-9AA2-00D61E30375C}" type="datetimeFigureOut">
              <a:rPr lang="en-GB" smtClean="0"/>
              <a:pPr/>
              <a:t>03/11/2017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FD6A-6FED-4B0D-AA41-C798393E1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08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49C7-A132-4481-9AA2-00D61E30375C}" type="datetimeFigureOut">
              <a:rPr lang="en-GB" smtClean="0"/>
              <a:pPr/>
              <a:t>03/11/2017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FD6A-6FED-4B0D-AA41-C798393E1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247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49C7-A132-4481-9AA2-00D61E30375C}" type="datetimeFigureOut">
              <a:rPr lang="en-GB" smtClean="0"/>
              <a:pPr/>
              <a:t>03/11/2017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FD6A-6FED-4B0D-AA41-C798393E1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439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A49C7-A132-4481-9AA2-00D61E30375C}" type="datetimeFigureOut">
              <a:rPr lang="en-GB" smtClean="0"/>
              <a:pPr/>
              <a:t>03/11/2017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AFD6A-6FED-4B0D-AA41-C798393E1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301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A49C7-A132-4481-9AA2-00D61E30375C}" type="datetimeFigureOut">
              <a:rPr lang="en-GB" smtClean="0"/>
              <a:pPr/>
              <a:t>03/11/2017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AFD6A-6FED-4B0D-AA41-C798393E1F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25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imgres?imgurl=http://cdn.furniturefashion.com/wp-content/uploads/2012/10/Simple-Red-Chair-by-Ake-Axelsson.jpg&amp;imgrefurl=http://www.furniturefashion.com/2012/10/05/in-the-hot-seat-10-bright-red-chairs.html&amp;usg=__eeivUZkxucOXtJ1YUtrdcES-XyU=&amp;h=680&amp;w=500&amp;sz=34&amp;hl=en&amp;start=18&amp;zoom=1&amp;tbnid=_ea5GFrhjU6SUM:&amp;tbnh=139&amp;tbnw=102&amp;ei=sia3UL26LeSB4gTDi4GADg&amp;prev=/search?q=red+chair&amp;um=1&amp;hl=en&amp;safe=vss&amp;sa=N&amp;tbo=d&amp;biw=1024&amp;bih=643&amp;sout=1&amp;tbm=isch&amp;um=1&amp;itbs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What is the difference between a real red chair and an imaginary red chair?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A: What would Anselm say?</a:t>
            </a:r>
          </a:p>
          <a:p>
            <a:pPr>
              <a:buNone/>
            </a:pPr>
            <a:r>
              <a:rPr lang="en-GB" dirty="0"/>
              <a:t>B: What would Gaunilo say?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A: What would Descartes say?</a:t>
            </a:r>
          </a:p>
          <a:p>
            <a:pPr>
              <a:buNone/>
            </a:pPr>
            <a:r>
              <a:rPr lang="en-GB" dirty="0"/>
              <a:t>B: What would Kant say?</a:t>
            </a:r>
          </a:p>
        </p:txBody>
      </p:sp>
      <p:pic>
        <p:nvPicPr>
          <p:cNvPr id="1026" name="Picture 2" descr="http://t1.gstatic.com/images?q=tbn:ANd9GcSGwNefw-hXx6joRS9BK3FlQj1T_FlH12DAD2aISlMIMGXsvB_c9ok4yVFR:cdn.furniturefashion.com/wp-content/uploads/2012/10/Simple-Red-Chair-by-Ake-Axelss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204864"/>
            <a:ext cx="2520280" cy="343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414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Ontological argument review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261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be able to explain Malcolm’s argument.</a:t>
            </a:r>
          </a:p>
          <a:p>
            <a:r>
              <a:rPr lang="en-GB" dirty="0"/>
              <a:t>To be able to evaluate whether there is any place for the Ontological Argument today.</a:t>
            </a:r>
          </a:p>
        </p:txBody>
      </p:sp>
    </p:spTree>
    <p:extLst>
      <p:ext uri="{BB962C8B-B14F-4D97-AF65-F5344CB8AC3E}">
        <p14:creationId xmlns:p14="http://schemas.microsoft.com/office/powerpoint/2010/main" val="1999868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Does the Ontological argument work?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/>
              <a:t>It is not based on evidence and experience, that’s why some find it weak.</a:t>
            </a:r>
          </a:p>
          <a:p>
            <a:pPr lvl="0"/>
            <a:r>
              <a:rPr lang="en-GB" dirty="0"/>
              <a:t>Is Kant right to say existence not a predicate? </a:t>
            </a:r>
          </a:p>
          <a:p>
            <a:pPr marL="0" lvl="0" indent="0" algn="ctr">
              <a:buNone/>
            </a:pPr>
            <a:r>
              <a:rPr lang="en-GB" dirty="0"/>
              <a:t>E.g. because you can think of a Yeti and its qualities. When I have actual evidence that it exists, it </a:t>
            </a:r>
            <a:r>
              <a:rPr lang="en-GB" b="1" dirty="0"/>
              <a:t>does </a:t>
            </a:r>
            <a:r>
              <a:rPr lang="en-GB" dirty="0"/>
              <a:t>add something to the idea – it adds existence. But Kant argues that ‘existence’ doesn’t add anything to the description of something, yet clearly in this example it does.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913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Modern responses on the Ontological argument</a:t>
            </a:r>
            <a:br>
              <a:rPr lang="en-GB" dirty="0"/>
            </a:br>
            <a:r>
              <a:rPr lang="en-GB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114800" cy="6697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Iris Murdoch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114800" cy="43504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457200" lvl="1" indent="0">
              <a:buNone/>
            </a:pPr>
            <a:r>
              <a:rPr lang="en-GB" sz="2400" dirty="0"/>
              <a:t>Although Anselm’s logic seemed flawed what he was actually doing was pointing to a reason beyond human reasoning.</a:t>
            </a:r>
            <a:endParaRPr lang="en-GB" sz="3200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From his failure of reason we catch a glimpse of God’s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Norman Malcolm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31431" cy="442247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/>
            <a:r>
              <a:rPr lang="en-GB" dirty="0"/>
              <a:t>He thought that Anselm’s 1</a:t>
            </a:r>
            <a:r>
              <a:rPr lang="en-GB" baseline="30000" dirty="0"/>
              <a:t>st</a:t>
            </a:r>
            <a:r>
              <a:rPr lang="en-GB" dirty="0"/>
              <a:t> argument flawed, </a:t>
            </a:r>
            <a:r>
              <a:rPr lang="en-GB" dirty="0">
                <a:solidFill>
                  <a:srgbClr val="FF0000"/>
                </a:solidFill>
              </a:rPr>
              <a:t>but the 2</a:t>
            </a:r>
            <a:r>
              <a:rPr lang="en-GB" baseline="30000" dirty="0">
                <a:solidFill>
                  <a:srgbClr val="FF0000"/>
                </a:solidFill>
              </a:rPr>
              <a:t>nd</a:t>
            </a:r>
            <a:r>
              <a:rPr lang="en-GB" dirty="0">
                <a:solidFill>
                  <a:srgbClr val="FF0000"/>
                </a:solidFill>
              </a:rPr>
              <a:t> was good - necessary existence cannot be affected by anything, it can’t be brought about nor taken away.</a:t>
            </a:r>
          </a:p>
          <a:p>
            <a:pPr lvl="0"/>
            <a:r>
              <a:rPr lang="en-GB" dirty="0"/>
              <a:t>If God does not exist, he cannot be brought into existence, so his existence is impossible.</a:t>
            </a:r>
          </a:p>
          <a:p>
            <a:pPr lvl="0"/>
            <a:r>
              <a:rPr lang="en-GB" dirty="0"/>
              <a:t>If God does exist, he cannot have been brought into existence, nor can he cease to exist.</a:t>
            </a:r>
          </a:p>
          <a:p>
            <a:pPr lvl="0"/>
            <a:r>
              <a:rPr lang="en-GB" dirty="0">
                <a:solidFill>
                  <a:srgbClr val="FF0000"/>
                </a:solidFill>
              </a:rPr>
              <a:t>If God is necessary he cannot be made to come into existence. For God not to exist becomes logically absurd.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4531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/>
              <a:t>Find out more…</a:t>
            </a:r>
            <a:br>
              <a:rPr lang="en-GB" sz="3200" dirty="0"/>
            </a:br>
            <a:r>
              <a:rPr lang="en-GB" sz="3200" dirty="0"/>
              <a:t>Malcolm’s views on the ontological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Read through the article on Malcolm’s version of the argument… 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Write down five facts:</a:t>
            </a:r>
          </a:p>
          <a:p>
            <a:pPr marL="0" indent="0">
              <a:buNone/>
            </a:pPr>
            <a:r>
              <a:rPr lang="en-GB" dirty="0"/>
              <a:t>1)</a:t>
            </a:r>
          </a:p>
          <a:p>
            <a:pPr marL="0" indent="0">
              <a:buNone/>
            </a:pPr>
            <a:r>
              <a:rPr lang="en-GB" dirty="0"/>
              <a:t>2)</a:t>
            </a:r>
          </a:p>
          <a:p>
            <a:pPr marL="0" indent="0">
              <a:buNone/>
            </a:pPr>
            <a:r>
              <a:rPr lang="en-GB" dirty="0"/>
              <a:t>3)</a:t>
            </a:r>
          </a:p>
          <a:p>
            <a:pPr marL="0" indent="0">
              <a:buNone/>
            </a:pPr>
            <a:r>
              <a:rPr lang="en-GB" dirty="0"/>
              <a:t>4)</a:t>
            </a:r>
          </a:p>
          <a:p>
            <a:pPr marL="0" indent="0">
              <a:buNone/>
            </a:pPr>
            <a:r>
              <a:rPr lang="en-GB" dirty="0"/>
              <a:t>5)</a:t>
            </a:r>
          </a:p>
          <a:p>
            <a:pPr>
              <a:buNone/>
            </a:pPr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/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228184" y="5690814"/>
            <a:ext cx="2736304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Stretch yourself:</a:t>
            </a:r>
          </a:p>
          <a:p>
            <a:r>
              <a:rPr lang="en-GB" dirty="0"/>
              <a:t>Research Aquinas’ view on Anselm’s  argument.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789040"/>
            <a:ext cx="21717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1372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Criticisms of the Ontological Argument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Bertrand Russell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GB" dirty="0"/>
              <a:t>Anselm uses the word ‘exist’ incorrectly.</a:t>
            </a:r>
          </a:p>
          <a:p>
            <a:pPr marL="0" lvl="0" indent="0" algn="ctr">
              <a:buNone/>
            </a:pPr>
            <a:r>
              <a:rPr lang="en-GB" dirty="0"/>
              <a:t>Existence cannot be a predicate.</a:t>
            </a:r>
          </a:p>
          <a:p>
            <a:pPr marL="0" lvl="0" indent="0" algn="ctr">
              <a:buNone/>
            </a:pPr>
            <a:r>
              <a:rPr lang="en-GB" dirty="0"/>
              <a:t>If it were, we could construct the following argument (which is called a </a:t>
            </a:r>
            <a:r>
              <a:rPr lang="en-GB" b="1" dirty="0"/>
              <a:t>Syllogism</a:t>
            </a:r>
            <a:r>
              <a:rPr lang="en-GB" dirty="0"/>
              <a:t>): </a:t>
            </a:r>
          </a:p>
          <a:p>
            <a:pPr marL="0" indent="0" algn="ctr">
              <a:buNone/>
            </a:pPr>
            <a:r>
              <a:rPr lang="en-GB" i="1" dirty="0"/>
              <a:t>Men exist</a:t>
            </a:r>
            <a:endParaRPr lang="en-GB" dirty="0"/>
          </a:p>
          <a:p>
            <a:pPr marL="0" indent="0" algn="ctr">
              <a:buNone/>
            </a:pPr>
            <a:r>
              <a:rPr lang="en-GB" i="1" dirty="0"/>
              <a:t>Santa Claus is a man.</a:t>
            </a:r>
            <a:endParaRPr lang="en-GB" dirty="0"/>
          </a:p>
          <a:p>
            <a:pPr marL="0" indent="0" algn="ctr">
              <a:buNone/>
            </a:pPr>
            <a:r>
              <a:rPr lang="en-GB" i="1" dirty="0"/>
              <a:t>Therefore, Santa Claus exists.</a:t>
            </a:r>
            <a:endParaRPr lang="en-GB" dirty="0"/>
          </a:p>
          <a:p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err="1"/>
              <a:t>Gottlob</a:t>
            </a:r>
            <a:r>
              <a:rPr lang="en-GB" dirty="0"/>
              <a:t> </a:t>
            </a:r>
            <a:r>
              <a:rPr lang="en-GB" dirty="0" err="1"/>
              <a:t>Frege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lvl="0" indent="0" algn="ctr">
              <a:buNone/>
            </a:pPr>
            <a:r>
              <a:rPr lang="en-GB" dirty="0"/>
              <a:t>He distinguished between </a:t>
            </a:r>
            <a:r>
              <a:rPr lang="en-GB" i="1" dirty="0"/>
              <a:t>‘first’</a:t>
            </a:r>
            <a:r>
              <a:rPr lang="en-GB" dirty="0"/>
              <a:t> and </a:t>
            </a:r>
            <a:r>
              <a:rPr lang="en-GB" i="1" dirty="0"/>
              <a:t>‘second’</a:t>
            </a:r>
            <a:r>
              <a:rPr lang="en-GB" dirty="0"/>
              <a:t> order predicates.</a:t>
            </a:r>
          </a:p>
          <a:p>
            <a:pPr lvl="0"/>
            <a:r>
              <a:rPr lang="en-GB" dirty="0">
                <a:solidFill>
                  <a:srgbClr val="FF0000"/>
                </a:solidFill>
              </a:rPr>
              <a:t>First order predicates </a:t>
            </a:r>
            <a:r>
              <a:rPr lang="en-GB" dirty="0"/>
              <a:t>tell us something about the </a:t>
            </a:r>
            <a:r>
              <a:rPr lang="en-GB" i="1" dirty="0">
                <a:solidFill>
                  <a:srgbClr val="FF0000"/>
                </a:solidFill>
              </a:rPr>
              <a:t>‘nature’</a:t>
            </a:r>
            <a:r>
              <a:rPr lang="en-GB" dirty="0"/>
              <a:t> of something – for examples, </a:t>
            </a:r>
            <a:r>
              <a:rPr lang="en-GB" i="1" dirty="0"/>
              <a:t>‘the horses are brown’.</a:t>
            </a:r>
            <a:endParaRPr lang="en-GB" dirty="0"/>
          </a:p>
          <a:p>
            <a:pPr lvl="0"/>
            <a:r>
              <a:rPr lang="en-GB" dirty="0">
                <a:solidFill>
                  <a:srgbClr val="FF0000"/>
                </a:solidFill>
              </a:rPr>
              <a:t>Second order predicates </a:t>
            </a:r>
            <a:r>
              <a:rPr lang="en-GB" dirty="0"/>
              <a:t>tell us about </a:t>
            </a:r>
            <a:r>
              <a:rPr lang="en-GB" i="1" dirty="0">
                <a:solidFill>
                  <a:srgbClr val="FF0000"/>
                </a:solidFill>
              </a:rPr>
              <a:t>‘concepts’</a:t>
            </a:r>
            <a:r>
              <a:rPr lang="en-GB" dirty="0"/>
              <a:t> – for example, </a:t>
            </a:r>
            <a:r>
              <a:rPr lang="en-GB" i="1" dirty="0"/>
              <a:t>‘the horses are numerous’</a:t>
            </a:r>
            <a:endParaRPr lang="en-GB" dirty="0"/>
          </a:p>
          <a:p>
            <a:pPr marL="0" lvl="0" indent="0" algn="ctr">
              <a:buNone/>
            </a:pPr>
            <a:r>
              <a:rPr lang="en-GB" dirty="0"/>
              <a:t>Both Anselm and Descartes seem to use existence as a first-order predicate, whereas it is a second-order predicate.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3606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The Ontological Argument Mind Map!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3600" dirty="0"/>
              <a:t>Create a mind map with information on each of the philosopher’s we have covered in the ontological argument. Also include: </a:t>
            </a:r>
          </a:p>
          <a:p>
            <a:r>
              <a:rPr lang="en-GB" sz="3600" dirty="0"/>
              <a:t>Norman Malcolm</a:t>
            </a:r>
          </a:p>
          <a:p>
            <a:r>
              <a:rPr lang="en-GB" sz="3600" dirty="0"/>
              <a:t>Iris Murdoch</a:t>
            </a:r>
          </a:p>
          <a:p>
            <a:r>
              <a:rPr lang="en-GB" sz="3600" dirty="0" err="1"/>
              <a:t>Bertand</a:t>
            </a:r>
            <a:r>
              <a:rPr lang="en-GB" sz="3600" dirty="0"/>
              <a:t> Russell </a:t>
            </a:r>
          </a:p>
          <a:p>
            <a:r>
              <a:rPr lang="en-GB" sz="3600" dirty="0" err="1"/>
              <a:t>Gottlob</a:t>
            </a:r>
            <a:r>
              <a:rPr lang="en-GB" sz="3600" dirty="0"/>
              <a:t> </a:t>
            </a:r>
            <a:r>
              <a:rPr lang="en-GB" sz="3600" dirty="0" err="1"/>
              <a:t>Frege</a:t>
            </a:r>
            <a:endParaRPr lang="en-GB" sz="3600" dirty="0"/>
          </a:p>
          <a:p>
            <a:pPr marL="0" indent="0">
              <a:buNone/>
            </a:pPr>
            <a:r>
              <a:rPr lang="en-GB" sz="3600" dirty="0">
                <a:solidFill>
                  <a:srgbClr val="FF0000"/>
                </a:solidFill>
              </a:rPr>
              <a:t>Stretch yourself: </a:t>
            </a:r>
          </a:p>
          <a:p>
            <a:r>
              <a:rPr lang="en-GB" sz="3600" dirty="0"/>
              <a:t>Alvin Plantinga</a:t>
            </a:r>
          </a:p>
          <a:p>
            <a:endParaRPr lang="en-GB" sz="3600" dirty="0"/>
          </a:p>
          <a:p>
            <a:endParaRPr lang="en-GB" sz="3600" dirty="0"/>
          </a:p>
          <a:p>
            <a:pPr marL="0" indent="0" algn="ctr">
              <a:buNone/>
            </a:pP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4077072"/>
            <a:ext cx="3456384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Top Philosopher:</a:t>
            </a:r>
          </a:p>
          <a:p>
            <a:r>
              <a:rPr lang="en-GB" dirty="0">
                <a:solidFill>
                  <a:schemeClr val="tx1"/>
                </a:solidFill>
              </a:rPr>
              <a:t>What is Garth Moore’s views on the argument? </a:t>
            </a:r>
          </a:p>
        </p:txBody>
      </p:sp>
    </p:spTree>
    <p:extLst>
      <p:ext uri="{BB962C8B-B14F-4D97-AF65-F5344CB8AC3E}">
        <p14:creationId xmlns:p14="http://schemas.microsoft.com/office/powerpoint/2010/main" val="4262221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Think, pair,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Explain the views of each thinker on the ontological argument.</a:t>
            </a:r>
          </a:p>
          <a:p>
            <a:pPr marL="0" indent="0">
              <a:buNone/>
            </a:pPr>
            <a:r>
              <a:rPr lang="en-GB" dirty="0"/>
              <a:t>A: Malcolm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B:Murdoch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A:Frege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B: Russell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543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542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What is the difference between a real red chair and an imaginary red chair?</vt:lpstr>
      <vt:lpstr>Ontological argument review</vt:lpstr>
      <vt:lpstr>Learning Outcomes</vt:lpstr>
      <vt:lpstr>Does the Ontological argument work? </vt:lpstr>
      <vt:lpstr> Modern responses on the Ontological argument  </vt:lpstr>
      <vt:lpstr>Find out more… Malcolm’s views on the ontological argument</vt:lpstr>
      <vt:lpstr>Criticisms of the Ontological Argument</vt:lpstr>
      <vt:lpstr>The Ontological Argument Mind Map!  </vt:lpstr>
      <vt:lpstr>Think, pair, share</vt:lpstr>
    </vt:vector>
  </TitlesOfParts>
  <Company>Rosset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Ontological argument today (Malcolm and Plantinga)</dc:title>
  <dc:creator>NVeitch</dc:creator>
  <cp:lastModifiedBy>NVeitch</cp:lastModifiedBy>
  <cp:revision>29</cp:revision>
  <dcterms:created xsi:type="dcterms:W3CDTF">2012-11-29T08:44:00Z</dcterms:created>
  <dcterms:modified xsi:type="dcterms:W3CDTF">2017-11-03T10:02:34Z</dcterms:modified>
</cp:coreProperties>
</file>