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7" r:id="rId3"/>
    <p:sldId id="268" r:id="rId4"/>
    <p:sldId id="256" r:id="rId5"/>
    <p:sldId id="261" r:id="rId6"/>
    <p:sldId id="257" r:id="rId7"/>
    <p:sldId id="273" r:id="rId8"/>
    <p:sldId id="258" r:id="rId9"/>
    <p:sldId id="259" r:id="rId10"/>
    <p:sldId id="260" r:id="rId11"/>
    <p:sldId id="264" r:id="rId12"/>
    <p:sldId id="263" r:id="rId13"/>
    <p:sldId id="265" r:id="rId14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8ED7-BB4D-4801-ADE3-CA8991CBEB37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6232-A256-4AF9-B178-D5EDCAD05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01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8ED7-BB4D-4801-ADE3-CA8991CBEB37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6232-A256-4AF9-B178-D5EDCAD05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65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8ED7-BB4D-4801-ADE3-CA8991CBEB37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6232-A256-4AF9-B178-D5EDCAD05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6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8ED7-BB4D-4801-ADE3-CA8991CBEB37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6232-A256-4AF9-B178-D5EDCAD05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09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8ED7-BB4D-4801-ADE3-CA8991CBEB37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6232-A256-4AF9-B178-D5EDCAD05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22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8ED7-BB4D-4801-ADE3-CA8991CBEB37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6232-A256-4AF9-B178-D5EDCAD05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73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8ED7-BB4D-4801-ADE3-CA8991CBEB37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6232-A256-4AF9-B178-D5EDCAD05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5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8ED7-BB4D-4801-ADE3-CA8991CBEB37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6232-A256-4AF9-B178-D5EDCAD05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8ED7-BB4D-4801-ADE3-CA8991CBEB37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6232-A256-4AF9-B178-D5EDCAD05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4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8ED7-BB4D-4801-ADE3-CA8991CBEB37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6232-A256-4AF9-B178-D5EDCAD05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73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8ED7-BB4D-4801-ADE3-CA8991CBEB37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6232-A256-4AF9-B178-D5EDCAD05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94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8ED7-BB4D-4801-ADE3-CA8991CBEB37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C6232-A256-4AF9-B178-D5EDCAD05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7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.uk/url?sa=i&amp;rct=j&amp;q=&amp;esrc=s&amp;source=images&amp;cd=&amp;cad=rja&amp;uact=8&amp;ved=0ahUKEwjH2NSE3fHTAhWB0xoKHbdSDU4QjRwIBw&amp;url=http://reizroc.blogspot.com/2014/03/matrix-awakening.html&amp;psig=AFQjCNHHmsQkJyWZuSCJv1ibKfM4lqmecw&amp;ust=14949317822990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83" y="365125"/>
            <a:ext cx="7145315" cy="1325563"/>
          </a:xfrm>
          <a:ln w="38100">
            <a:solidFill>
              <a:srgbClr val="D632BF"/>
            </a:solidFill>
          </a:ln>
        </p:spPr>
        <p:txBody>
          <a:bodyPr/>
          <a:lstStyle/>
          <a:p>
            <a:r>
              <a:rPr lang="en-GB" dirty="0"/>
              <a:t>Vedic Tradition – the roots of  Hinduism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83" y="2057604"/>
            <a:ext cx="7145315" cy="426006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1965" t="38182" r="10531" b="37575"/>
          <a:stretch/>
        </p:blipFill>
        <p:spPr>
          <a:xfrm>
            <a:off x="9144000" y="4696690"/>
            <a:ext cx="2085542" cy="199480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104907" y="2618509"/>
            <a:ext cx="3823855" cy="1846659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Find out 4 or 5 facts about the Vedas</a:t>
            </a:r>
          </a:p>
          <a:p>
            <a:endParaRPr lang="en-GB" sz="2400" dirty="0"/>
          </a:p>
          <a:p>
            <a:r>
              <a:rPr lang="en-GB" sz="2400" dirty="0"/>
              <a:t>What is the Ramayana?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029" y="263331"/>
            <a:ext cx="2069609" cy="212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1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75640"/>
            <a:ext cx="11023600" cy="1086304"/>
          </a:xfrm>
        </p:spPr>
        <p:txBody>
          <a:bodyPr/>
          <a:lstStyle/>
          <a:p>
            <a:r>
              <a:rPr lang="en-GB" b="1" dirty="0"/>
              <a:t>Planning the Coming of the Buddha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981" y="1392572"/>
            <a:ext cx="7014029" cy="4784391"/>
          </a:xfrm>
          <a:ln w="15875"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algn="just"/>
            <a:r>
              <a:rPr lang="en-GB" dirty="0"/>
              <a:t>Once the being that was </a:t>
            </a:r>
            <a:r>
              <a:rPr lang="en-GB" dirty="0" err="1"/>
              <a:t>Sumedha</a:t>
            </a:r>
            <a:r>
              <a:rPr lang="en-GB" dirty="0"/>
              <a:t> </a:t>
            </a:r>
            <a:r>
              <a:rPr lang="en-GB" dirty="0" err="1"/>
              <a:t>achived</a:t>
            </a:r>
            <a:r>
              <a:rPr lang="en-GB" dirty="0"/>
              <a:t> the 10 perfections he entered </a:t>
            </a:r>
            <a:r>
              <a:rPr lang="en-GB" dirty="0" err="1"/>
              <a:t>Tusita</a:t>
            </a:r>
            <a:r>
              <a:rPr lang="en-GB" dirty="0"/>
              <a:t> </a:t>
            </a:r>
          </a:p>
          <a:p>
            <a:pPr marL="0" indent="0" algn="just">
              <a:buNone/>
            </a:pPr>
            <a:endParaRPr lang="en-GB" dirty="0"/>
          </a:p>
          <a:p>
            <a:pPr algn="just"/>
            <a:r>
              <a:rPr lang="en-GB" dirty="0"/>
              <a:t>It is rare, but not unique that a spirit or being from </a:t>
            </a:r>
            <a:r>
              <a:rPr lang="en-GB" dirty="0" err="1"/>
              <a:t>Tusita</a:t>
            </a:r>
            <a:r>
              <a:rPr lang="en-GB" dirty="0"/>
              <a:t> will come back to the Human realm.</a:t>
            </a:r>
          </a:p>
          <a:p>
            <a:pPr algn="just"/>
            <a:r>
              <a:rPr lang="en-GB" dirty="0"/>
              <a:t> </a:t>
            </a:r>
          </a:p>
          <a:p>
            <a:pPr algn="just"/>
            <a:r>
              <a:rPr lang="en-GB" dirty="0"/>
              <a:t>This usually occurs when the teaching of a former Buddha ore lost and guidance is needed.</a:t>
            </a:r>
          </a:p>
          <a:p>
            <a:pPr marL="0" indent="0" algn="just">
              <a:buNone/>
            </a:pPr>
            <a:endParaRPr lang="en-GB" dirty="0"/>
          </a:p>
          <a:p>
            <a:pPr algn="just"/>
            <a:r>
              <a:rPr lang="en-GB" dirty="0"/>
              <a:t>One surveying the world Bodhisattva saw that it was time for him to take a human birth and become the Buddha.</a:t>
            </a:r>
          </a:p>
          <a:p>
            <a:pPr marL="0" indent="0" algn="just">
              <a:buNone/>
            </a:pPr>
            <a:endParaRPr lang="en-GB" dirty="0"/>
          </a:p>
          <a:p>
            <a:pPr algn="just"/>
            <a:r>
              <a:rPr lang="en-GB" dirty="0"/>
              <a:t>Stories tell of a council in </a:t>
            </a:r>
            <a:r>
              <a:rPr lang="en-GB" dirty="0" err="1"/>
              <a:t>Tusita</a:t>
            </a:r>
            <a:r>
              <a:rPr lang="en-GB" dirty="0"/>
              <a:t> to ascertain where he would be reborn. Eventually </a:t>
            </a:r>
            <a:r>
              <a:rPr lang="en-GB" dirty="0" err="1">
                <a:solidFill>
                  <a:srgbClr val="C00000"/>
                </a:solidFill>
              </a:rPr>
              <a:t>Jambudvip</a:t>
            </a:r>
            <a:r>
              <a:rPr lang="en-GB" dirty="0"/>
              <a:t> (India) was chosen as it was seen that his message would be best received there and have the most impact.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63" t="32823" r="41832" b="18027"/>
          <a:stretch/>
        </p:blipFill>
        <p:spPr>
          <a:xfrm>
            <a:off x="8030028" y="1611086"/>
            <a:ext cx="3831771" cy="2471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30027" y="4212771"/>
            <a:ext cx="383177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Task: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Why do you think this decision in the life of the Buddha is significant?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What comparisons could you make to the Brahmin tradition and other religions?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Why might this show the Buddha as an important role model to Buddhists?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77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39" y="278788"/>
            <a:ext cx="4923692" cy="713398"/>
          </a:xfrm>
        </p:spPr>
        <p:txBody>
          <a:bodyPr>
            <a:noAutofit/>
          </a:bodyPr>
          <a:lstStyle/>
          <a:p>
            <a:r>
              <a:rPr lang="en-GB" sz="2800" b="1" dirty="0"/>
              <a:t>The Conception of the Buddha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509" y="1016365"/>
            <a:ext cx="5040923" cy="5425588"/>
          </a:xfrm>
          <a:ln w="28575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GB" sz="2000" dirty="0"/>
              <a:t>As with many Buddhist tests and stories there are many versions – some seen as more literal others symbolic. </a:t>
            </a:r>
            <a:r>
              <a:rPr lang="en-GB" sz="2000" b="1" dirty="0"/>
              <a:t>The interpretation varies. </a:t>
            </a:r>
          </a:p>
          <a:p>
            <a:pPr marL="0" indent="0" algn="just">
              <a:buNone/>
            </a:pPr>
            <a:r>
              <a:rPr lang="en-GB" sz="2000" dirty="0"/>
              <a:t>At the time of his conception the Buddha’s mother, Maya, dreamed that a white elephant entered her womb. In some versions this was through her side using a tusk.</a:t>
            </a:r>
          </a:p>
          <a:p>
            <a:pPr marL="0" indent="0" algn="just">
              <a:buNone/>
            </a:pPr>
            <a:r>
              <a:rPr lang="en-GB" sz="2000" dirty="0"/>
              <a:t>In the </a:t>
            </a:r>
            <a:r>
              <a:rPr lang="en-GB" sz="2000" b="1" dirty="0" err="1"/>
              <a:t>Pali</a:t>
            </a:r>
            <a:r>
              <a:rPr lang="en-GB" sz="2000" b="1" dirty="0"/>
              <a:t> Cannon </a:t>
            </a:r>
            <a:r>
              <a:rPr lang="en-GB" sz="2000" dirty="0"/>
              <a:t>it is suggested that his conception occurred directly from </a:t>
            </a:r>
            <a:r>
              <a:rPr lang="en-GB" sz="2000" dirty="0" err="1"/>
              <a:t>Tusita</a:t>
            </a:r>
            <a:r>
              <a:rPr lang="en-GB" sz="2000" dirty="0"/>
              <a:t> Heaven, with no mention of intercourse or his father’s involvement at all. It is sometimes stressed that the Queen was in fact under a vow of chastity at the time. </a:t>
            </a:r>
          </a:p>
          <a:p>
            <a:pPr marL="0" indent="0" algn="just">
              <a:buNone/>
            </a:pPr>
            <a:r>
              <a:rPr lang="en-GB" sz="2000" b="1" dirty="0"/>
              <a:t>This vision was interpreted to mean that the child would be a great leader or king – or an influential holy man.</a:t>
            </a:r>
          </a:p>
          <a:p>
            <a:pPr marL="0" indent="0" algn="just">
              <a:buNone/>
            </a:pPr>
            <a:r>
              <a:rPr lang="en-GB" sz="2000" dirty="0"/>
              <a:t>This story is sometimes seen as symbolic and points to how the Buddha’s conception shows he is of a special and different nature, even at this early stage.</a:t>
            </a:r>
          </a:p>
          <a:p>
            <a:pPr marL="0" indent="0" algn="just">
              <a:buNone/>
            </a:pPr>
            <a:endParaRPr lang="en-GB" sz="2000" dirty="0"/>
          </a:p>
          <a:p>
            <a:pPr marL="0" indent="0" algn="just">
              <a:buNone/>
            </a:pP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08" y="278788"/>
            <a:ext cx="4983402" cy="271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08088" y="3148744"/>
            <a:ext cx="54277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u="sng" dirty="0">
                <a:solidFill>
                  <a:srgbClr val="7030A0"/>
                </a:solidFill>
              </a:rPr>
              <a:t>AO2 – Evaluate</a:t>
            </a:r>
          </a:p>
          <a:p>
            <a:pPr algn="just"/>
            <a:endParaRPr lang="en-GB" sz="1600" b="1" dirty="0">
              <a:solidFill>
                <a:srgbClr val="7030A0"/>
              </a:solidFill>
            </a:endParaRPr>
          </a:p>
          <a:p>
            <a:pPr algn="just"/>
            <a:r>
              <a:rPr lang="en-GB" sz="1600" b="1" dirty="0">
                <a:solidFill>
                  <a:srgbClr val="7030A0"/>
                </a:solidFill>
              </a:rPr>
              <a:t>What do these events show about the historical Buddha?</a:t>
            </a:r>
          </a:p>
          <a:p>
            <a:pPr algn="just"/>
            <a:endParaRPr lang="en-GB" sz="1600" b="1" dirty="0">
              <a:solidFill>
                <a:srgbClr val="7030A0"/>
              </a:solidFill>
            </a:endParaRPr>
          </a:p>
          <a:p>
            <a:pPr algn="just"/>
            <a:r>
              <a:rPr lang="en-GB" sz="1600" b="1" dirty="0">
                <a:solidFill>
                  <a:srgbClr val="7030A0"/>
                </a:solidFill>
              </a:rPr>
              <a:t>Why is this event seen as important in the life of the Buddha?</a:t>
            </a:r>
          </a:p>
          <a:p>
            <a:pPr algn="just"/>
            <a:endParaRPr lang="en-GB" sz="1600" b="1" dirty="0">
              <a:solidFill>
                <a:srgbClr val="7030A0"/>
              </a:solidFill>
            </a:endParaRPr>
          </a:p>
          <a:p>
            <a:pPr algn="just"/>
            <a:r>
              <a:rPr lang="en-GB" sz="1600" b="1" dirty="0">
                <a:solidFill>
                  <a:srgbClr val="7030A0"/>
                </a:solidFill>
              </a:rPr>
              <a:t>How do some aspects of the story signify the Buddha’s special nature</a:t>
            </a:r>
          </a:p>
          <a:p>
            <a:pPr algn="just"/>
            <a:endParaRPr lang="en-GB" sz="1600" b="1" dirty="0">
              <a:solidFill>
                <a:srgbClr val="7030A0"/>
              </a:solidFill>
            </a:endParaRPr>
          </a:p>
          <a:p>
            <a:pPr algn="just"/>
            <a:r>
              <a:rPr lang="en-GB" sz="1600" b="1" dirty="0">
                <a:solidFill>
                  <a:srgbClr val="7030A0"/>
                </a:solidFill>
              </a:rPr>
              <a:t>Why might some say this part of the story is more symbolic than literal?</a:t>
            </a:r>
          </a:p>
          <a:p>
            <a:pPr algn="just"/>
            <a:endParaRPr lang="en-GB" sz="1600" b="1" dirty="0">
              <a:solidFill>
                <a:srgbClr val="7030A0"/>
              </a:solidFill>
            </a:endParaRPr>
          </a:p>
          <a:p>
            <a:pPr algn="just"/>
            <a:r>
              <a:rPr lang="en-GB" sz="1600" b="1" dirty="0">
                <a:solidFill>
                  <a:srgbClr val="7030A0"/>
                </a:solidFill>
              </a:rPr>
              <a:t>How does </a:t>
            </a:r>
            <a:r>
              <a:rPr lang="en-GB" sz="1600" b="1" i="1" dirty="0">
                <a:solidFill>
                  <a:srgbClr val="7030A0"/>
                </a:solidFill>
              </a:rPr>
              <a:t>Cush</a:t>
            </a:r>
            <a:r>
              <a:rPr lang="en-GB" sz="1600" b="1" dirty="0">
                <a:solidFill>
                  <a:srgbClr val="7030A0"/>
                </a:solidFill>
              </a:rPr>
              <a:t> interpret the events? (page 13)</a:t>
            </a:r>
          </a:p>
        </p:txBody>
      </p:sp>
    </p:spTree>
    <p:extLst>
      <p:ext uri="{BB962C8B-B14F-4D97-AF65-F5344CB8AC3E}">
        <p14:creationId xmlns:p14="http://schemas.microsoft.com/office/powerpoint/2010/main" val="17816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393" y="356961"/>
            <a:ext cx="8240486" cy="1325563"/>
          </a:xfrm>
        </p:spPr>
        <p:txBody>
          <a:bodyPr/>
          <a:lstStyle/>
          <a:p>
            <a:r>
              <a:rPr lang="en-GB" dirty="0"/>
              <a:t>The Birth of the Buddha and his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56514" cy="4351338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These events are known as the 2, 3 and 4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b="1" dirty="0"/>
              <a:t>Acts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b="1" dirty="0">
                <a:solidFill>
                  <a:srgbClr val="C00000"/>
                </a:solidFill>
              </a:rPr>
              <a:t>Task: </a:t>
            </a:r>
            <a:r>
              <a:rPr lang="en-GB" dirty="0"/>
              <a:t>Describe each of the </a:t>
            </a:r>
            <a:r>
              <a:rPr lang="en-GB" b="1" dirty="0"/>
              <a:t>Acts</a:t>
            </a:r>
            <a:r>
              <a:rPr lang="en-GB" dirty="0"/>
              <a:t> in detail ‘</a:t>
            </a:r>
            <a:r>
              <a:rPr lang="en-GB" dirty="0" err="1"/>
              <a:t>Gethin</a:t>
            </a:r>
            <a:r>
              <a:rPr lang="en-GB" dirty="0"/>
              <a:t>’ page 19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b="1" dirty="0">
                <a:solidFill>
                  <a:srgbClr val="C00000"/>
                </a:solidFill>
              </a:rPr>
              <a:t>Task</a:t>
            </a:r>
            <a:r>
              <a:rPr lang="en-GB" sz="3200" dirty="0">
                <a:solidFill>
                  <a:srgbClr val="C00000"/>
                </a:solidFill>
              </a:rPr>
              <a:t> : </a:t>
            </a:r>
            <a:r>
              <a:rPr lang="en-GB" dirty="0"/>
              <a:t>Investigate (using ‘</a:t>
            </a:r>
            <a:r>
              <a:rPr lang="en-GB" dirty="0" err="1"/>
              <a:t>Gethin</a:t>
            </a:r>
            <a:r>
              <a:rPr lang="en-GB" dirty="0"/>
              <a:t>’ 19-21) </a:t>
            </a:r>
            <a:r>
              <a:rPr lang="en-GB" b="1" dirty="0"/>
              <a:t>Acts</a:t>
            </a:r>
            <a:r>
              <a:rPr lang="en-GB" dirty="0"/>
              <a:t> 5-8</a:t>
            </a:r>
          </a:p>
        </p:txBody>
      </p:sp>
      <p:pic>
        <p:nvPicPr>
          <p:cNvPr id="205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67" y="3175906"/>
            <a:ext cx="4731382" cy="3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137" y="261255"/>
            <a:ext cx="2652712" cy="266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76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890"/>
          </a:xfrm>
        </p:spPr>
        <p:txBody>
          <a:bodyPr>
            <a:normAutofit fontScale="90000"/>
          </a:bodyPr>
          <a:lstStyle/>
          <a:p>
            <a:r>
              <a:rPr lang="en-GB" dirty="0"/>
              <a:t>The Birth and early Childhood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3354"/>
            <a:ext cx="10515600" cy="5133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The Buddha was born on the full moon of May in a Garden called Lumbini. There are various versions of the birth but common themes run throughout: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22356" r="24615" b="47837"/>
          <a:stretch/>
        </p:blipFill>
        <p:spPr bwMode="auto">
          <a:xfrm>
            <a:off x="468922" y="2497014"/>
            <a:ext cx="7115909" cy="3821724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3754" y="2497014"/>
            <a:ext cx="3657600" cy="3877985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Questions:</a:t>
            </a:r>
          </a:p>
          <a:p>
            <a:endParaRPr lang="en-GB" sz="2400" b="1" dirty="0">
              <a:solidFill>
                <a:schemeClr val="accent1"/>
              </a:solidFill>
            </a:endParaRPr>
          </a:p>
          <a:p>
            <a:endParaRPr lang="en-GB" dirty="0"/>
          </a:p>
          <a:p>
            <a:r>
              <a:rPr lang="en-GB" dirty="0"/>
              <a:t>According to the </a:t>
            </a:r>
            <a:r>
              <a:rPr lang="en-GB" dirty="0" err="1"/>
              <a:t>Plai</a:t>
            </a:r>
            <a:r>
              <a:rPr lang="en-GB" dirty="0"/>
              <a:t> Cannon (scripture) what happened after the Buddha’s birth?</a:t>
            </a:r>
          </a:p>
          <a:p>
            <a:endParaRPr lang="en-GB" dirty="0"/>
          </a:p>
          <a:p>
            <a:r>
              <a:rPr lang="en-GB" dirty="0"/>
              <a:t>What is the symbolic importance of the events?</a:t>
            </a:r>
          </a:p>
          <a:p>
            <a:endParaRPr lang="en-GB" dirty="0"/>
          </a:p>
          <a:p>
            <a:r>
              <a:rPr lang="en-GB" dirty="0"/>
              <a:t>Why do you think these events are seen as important?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342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120" b="46046"/>
          <a:stretch/>
        </p:blipFill>
        <p:spPr>
          <a:xfrm>
            <a:off x="270165" y="994466"/>
            <a:ext cx="5735780" cy="29046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13763" y="374073"/>
            <a:ext cx="5756563" cy="637097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rgbClr val="D632BF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India had many different traditions and belief systems. </a:t>
            </a:r>
          </a:p>
          <a:p>
            <a:endParaRPr lang="en-GB" sz="2400" dirty="0"/>
          </a:p>
          <a:p>
            <a:r>
              <a:rPr lang="en-GB" sz="2400" dirty="0"/>
              <a:t>The Vedic Tradition was the oldest.</a:t>
            </a:r>
          </a:p>
          <a:p>
            <a:endParaRPr lang="en-GB" sz="2400" dirty="0"/>
          </a:p>
          <a:p>
            <a:r>
              <a:rPr lang="en-GB" sz="2400" dirty="0"/>
              <a:t>The Vedic tradition developed into Hinduism.</a:t>
            </a:r>
          </a:p>
          <a:p>
            <a:endParaRPr lang="en-GB" sz="2400" dirty="0"/>
          </a:p>
          <a:p>
            <a:r>
              <a:rPr lang="en-GB" sz="2400" dirty="0"/>
              <a:t>Later some decided that Hinduism needed reform and were known as Non-Vedic.</a:t>
            </a:r>
          </a:p>
          <a:p>
            <a:endParaRPr lang="en-GB" sz="2400" dirty="0"/>
          </a:p>
          <a:p>
            <a:r>
              <a:rPr lang="en-GB" sz="2400" dirty="0"/>
              <a:t>The </a:t>
            </a:r>
            <a:r>
              <a:rPr lang="en-GB" sz="2400" dirty="0" err="1"/>
              <a:t>Saramanic</a:t>
            </a:r>
            <a:r>
              <a:rPr lang="en-GB" sz="2400" dirty="0"/>
              <a:t> (</a:t>
            </a:r>
            <a:r>
              <a:rPr lang="en-GB" sz="2400" dirty="0" err="1"/>
              <a:t>Sharamana</a:t>
            </a:r>
            <a:r>
              <a:rPr lang="en-GB" sz="2400" dirty="0"/>
              <a:t>) movement was Non-Vedic and led to Jainism and Buddhism.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 traditions are different but share some aspects – like Karma.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165" y="207818"/>
            <a:ext cx="311727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Religion in India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77" y="4325732"/>
            <a:ext cx="1993799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698" y="4325731"/>
            <a:ext cx="211661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1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818"/>
          </a:xfrm>
          <a:ln w="22225">
            <a:solidFill>
              <a:srgbClr val="D632BF">
                <a:alpha val="94000"/>
              </a:srgb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Influences on Buddhism: Hinduism and Jainism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28" y="1708775"/>
            <a:ext cx="3694510" cy="2767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121" t="24652" r="14539" b="22553"/>
          <a:stretch/>
        </p:blipFill>
        <p:spPr>
          <a:xfrm>
            <a:off x="4660490" y="1708775"/>
            <a:ext cx="6915425" cy="4161083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63" y="4845922"/>
            <a:ext cx="2771775" cy="1647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0490" y="6046839"/>
            <a:ext cx="358385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Shramana</a:t>
            </a:r>
            <a:r>
              <a:rPr lang="en-GB" b="1" dirty="0">
                <a:solidFill>
                  <a:srgbClr val="FF0000"/>
                </a:solidFill>
              </a:rPr>
              <a:t> movement – Non-Vedic movement away from Hinduism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75290" y="6046839"/>
            <a:ext cx="290543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Vedas – ancient Indian scriptures</a:t>
            </a:r>
          </a:p>
        </p:txBody>
      </p:sp>
    </p:spTree>
    <p:extLst>
      <p:ext uri="{BB962C8B-B14F-4D97-AF65-F5344CB8AC3E}">
        <p14:creationId xmlns:p14="http://schemas.microsoft.com/office/powerpoint/2010/main" val="102699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1110" y="1404307"/>
            <a:ext cx="7620000" cy="293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8001" y="202042"/>
            <a:ext cx="8814619" cy="835988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3200" b="1" dirty="0"/>
              <a:t>Influences on Early Buddhism: Ascetics and </a:t>
            </a:r>
            <a:r>
              <a:rPr lang="en-GB" sz="3200" b="1" dirty="0" err="1"/>
              <a:t>Shramana</a:t>
            </a:r>
            <a:endParaRPr lang="en-GB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9218" y="1270468"/>
            <a:ext cx="6544477" cy="5454798"/>
          </a:xfrm>
          <a:ln w="25400">
            <a:solidFill>
              <a:srgbClr val="D632BF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9000"/>
              </a:lnSpc>
              <a:spcAft>
                <a:spcPts val="1400"/>
              </a:spcAft>
            </a:pPr>
            <a:r>
              <a:rPr lang="en-GB" sz="20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many eastern traditions was known as the </a:t>
            </a:r>
            <a:r>
              <a:rPr lang="en-GB" sz="2000" b="1" kern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Shramana</a:t>
            </a:r>
            <a:r>
              <a:rPr lang="en-GB" sz="20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movement. They were usually ascetics and perusing a spiritual path. </a:t>
            </a:r>
          </a:p>
          <a:p>
            <a:pPr algn="just">
              <a:lnSpc>
                <a:spcPct val="119000"/>
              </a:lnSpc>
              <a:spcAft>
                <a:spcPts val="1400"/>
              </a:spcAft>
            </a:pPr>
            <a:r>
              <a:rPr lang="en-GB" sz="20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GB" sz="2000" b="1" kern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Shramana</a:t>
            </a:r>
            <a:r>
              <a:rPr lang="en-GB" sz="20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movement was a Non-Vedic movement parallel (similar) to Hinduism in ancient India. </a:t>
            </a:r>
          </a:p>
          <a:p>
            <a:pPr algn="just">
              <a:lnSpc>
                <a:spcPct val="119000"/>
              </a:lnSpc>
              <a:spcAft>
                <a:spcPts val="1400"/>
              </a:spcAft>
            </a:pPr>
            <a:r>
              <a:rPr lang="en-GB" sz="20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GB" sz="2000" b="1" kern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Shramana</a:t>
            </a:r>
            <a:r>
              <a:rPr lang="en-GB" sz="20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tradition gave rise to Jainism, Buddhism, and Brahmanism, and was responsible for the related concepts of samsara (the cycle of birth and death) and moksha (liberation from that cycle).</a:t>
            </a:r>
          </a:p>
          <a:p>
            <a:pPr algn="just">
              <a:lnSpc>
                <a:spcPct val="119000"/>
              </a:lnSpc>
              <a:spcAft>
                <a:spcPts val="1400"/>
              </a:spcAft>
            </a:pPr>
            <a:r>
              <a:rPr lang="en-GB" sz="20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different religious groups have all influenced Buddhism.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452" y="1651586"/>
            <a:ext cx="2880084" cy="1018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102" y="3420341"/>
            <a:ext cx="1714286" cy="116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659" y="4693204"/>
            <a:ext cx="1714286" cy="1161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696" y="2917747"/>
            <a:ext cx="2428571" cy="1409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7442" y="1270468"/>
            <a:ext cx="1800000" cy="14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971" y="6101481"/>
            <a:ext cx="2206943" cy="74987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10972800" y="5346289"/>
            <a:ext cx="0" cy="75519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9855102" y="5548745"/>
            <a:ext cx="473462" cy="552736"/>
          </a:xfrm>
          <a:prstGeom prst="straightConnector1">
            <a:avLst/>
          </a:prstGeom>
          <a:ln w="34925">
            <a:solidFill>
              <a:srgbClr val="D632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955076" y="5927243"/>
            <a:ext cx="748895" cy="39043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3971" y="325171"/>
            <a:ext cx="2228571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9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5" y="114592"/>
            <a:ext cx="6119586" cy="1325563"/>
          </a:xfrm>
        </p:spPr>
        <p:txBody>
          <a:bodyPr>
            <a:normAutofit/>
          </a:bodyPr>
          <a:lstStyle/>
          <a:p>
            <a:r>
              <a:rPr lang="en-GB" sz="2800" b="1" dirty="0"/>
              <a:t>The Influence of Vedic traditions and Asceticism on Buddhism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755" y="559260"/>
            <a:ext cx="2191832" cy="143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798" y="304356"/>
            <a:ext cx="1575747" cy="2127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4899" r="6300"/>
          <a:stretch/>
        </p:blipFill>
        <p:spPr>
          <a:xfrm>
            <a:off x="8570171" y="2168010"/>
            <a:ext cx="1865733" cy="13626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768" y="893029"/>
            <a:ext cx="866672" cy="94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97171" y="3668520"/>
            <a:ext cx="5620657" cy="2862322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Task: </a:t>
            </a:r>
            <a:r>
              <a:rPr lang="en-GB" dirty="0"/>
              <a:t>read </a:t>
            </a:r>
            <a:r>
              <a:rPr lang="en-GB" b="1" dirty="0"/>
              <a:t>‘Gethin’ </a:t>
            </a:r>
            <a:r>
              <a:rPr lang="en-GB" dirty="0"/>
              <a:t>pages 9-11 (Renouncers and Ascetics)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What is this tradition?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Who practiced it?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How was it viewed in society?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Critical analysis – is there a good motivation to ‘renounce’? Are there any ethical dilemmas in this practice?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Why is this idea of rejection of materialism and society important?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235" y="1886963"/>
            <a:ext cx="5372100" cy="2585323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rgbClr val="C00000"/>
                </a:solidFill>
              </a:rPr>
              <a:t>Ascetic: </a:t>
            </a:r>
            <a:r>
              <a:rPr lang="en-GB" dirty="0"/>
              <a:t>A life based on denial of excesses and indulgence – often in the Brahmin/Indian traditions a wandering holy man that leaves their ‘normal’ role in society to live a spiritual live. Also known as: renouncer or </a:t>
            </a:r>
            <a:r>
              <a:rPr lang="en-GB" dirty="0" err="1">
                <a:solidFill>
                  <a:srgbClr val="C00000"/>
                </a:solidFill>
              </a:rPr>
              <a:t>samnyasin</a:t>
            </a:r>
            <a:r>
              <a:rPr lang="en-GB" dirty="0">
                <a:solidFill>
                  <a:srgbClr val="C00000"/>
                </a:solidFill>
              </a:rPr>
              <a:t>. </a:t>
            </a:r>
          </a:p>
          <a:p>
            <a:pPr algn="just"/>
            <a:endParaRPr lang="en-GB" b="1" dirty="0">
              <a:solidFill>
                <a:srgbClr val="C00000"/>
              </a:solidFill>
            </a:endParaRPr>
          </a:p>
          <a:p>
            <a:pPr algn="just"/>
            <a:r>
              <a:rPr lang="en-GB" b="1" dirty="0">
                <a:solidFill>
                  <a:srgbClr val="7030A0"/>
                </a:solidFill>
              </a:rPr>
              <a:t>This is an important theme in the life of the Buddha as he is influenced by pre Buddhist ascetics and does himself renounce and live as an ascetic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620" y="4664015"/>
            <a:ext cx="3077330" cy="205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9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74" y="305594"/>
            <a:ext cx="7231743" cy="741003"/>
          </a:xfrm>
          <a:ln w="41275">
            <a:solidFill>
              <a:srgbClr val="D632BF"/>
            </a:solidFill>
          </a:ln>
        </p:spPr>
        <p:txBody>
          <a:bodyPr>
            <a:normAutofit/>
          </a:bodyPr>
          <a:lstStyle/>
          <a:p>
            <a:r>
              <a:rPr lang="en-GB" b="1" dirty="0"/>
              <a:t>Before the Buddha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75" y="1393372"/>
            <a:ext cx="7231743" cy="5242817"/>
          </a:xfrm>
          <a:ln w="3175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n-GB" dirty="0"/>
          </a:p>
          <a:p>
            <a:pPr algn="just"/>
            <a:r>
              <a:rPr lang="en-GB" dirty="0"/>
              <a:t>The Buddhist (and generally an eastern and Indian view is that all beings will experience rebirth many times.</a:t>
            </a:r>
          </a:p>
          <a:p>
            <a:pPr marL="0" indent="0" algn="just">
              <a:buNone/>
            </a:pPr>
            <a:endParaRPr lang="en-GB" dirty="0"/>
          </a:p>
          <a:p>
            <a:r>
              <a:rPr lang="en-GB" dirty="0"/>
              <a:t>All beings will experience a variety of different circumstances and lives (although the principle of ‘no self’ applies).</a:t>
            </a:r>
          </a:p>
          <a:p>
            <a:endParaRPr lang="en-GB" dirty="0"/>
          </a:p>
          <a:p>
            <a:r>
              <a:rPr lang="en-GB" dirty="0"/>
              <a:t>A being who becomes a Buddha has also had many previous lives. In various human forms, as various animal forms and according to ancient tradition as a ‘god’ </a:t>
            </a:r>
            <a:r>
              <a:rPr lang="en-GB" dirty="0">
                <a:solidFill>
                  <a:srgbClr val="FF0000"/>
                </a:solidFill>
              </a:rPr>
              <a:t>(deva) </a:t>
            </a:r>
            <a:r>
              <a:rPr lang="en-GB" dirty="0"/>
              <a:t>residing in ‘the heaven of the contented’ </a:t>
            </a:r>
            <a:r>
              <a:rPr lang="en-GB" dirty="0">
                <a:solidFill>
                  <a:srgbClr val="C00000"/>
                </a:solidFill>
              </a:rPr>
              <a:t>(</a:t>
            </a:r>
            <a:r>
              <a:rPr lang="en-GB" dirty="0" err="1">
                <a:solidFill>
                  <a:srgbClr val="C00000"/>
                </a:solidFill>
              </a:rPr>
              <a:t>Tusita</a:t>
            </a:r>
            <a:r>
              <a:rPr lang="en-GB" dirty="0">
                <a:solidFill>
                  <a:srgbClr val="C00000"/>
                </a:solidFill>
              </a:rPr>
              <a:t>) </a:t>
            </a:r>
            <a:r>
              <a:rPr lang="en-GB" dirty="0"/>
              <a:t>one of the Six realms of Samsara and rebirth.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29" y="305594"/>
            <a:ext cx="3586853" cy="2974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9750" t="38292" r="13969" b="32749"/>
          <a:stretch/>
        </p:blipFill>
        <p:spPr>
          <a:xfrm>
            <a:off x="9188455" y="3432628"/>
            <a:ext cx="1930400" cy="193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0229" y="5558971"/>
            <a:ext cx="3586853" cy="1077218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Investigate: </a:t>
            </a:r>
            <a:r>
              <a:rPr lang="en-GB" sz="2000" b="1" dirty="0"/>
              <a:t>The Realm of Deva-</a:t>
            </a:r>
            <a:r>
              <a:rPr lang="en-GB" sz="2000" b="1" dirty="0" err="1"/>
              <a:t>gati</a:t>
            </a:r>
            <a:r>
              <a:rPr lang="en-GB" sz="2000" b="1" dirty="0"/>
              <a:t>, the Realm of Devas (Gods) and Heavenly Beings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6575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3" y="187036"/>
            <a:ext cx="11263746" cy="768928"/>
          </a:xfrm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GB" sz="3600" dirty="0"/>
            </a:br>
            <a:r>
              <a:rPr lang="en-GB" sz="3600" dirty="0"/>
              <a:t>How the Buddha was influenced - Indian traditions and  ascetics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226130"/>
            <a:ext cx="5858185" cy="5403270"/>
          </a:xfrm>
        </p:spPr>
        <p:txBody>
          <a:bodyPr>
            <a:normAutofit fontScale="92500"/>
          </a:bodyPr>
          <a:lstStyle/>
          <a:p>
            <a:pPr algn="just"/>
            <a:r>
              <a:rPr lang="en-GB" sz="1800" dirty="0">
                <a:latin typeface="Comic Sans MS" panose="030F0702030302020204" pitchFamily="66" charset="0"/>
              </a:rPr>
              <a:t>In ancient tradition before the Buddha's life as Siddhartha Gautama, he lived as an </a:t>
            </a:r>
            <a:r>
              <a:rPr lang="en-GB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ascetic</a:t>
            </a:r>
            <a:r>
              <a:rPr lang="en-GB" sz="1800" dirty="0">
                <a:latin typeface="Comic Sans MS" panose="030F0702030302020204" pitchFamily="66" charset="0"/>
              </a:rPr>
              <a:t> named </a:t>
            </a:r>
            <a:r>
              <a:rPr lang="en-GB" sz="1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Sumedha</a:t>
            </a:r>
            <a:r>
              <a:rPr lang="en-GB" sz="1800" dirty="0">
                <a:latin typeface="Comic Sans MS" panose="030F0702030302020204" pitchFamily="66" charset="0"/>
              </a:rPr>
              <a:t>. There a many stories and tales of the Buddha’s past lives or</a:t>
            </a:r>
            <a:r>
              <a:rPr lang="en-GB" sz="1800" b="1" dirty="0">
                <a:latin typeface="Comic Sans MS" panose="030F0702030302020204" pitchFamily="66" charset="0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jatakas</a:t>
            </a:r>
            <a:r>
              <a:rPr lang="en-GB" sz="1800" b="1" dirty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n-GB" sz="1800" dirty="0">
              <a:latin typeface="Comic Sans MS" panose="030F0702030302020204" pitchFamily="66" charset="0"/>
            </a:endParaRPr>
          </a:p>
          <a:p>
            <a:pPr algn="just"/>
            <a:r>
              <a:rPr lang="en-GB" sz="1800" dirty="0">
                <a:latin typeface="Comic Sans MS" panose="030F0702030302020204" pitchFamily="66" charset="0"/>
              </a:rPr>
              <a:t>These former lives would have been pre-Buddhism so were influenced by the earlier Indian traditions (Vedic and Brahmin traditions for example)</a:t>
            </a:r>
          </a:p>
          <a:p>
            <a:pPr algn="just"/>
            <a:endParaRPr lang="en-GB" sz="1800" dirty="0">
              <a:latin typeface="Comic Sans MS" panose="030F0702030302020204" pitchFamily="66" charset="0"/>
            </a:endParaRPr>
          </a:p>
          <a:p>
            <a:pPr algn="just"/>
            <a:r>
              <a:rPr lang="en-GB" sz="1800" dirty="0">
                <a:latin typeface="Comic Sans MS" panose="030F0702030302020204" pitchFamily="66" charset="0"/>
              </a:rPr>
              <a:t>During this life as</a:t>
            </a: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Sumedha</a:t>
            </a: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1800" dirty="0">
                <a:latin typeface="Comic Sans MS" panose="030F0702030302020204" pitchFamily="66" charset="0"/>
              </a:rPr>
              <a:t> on his wanderings he meets </a:t>
            </a:r>
            <a:r>
              <a:rPr lang="en-GB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Buddha</a:t>
            </a:r>
            <a:r>
              <a:rPr lang="en-GB" sz="1800" dirty="0">
                <a:latin typeface="Comic Sans MS" panose="030F0702030302020204" pitchFamily="66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Dipamkara</a:t>
            </a:r>
            <a:r>
              <a:rPr lang="en-GB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1800" dirty="0">
                <a:latin typeface="Comic Sans MS" panose="030F0702030302020204" pitchFamily="66" charset="0"/>
              </a:rPr>
              <a:t>(holy man) who impressed </a:t>
            </a:r>
            <a:r>
              <a:rPr lang="en-GB" sz="1800" dirty="0" err="1">
                <a:latin typeface="Comic Sans MS" panose="030F0702030302020204" pitchFamily="66" charset="0"/>
              </a:rPr>
              <a:t>Sumedha</a:t>
            </a:r>
            <a:r>
              <a:rPr lang="en-GB" sz="1800" dirty="0">
                <a:latin typeface="Comic Sans MS" panose="030F0702030302020204" pitchFamily="66" charset="0"/>
              </a:rPr>
              <a:t> with his infinite wisdom and kindness.</a:t>
            </a:r>
          </a:p>
          <a:p>
            <a:pPr algn="just"/>
            <a:endParaRPr lang="en-GB" sz="1800" dirty="0">
              <a:latin typeface="Comic Sans MS" panose="030F0702030302020204" pitchFamily="66" charset="0"/>
            </a:endParaRPr>
          </a:p>
          <a:p>
            <a:pPr algn="just"/>
            <a:r>
              <a:rPr lang="en-GB" sz="1800" dirty="0" err="1">
                <a:latin typeface="Comic Sans MS" panose="030F0702030302020204" pitchFamily="66" charset="0"/>
              </a:rPr>
              <a:t>Sumedha</a:t>
            </a:r>
            <a:r>
              <a:rPr lang="en-GB" sz="1800" dirty="0">
                <a:latin typeface="Comic Sans MS" panose="030F0702030302020204" pitchFamily="66" charset="0"/>
              </a:rPr>
              <a:t> is inspired to follow the </a:t>
            </a:r>
            <a:r>
              <a:rPr lang="en-GB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10 perfections</a:t>
            </a:r>
            <a:r>
              <a:rPr lang="en-GB" sz="1800" dirty="0">
                <a:latin typeface="Comic Sans MS" panose="030F0702030302020204" pitchFamily="66" charset="0"/>
              </a:rPr>
              <a:t> and so is able to enter Tutsi Heaven (God Like Realm) </a:t>
            </a:r>
          </a:p>
          <a:p>
            <a:pPr marL="0" indent="0" algn="just">
              <a:buNone/>
            </a:pPr>
            <a:endParaRPr lang="en-GB" sz="1800" dirty="0">
              <a:latin typeface="Comic Sans MS" panose="030F0702030302020204" pitchFamily="66" charset="0"/>
            </a:endParaRPr>
          </a:p>
          <a:p>
            <a:pPr algn="just"/>
            <a:r>
              <a:rPr lang="en-GB" sz="1800" dirty="0">
                <a:latin typeface="Comic Sans MS" panose="030F0702030302020204" pitchFamily="66" charset="0"/>
              </a:rPr>
              <a:t>It’s easy to see how different pre-Buddhist traditions are woven into Buddhist ideology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676" y="1093395"/>
            <a:ext cx="1821356" cy="2385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228" y="1093395"/>
            <a:ext cx="1876425" cy="2446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1284" t="28822" r="34771" b="48868"/>
          <a:stretch/>
        </p:blipFill>
        <p:spPr>
          <a:xfrm>
            <a:off x="6386053" y="3677044"/>
            <a:ext cx="5355676" cy="3027433"/>
          </a:xfrm>
          <a:prstGeom prst="rect">
            <a:avLst/>
          </a:prstGeom>
          <a:ln>
            <a:solidFill>
              <a:srgbClr val="D632BF"/>
            </a:solidFill>
          </a:ln>
        </p:spPr>
      </p:pic>
    </p:spTree>
    <p:extLst>
      <p:ext uri="{BB962C8B-B14F-4D97-AF65-F5344CB8AC3E}">
        <p14:creationId xmlns:p14="http://schemas.microsoft.com/office/powerpoint/2010/main" val="348970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131629" cy="926646"/>
          </a:xfrm>
        </p:spPr>
        <p:txBody>
          <a:bodyPr>
            <a:normAutofit/>
          </a:bodyPr>
          <a:lstStyle/>
          <a:p>
            <a:r>
              <a:rPr lang="en-GB" b="1" dirty="0" err="1"/>
              <a:t>Tusita</a:t>
            </a:r>
            <a:r>
              <a:rPr lang="en-GB" b="1" dirty="0"/>
              <a:t>: Realm of the God-like beings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8131629" cy="4740049"/>
          </a:xfrm>
          <a:ln w="22225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After practicing ‘the perfections’ a being may reside in the </a:t>
            </a:r>
            <a:r>
              <a:rPr lang="en-GB" dirty="0" err="1"/>
              <a:t>Tusita</a:t>
            </a:r>
            <a:r>
              <a:rPr lang="en-GB" dirty="0"/>
              <a:t> Heaven as a God-like being.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dirty="0"/>
              <a:t>The 10 ‘perfections’ </a:t>
            </a:r>
            <a:r>
              <a:rPr lang="en-GB" dirty="0">
                <a:solidFill>
                  <a:srgbClr val="C00000"/>
                </a:solidFill>
              </a:rPr>
              <a:t>(paramita) </a:t>
            </a:r>
            <a:r>
              <a:rPr lang="en-GB" dirty="0"/>
              <a:t>are: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generosity, morality,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desirelessness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vigour, wisdom, patience, truthfulness, resolve, loving kindness and equanimity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After undertaking and cultivation of these 10 perfections a being can dwell in the </a:t>
            </a:r>
            <a:r>
              <a:rPr lang="en-GB" dirty="0" err="1"/>
              <a:t>Tusita</a:t>
            </a:r>
            <a:r>
              <a:rPr lang="en-GB" dirty="0"/>
              <a:t> Heaven.</a:t>
            </a:r>
          </a:p>
          <a:p>
            <a:pPr marL="0" indent="0">
              <a:buNone/>
            </a:pPr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9772" y="784936"/>
            <a:ext cx="2409371" cy="532453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Key Term:</a:t>
            </a:r>
            <a:endParaRPr lang="en-GB" sz="2000" dirty="0"/>
          </a:p>
          <a:p>
            <a:r>
              <a:rPr lang="en-GB" sz="2000" dirty="0"/>
              <a:t>In Buddhism, </a:t>
            </a:r>
            <a:r>
              <a:rPr lang="en-GB" sz="2000" b="1" dirty="0">
                <a:solidFill>
                  <a:srgbClr val="C00000"/>
                </a:solidFill>
              </a:rPr>
              <a:t>bodhisattva</a:t>
            </a:r>
            <a:r>
              <a:rPr lang="en-GB" sz="2000" dirty="0"/>
              <a:t> is the Sanskrit term for anyone who, motivated by great compassion, has generated bodhicitta, which is a spontaneous wish and a compassionate mind to attain </a:t>
            </a:r>
            <a:r>
              <a:rPr lang="en-GB" sz="2000" dirty="0" err="1"/>
              <a:t>buddhahood</a:t>
            </a:r>
            <a:r>
              <a:rPr lang="en-GB" sz="2000" dirty="0"/>
              <a:t> for the benefit of all sentient beings. </a:t>
            </a:r>
          </a:p>
          <a:p>
            <a:endParaRPr lang="en-GB" sz="2000" dirty="0"/>
          </a:p>
          <a:p>
            <a:r>
              <a:rPr lang="en-GB" sz="2000" b="1" dirty="0"/>
              <a:t>Pail: </a:t>
            </a:r>
            <a:r>
              <a:rPr lang="en-GB" sz="2000" b="1" dirty="0" err="1"/>
              <a:t>bodhissatta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59862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4" y="1015999"/>
            <a:ext cx="5718629" cy="5460755"/>
          </a:xfrm>
          <a:ln w="317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The </a:t>
            </a:r>
            <a:r>
              <a:rPr lang="en-GB" dirty="0" err="1"/>
              <a:t>Tusita</a:t>
            </a:r>
            <a:r>
              <a:rPr lang="en-GB" dirty="0"/>
              <a:t> Heaven is one of the Six realms. Above this realm exists other realms in which reside the brahma deities. At the top of the cosmos is the </a:t>
            </a:r>
            <a:r>
              <a:rPr lang="en-GB" i="1" dirty="0" err="1">
                <a:solidFill>
                  <a:srgbClr val="C00000"/>
                </a:solidFill>
              </a:rPr>
              <a:t>arupa-loka</a:t>
            </a:r>
            <a:r>
              <a:rPr lang="en-GB" dirty="0"/>
              <a:t> “realm of formlessness”</a:t>
            </a:r>
          </a:p>
          <a:p>
            <a:pPr marL="0" indent="0" algn="just">
              <a:buNone/>
            </a:pPr>
            <a:endParaRPr lang="en-GB" sz="1200" dirty="0"/>
          </a:p>
          <a:p>
            <a:pPr marL="0" indent="0" algn="just">
              <a:buNone/>
            </a:pPr>
            <a:endParaRPr lang="en-GB" sz="1300" dirty="0"/>
          </a:p>
          <a:p>
            <a:pPr algn="just"/>
            <a:r>
              <a:rPr lang="en-GB" dirty="0"/>
              <a:t>In the </a:t>
            </a:r>
            <a:r>
              <a:rPr lang="en-GB" dirty="0" err="1"/>
              <a:t>Tusita</a:t>
            </a:r>
            <a:r>
              <a:rPr lang="en-GB" dirty="0"/>
              <a:t> heaven were Bodhisattva and god-like beings.</a:t>
            </a:r>
          </a:p>
          <a:p>
            <a:pPr marL="0" indent="0" algn="just">
              <a:buNone/>
            </a:pPr>
            <a:endParaRPr lang="en-GB" sz="1300" dirty="0"/>
          </a:p>
          <a:p>
            <a:pPr algn="just"/>
            <a:r>
              <a:rPr lang="en-GB" dirty="0"/>
              <a:t>The Buddha (Siddhartha Gautama) was a Bodhisattva that cam from the </a:t>
            </a:r>
            <a:r>
              <a:rPr lang="en-GB" dirty="0" err="1"/>
              <a:t>Tusita</a:t>
            </a:r>
            <a:r>
              <a:rPr lang="en-GB" dirty="0"/>
              <a:t> Heaven to guide and support humanity.</a:t>
            </a:r>
          </a:p>
          <a:p>
            <a:pPr algn="just"/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196" b="8571"/>
          <a:stretch/>
        </p:blipFill>
        <p:spPr>
          <a:xfrm>
            <a:off x="6393541" y="261258"/>
            <a:ext cx="5551715" cy="2066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314" y="221918"/>
            <a:ext cx="5863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Tusita</a:t>
            </a:r>
            <a:r>
              <a:rPr lang="en-GB" sz="3200" b="1" dirty="0"/>
              <a:t> Heaven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49" y="3855040"/>
            <a:ext cx="2774043" cy="2621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69398" y="2506436"/>
            <a:ext cx="2775858" cy="39703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The 12 Acts:</a:t>
            </a:r>
          </a:p>
          <a:p>
            <a:endParaRPr lang="en-GB" dirty="0"/>
          </a:p>
          <a:p>
            <a:r>
              <a:rPr lang="en-GB" dirty="0"/>
              <a:t>Completion of the 10 perfections and entering </a:t>
            </a:r>
            <a:r>
              <a:rPr lang="en-GB" dirty="0" err="1"/>
              <a:t>Tusita</a:t>
            </a:r>
            <a:r>
              <a:rPr lang="en-GB" dirty="0"/>
              <a:t> as a Bodhisattva is known as the </a:t>
            </a:r>
            <a:r>
              <a:rPr lang="en-GB" dirty="0">
                <a:solidFill>
                  <a:srgbClr val="C00000"/>
                </a:solidFill>
              </a:rPr>
              <a:t>First</a:t>
            </a:r>
            <a:r>
              <a:rPr lang="en-GB" dirty="0"/>
              <a:t> of the Twelve Acts in the Life of the Buddha.</a:t>
            </a:r>
          </a:p>
          <a:p>
            <a:endParaRPr lang="en-GB" dirty="0"/>
          </a:p>
          <a:p>
            <a:r>
              <a:rPr lang="en-GB" dirty="0"/>
              <a:t>AO1:You need to know detail of each of the Acts.</a:t>
            </a:r>
          </a:p>
          <a:p>
            <a:r>
              <a:rPr lang="en-GB" dirty="0"/>
              <a:t>AO2: Compare and evaluate the significance and impact of these acts</a:t>
            </a:r>
          </a:p>
        </p:txBody>
      </p:sp>
    </p:spTree>
    <p:extLst>
      <p:ext uri="{BB962C8B-B14F-4D97-AF65-F5344CB8AC3E}">
        <p14:creationId xmlns:p14="http://schemas.microsoft.com/office/powerpoint/2010/main" val="25906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1278</Words>
  <Application>Microsoft Office PowerPoint</Application>
  <PresentationFormat>Widescreen</PresentationFormat>
  <Paragraphs>135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Vedic Tradition – the roots of  Hinduism</vt:lpstr>
      <vt:lpstr>PowerPoint Presentation</vt:lpstr>
      <vt:lpstr>Influences on Buddhism: Hinduism and Jainism</vt:lpstr>
      <vt:lpstr>Influences on Early Buddhism: Ascetics and Shramana</vt:lpstr>
      <vt:lpstr>The Influence of Vedic traditions and Asceticism on Buddhism</vt:lpstr>
      <vt:lpstr>Before the Buddha</vt:lpstr>
      <vt:lpstr> How the Buddha was influenced - Indian traditions and  ascetics  </vt:lpstr>
      <vt:lpstr>Tusita: Realm of the God-like beings</vt:lpstr>
      <vt:lpstr>PowerPoint Presentation</vt:lpstr>
      <vt:lpstr>Planning the Coming of the Buddha</vt:lpstr>
      <vt:lpstr>The Conception of the Buddha</vt:lpstr>
      <vt:lpstr>The Birth of the Buddha and his life</vt:lpstr>
      <vt:lpstr>The Birth and early Childhood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VFarr</cp:lastModifiedBy>
  <cp:revision>78</cp:revision>
  <cp:lastPrinted>2017-06-05T09:55:09Z</cp:lastPrinted>
  <dcterms:created xsi:type="dcterms:W3CDTF">2017-05-10T20:52:54Z</dcterms:created>
  <dcterms:modified xsi:type="dcterms:W3CDTF">2018-06-14T15:09:42Z</dcterms:modified>
</cp:coreProperties>
</file>