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4CD128B-099D-4005-A89A-421BBAAF2659}"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249143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4CD128B-099D-4005-A89A-421BBAAF2659}"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409883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4CD128B-099D-4005-A89A-421BBAAF2659}"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170048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4CD128B-099D-4005-A89A-421BBAAF2659}"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2025168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CD128B-099D-4005-A89A-421BBAAF2659}"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108368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4CD128B-099D-4005-A89A-421BBAAF2659}" type="datetimeFigureOut">
              <a:rPr lang="en-GB" smtClean="0"/>
              <a:t>22/05/2018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369719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4CD128B-099D-4005-A89A-421BBAAF2659}" type="datetimeFigureOut">
              <a:rPr lang="en-GB" smtClean="0"/>
              <a:t>22/05/2018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244536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4CD128B-099D-4005-A89A-421BBAAF2659}" type="datetimeFigureOut">
              <a:rPr lang="en-GB" smtClean="0"/>
              <a:t>22/05/2018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372586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D128B-099D-4005-A89A-421BBAAF2659}" type="datetimeFigureOut">
              <a:rPr lang="en-GB" smtClean="0"/>
              <a:t>22/05/2018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108470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CD128B-099D-4005-A89A-421BBAAF2659}" type="datetimeFigureOut">
              <a:rPr lang="en-GB" smtClean="0"/>
              <a:t>22/05/2018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188273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CD128B-099D-4005-A89A-421BBAAF2659}" type="datetimeFigureOut">
              <a:rPr lang="en-GB" smtClean="0"/>
              <a:t>22/05/2018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790559-24A7-48E5-AD02-85258C3178C3}" type="slidenum">
              <a:rPr lang="en-GB" smtClean="0"/>
              <a:t>‹#›</a:t>
            </a:fld>
            <a:endParaRPr lang="en-GB"/>
          </a:p>
        </p:txBody>
      </p:sp>
    </p:spTree>
    <p:extLst>
      <p:ext uri="{BB962C8B-B14F-4D97-AF65-F5344CB8AC3E}">
        <p14:creationId xmlns:p14="http://schemas.microsoft.com/office/powerpoint/2010/main" val="161500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D128B-099D-4005-A89A-421BBAAF2659}" type="datetimeFigureOut">
              <a:rPr lang="en-GB" smtClean="0"/>
              <a:t>22/05/2018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90559-24A7-48E5-AD02-85258C3178C3}" type="slidenum">
              <a:rPr lang="en-GB" smtClean="0"/>
              <a:t>‹#›</a:t>
            </a:fld>
            <a:endParaRPr lang="en-GB"/>
          </a:p>
        </p:txBody>
      </p:sp>
    </p:spTree>
    <p:extLst>
      <p:ext uri="{BB962C8B-B14F-4D97-AF65-F5344CB8AC3E}">
        <p14:creationId xmlns:p14="http://schemas.microsoft.com/office/powerpoint/2010/main" val="3260249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Enlightenment of the Buddha</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4015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354" y="99340"/>
            <a:ext cx="6842760" cy="983615"/>
          </a:xfrm>
        </p:spPr>
        <p:txBody>
          <a:bodyPr/>
          <a:lstStyle/>
          <a:p>
            <a:r>
              <a:rPr lang="en-GB" dirty="0"/>
              <a:t>Enlightenment</a:t>
            </a:r>
          </a:p>
        </p:txBody>
      </p:sp>
      <p:sp>
        <p:nvSpPr>
          <p:cNvPr id="3" name="Content Placeholder 2"/>
          <p:cNvSpPr>
            <a:spLocks noGrp="1"/>
          </p:cNvSpPr>
          <p:nvPr>
            <p:ph idx="1"/>
          </p:nvPr>
        </p:nvSpPr>
        <p:spPr>
          <a:xfrm>
            <a:off x="320354" y="1238139"/>
            <a:ext cx="4785360" cy="4351338"/>
          </a:xfrm>
          <a:ln w="31750">
            <a:solidFill>
              <a:schemeClr val="accent1"/>
            </a:solidFill>
          </a:ln>
        </p:spPr>
        <p:txBody>
          <a:bodyPr/>
          <a:lstStyle/>
          <a:p>
            <a:pPr algn="just"/>
            <a:r>
              <a:rPr lang="en-GB" sz="2000" dirty="0"/>
              <a:t>After his rejection of Asceticism the bodhisattva sat under a tree and spent a whole night in meditation. </a:t>
            </a:r>
          </a:p>
          <a:p>
            <a:pPr algn="just"/>
            <a:r>
              <a:rPr lang="en-GB" sz="2000" dirty="0"/>
              <a:t>It is said that at this time he gained insight into the nature of human existence. The goal was to attain perfect peace and understanding.</a:t>
            </a:r>
          </a:p>
          <a:p>
            <a:pPr algn="just"/>
            <a:r>
              <a:rPr lang="en-GB" sz="2000" dirty="0"/>
              <a:t>During this time The </a:t>
            </a:r>
            <a:r>
              <a:rPr lang="en-GB" sz="2000" dirty="0" err="1"/>
              <a:t>bohisattva</a:t>
            </a:r>
            <a:r>
              <a:rPr lang="en-GB" sz="2000" dirty="0"/>
              <a:t> is said to have been tempted by Mara.</a:t>
            </a:r>
          </a:p>
          <a:p>
            <a:pPr algn="just"/>
            <a:r>
              <a:rPr lang="en-GB" sz="2000" dirty="0"/>
              <a:t>After this temptation the Buddha fell into a deep state of meditation</a:t>
            </a:r>
          </a:p>
          <a:p>
            <a:pPr algn="just"/>
            <a:r>
              <a:rPr lang="en-GB" sz="2000" dirty="0"/>
              <a:t>The prosecco of enlightenment is grouped into four key stages or ‘watches’</a:t>
            </a:r>
          </a:p>
          <a:p>
            <a:pPr algn="just"/>
            <a:endParaRPr lang="en-GB" sz="2000" dirty="0"/>
          </a:p>
          <a:p>
            <a:endParaRPr lang="en-GB" dirty="0"/>
          </a:p>
          <a:p>
            <a:endParaRPr lang="en-GB" dirty="0"/>
          </a:p>
        </p:txBody>
      </p:sp>
      <p:sp>
        <p:nvSpPr>
          <p:cNvPr id="4" name="TextBox 3"/>
          <p:cNvSpPr txBox="1"/>
          <p:nvPr/>
        </p:nvSpPr>
        <p:spPr>
          <a:xfrm>
            <a:off x="7004116" y="254524"/>
            <a:ext cx="4967926" cy="3046988"/>
          </a:xfrm>
          <a:prstGeom prst="rect">
            <a:avLst/>
          </a:prstGeom>
          <a:noFill/>
          <a:ln w="25400">
            <a:solidFill>
              <a:schemeClr val="accent1"/>
            </a:solidFill>
          </a:ln>
        </p:spPr>
        <p:txBody>
          <a:bodyPr wrap="square" rtlCol="0">
            <a:spAutoFit/>
          </a:bodyPr>
          <a:lstStyle/>
          <a:p>
            <a:r>
              <a:rPr lang="en-GB" sz="2400" b="1" u="sng" dirty="0">
                <a:solidFill>
                  <a:srgbClr val="002060"/>
                </a:solidFill>
              </a:rPr>
              <a:t>Investigate and describe</a:t>
            </a:r>
            <a:r>
              <a:rPr lang="en-GB" b="1" dirty="0">
                <a:solidFill>
                  <a:srgbClr val="7030A0"/>
                </a:solidFill>
              </a:rPr>
              <a:t>:</a:t>
            </a:r>
          </a:p>
          <a:p>
            <a:endParaRPr lang="en-GB" b="1" dirty="0">
              <a:solidFill>
                <a:srgbClr val="7030A0"/>
              </a:solidFill>
            </a:endParaRPr>
          </a:p>
          <a:p>
            <a:r>
              <a:rPr lang="en-GB" b="1" dirty="0">
                <a:solidFill>
                  <a:srgbClr val="7030A0"/>
                </a:solidFill>
              </a:rPr>
              <a:t>The temptation by Mara</a:t>
            </a:r>
          </a:p>
          <a:p>
            <a:endParaRPr lang="en-GB" b="1" dirty="0">
              <a:solidFill>
                <a:srgbClr val="7030A0"/>
              </a:solidFill>
            </a:endParaRPr>
          </a:p>
          <a:p>
            <a:r>
              <a:rPr lang="en-GB" sz="2400" b="1" u="sng" dirty="0">
                <a:solidFill>
                  <a:srgbClr val="002060"/>
                </a:solidFill>
              </a:rPr>
              <a:t>Analyse:</a:t>
            </a:r>
          </a:p>
          <a:p>
            <a:r>
              <a:rPr lang="en-GB" b="1" dirty="0">
                <a:solidFill>
                  <a:srgbClr val="002060"/>
                </a:solidFill>
              </a:rPr>
              <a:t>What does the story represent? </a:t>
            </a:r>
          </a:p>
          <a:p>
            <a:r>
              <a:rPr lang="en-GB" b="1" dirty="0">
                <a:solidFill>
                  <a:srgbClr val="002060"/>
                </a:solidFill>
              </a:rPr>
              <a:t>What aspects of the story have symbolic meaning?</a:t>
            </a:r>
          </a:p>
          <a:p>
            <a:r>
              <a:rPr lang="en-GB" b="1" dirty="0">
                <a:solidFill>
                  <a:srgbClr val="002060"/>
                </a:solidFill>
              </a:rPr>
              <a:t>Why may some Buddhist see this as significant?</a:t>
            </a:r>
            <a:endParaRPr lang="en-GB" b="1" dirty="0">
              <a:solidFill>
                <a:srgbClr val="7030A0"/>
              </a:solidFill>
            </a:endParaRPr>
          </a:p>
          <a:p>
            <a:endParaRPr lang="en-GB" b="1" dirty="0">
              <a:solidFill>
                <a:srgbClr val="7030A0"/>
              </a:solidFill>
            </a:endParaRPr>
          </a:p>
        </p:txBody>
      </p:sp>
      <p:sp>
        <p:nvSpPr>
          <p:cNvPr id="5" name="TextBox 4"/>
          <p:cNvSpPr txBox="1"/>
          <p:nvPr/>
        </p:nvSpPr>
        <p:spPr>
          <a:xfrm>
            <a:off x="5799842" y="3611880"/>
            <a:ext cx="6172200" cy="2893100"/>
          </a:xfrm>
          <a:prstGeom prst="rect">
            <a:avLst/>
          </a:prstGeom>
          <a:noFill/>
          <a:ln w="31750">
            <a:solidFill>
              <a:schemeClr val="accent1"/>
            </a:solidFill>
          </a:ln>
        </p:spPr>
        <p:txBody>
          <a:bodyPr wrap="square" rtlCol="0">
            <a:spAutoFit/>
          </a:bodyPr>
          <a:lstStyle/>
          <a:p>
            <a:r>
              <a:rPr lang="en-GB" sz="2400" b="1" dirty="0">
                <a:solidFill>
                  <a:srgbClr val="0070C0"/>
                </a:solidFill>
              </a:rPr>
              <a:t>Investigate and explain:</a:t>
            </a:r>
          </a:p>
          <a:p>
            <a:endParaRPr lang="en-GB" dirty="0"/>
          </a:p>
          <a:p>
            <a:pPr marL="285750" indent="-285750">
              <a:buFont typeface="Arial" panose="020B0604020202020204" pitchFamily="34" charset="0"/>
              <a:buChar char="•"/>
            </a:pPr>
            <a:r>
              <a:rPr lang="en-GB" sz="2000" b="1" dirty="0"/>
              <a:t>The 1</a:t>
            </a:r>
            <a:r>
              <a:rPr lang="en-GB" sz="2000" b="1" baseline="30000" dirty="0"/>
              <a:t>st</a:t>
            </a:r>
            <a:r>
              <a:rPr lang="en-GB" sz="2000" b="1" dirty="0"/>
              <a:t> watch of the night </a:t>
            </a:r>
            <a:r>
              <a:rPr lang="en-GB" sz="2000" dirty="0"/>
              <a:t>- </a:t>
            </a:r>
            <a:r>
              <a:rPr lang="en-GB" sz="2000" dirty="0" err="1"/>
              <a:t>jhana</a:t>
            </a:r>
            <a:endParaRPr lang="en-GB" sz="2000" dirty="0"/>
          </a:p>
          <a:p>
            <a:pPr marL="285750" indent="-285750">
              <a:buFont typeface="Arial" panose="020B0604020202020204" pitchFamily="34" charset="0"/>
              <a:buChar char="•"/>
            </a:pPr>
            <a:r>
              <a:rPr lang="en-GB" sz="2000" b="1" dirty="0"/>
              <a:t>The 2</a:t>
            </a:r>
            <a:r>
              <a:rPr lang="en-GB" sz="2000" b="1" baseline="30000" dirty="0"/>
              <a:t>nd</a:t>
            </a:r>
            <a:r>
              <a:rPr lang="en-GB" sz="2000" b="1" dirty="0"/>
              <a:t> watch of the night </a:t>
            </a:r>
            <a:r>
              <a:rPr lang="en-GB" sz="2000" dirty="0"/>
              <a:t>– </a:t>
            </a:r>
            <a:r>
              <a:rPr lang="en-GB" sz="2000" dirty="0" err="1"/>
              <a:t>superknowledges</a:t>
            </a:r>
            <a:r>
              <a:rPr lang="en-GB" sz="2000" dirty="0"/>
              <a:t>: past lives</a:t>
            </a:r>
          </a:p>
          <a:p>
            <a:pPr marL="285750" indent="-285750">
              <a:buFont typeface="Arial" panose="020B0604020202020204" pitchFamily="34" charset="0"/>
              <a:buChar char="•"/>
            </a:pPr>
            <a:r>
              <a:rPr lang="en-GB" sz="2000" b="1" dirty="0"/>
              <a:t>The 3</a:t>
            </a:r>
            <a:r>
              <a:rPr lang="en-GB" sz="2000" b="1" baseline="30000" dirty="0"/>
              <a:t>rd</a:t>
            </a:r>
            <a:r>
              <a:rPr lang="en-GB" sz="2000" b="1" dirty="0"/>
              <a:t> watch of the night </a:t>
            </a:r>
            <a:r>
              <a:rPr lang="en-GB" sz="2000" dirty="0"/>
              <a:t>– </a:t>
            </a:r>
            <a:r>
              <a:rPr lang="en-GB" sz="2000" dirty="0" err="1"/>
              <a:t>superknowledge</a:t>
            </a:r>
            <a:r>
              <a:rPr lang="en-GB" sz="2000" dirty="0"/>
              <a:t>: ‘the heavenly eye’ ‘the law of karma’</a:t>
            </a:r>
          </a:p>
          <a:p>
            <a:pPr marL="285750" indent="-285750">
              <a:buFont typeface="Arial" panose="020B0604020202020204" pitchFamily="34" charset="0"/>
              <a:buChar char="•"/>
            </a:pPr>
            <a:r>
              <a:rPr lang="en-GB" sz="2000" b="1" dirty="0"/>
              <a:t>The 4</a:t>
            </a:r>
            <a:r>
              <a:rPr lang="en-GB" sz="2000" b="1" baseline="30000" dirty="0"/>
              <a:t>th</a:t>
            </a:r>
            <a:r>
              <a:rPr lang="en-GB" sz="2000" b="1" dirty="0"/>
              <a:t> watch of the night </a:t>
            </a:r>
            <a:r>
              <a:rPr lang="en-GB" sz="2000" dirty="0"/>
              <a:t>– </a:t>
            </a:r>
            <a:r>
              <a:rPr lang="en-GB" sz="2000" dirty="0" err="1"/>
              <a:t>superknowledge</a:t>
            </a:r>
            <a:r>
              <a:rPr lang="en-GB" sz="2000" dirty="0"/>
              <a:t>: ‘the knowledge of the destruction of the </a:t>
            </a:r>
            <a:r>
              <a:rPr lang="en-GB" sz="2000" dirty="0" err="1"/>
              <a:t>asavas</a:t>
            </a:r>
            <a:r>
              <a:rPr lang="en-GB" sz="2000" dirty="0"/>
              <a:t>’</a:t>
            </a:r>
          </a:p>
        </p:txBody>
      </p:sp>
      <p:pic>
        <p:nvPicPr>
          <p:cNvPr id="6" name="Picture 5"/>
          <p:cNvPicPr>
            <a:picLocks noChangeAspect="1"/>
          </p:cNvPicPr>
          <p:nvPr/>
        </p:nvPicPr>
        <p:blipFill rotWithShape="1">
          <a:blip r:embed="rId2"/>
          <a:srcRect l="43125" t="39139" r="42552" b="47334"/>
          <a:stretch/>
        </p:blipFill>
        <p:spPr>
          <a:xfrm>
            <a:off x="5181757" y="1393323"/>
            <a:ext cx="1746316" cy="1213424"/>
          </a:xfrm>
          <a:prstGeom prst="rect">
            <a:avLst/>
          </a:prstGeom>
        </p:spPr>
      </p:pic>
    </p:spTree>
    <p:extLst>
      <p:ext uri="{BB962C8B-B14F-4D97-AF65-F5344CB8AC3E}">
        <p14:creationId xmlns:p14="http://schemas.microsoft.com/office/powerpoint/2010/main" val="324063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 y="205105"/>
            <a:ext cx="3516630" cy="835025"/>
          </a:xfrm>
        </p:spPr>
        <p:txBody>
          <a:bodyPr/>
          <a:lstStyle/>
          <a:p>
            <a:r>
              <a:rPr lang="en-GB" dirty="0"/>
              <a:t>Enlightenment</a:t>
            </a:r>
          </a:p>
        </p:txBody>
      </p:sp>
      <p:sp>
        <p:nvSpPr>
          <p:cNvPr id="3" name="Content Placeholder 2"/>
          <p:cNvSpPr>
            <a:spLocks noGrp="1"/>
          </p:cNvSpPr>
          <p:nvPr>
            <p:ph idx="1"/>
          </p:nvPr>
        </p:nvSpPr>
        <p:spPr>
          <a:xfrm>
            <a:off x="476250" y="1128394"/>
            <a:ext cx="9992458" cy="5434638"/>
          </a:xfrm>
          <a:ln w="28575">
            <a:solidFill>
              <a:schemeClr val="accent1"/>
            </a:solidFill>
          </a:ln>
        </p:spPr>
        <p:txBody>
          <a:bodyPr>
            <a:normAutofit fontScale="85000" lnSpcReduction="20000"/>
          </a:bodyPr>
          <a:lstStyle/>
          <a:p>
            <a:pPr algn="just"/>
            <a:r>
              <a:rPr lang="en-GB" dirty="0"/>
              <a:t>Symbolically the Buddha’s enlightenment coincided with the dawn – at 6am. </a:t>
            </a:r>
          </a:p>
          <a:p>
            <a:pPr algn="just"/>
            <a:r>
              <a:rPr lang="en-GB" dirty="0"/>
              <a:t>There are many ways that the enlightenment of the Buddha is conveyed or described but it is generally accepted that the exact experience of the Buddha cannot be known or put into words by a person who is themselves unenlightened. </a:t>
            </a:r>
          </a:p>
          <a:p>
            <a:pPr algn="just"/>
            <a:r>
              <a:rPr lang="en-GB" dirty="0"/>
              <a:t>Enlightenment is said to be complete understanding of how we come to be as we are and all that comes with that. It is understanding of what we can do about the problems and issues we face due to our own condition. It is achieving liberation from suffering and ignorance.</a:t>
            </a:r>
          </a:p>
          <a:p>
            <a:pPr algn="just"/>
            <a:endParaRPr lang="en-GB" dirty="0"/>
          </a:p>
          <a:p>
            <a:pPr algn="just"/>
            <a:r>
              <a:rPr lang="en-GB" dirty="0"/>
              <a:t>Enlightenment means breaking away from the Karmic chain of existence. </a:t>
            </a:r>
          </a:p>
          <a:p>
            <a:pPr algn="just"/>
            <a:endParaRPr lang="en-GB" dirty="0"/>
          </a:p>
          <a:p>
            <a:pPr marL="0" indent="0" algn="just">
              <a:buNone/>
            </a:pPr>
            <a:r>
              <a:rPr lang="en-GB" dirty="0"/>
              <a:t>The realisations from part of this process go on to be put into words later on by the Buddha as his process of achieving enlightenment and the teachings or Dharma that we can follow to achieve the same: </a:t>
            </a:r>
            <a:r>
              <a:rPr lang="en-GB" b="1" dirty="0"/>
              <a:t>The 12 Conditions</a:t>
            </a:r>
            <a:r>
              <a:rPr lang="en-GB" dirty="0"/>
              <a:t> and </a:t>
            </a:r>
            <a:r>
              <a:rPr lang="en-GB" b="1" dirty="0"/>
              <a:t>The Four Nobel Truths.</a:t>
            </a:r>
          </a:p>
          <a:p>
            <a:pPr algn="just"/>
            <a:endParaRPr lang="en-GB" dirty="0"/>
          </a:p>
          <a:p>
            <a:endParaRPr lang="en-GB" dirty="0"/>
          </a:p>
        </p:txBody>
      </p:sp>
    </p:spTree>
    <p:extLst>
      <p:ext uri="{BB962C8B-B14F-4D97-AF65-F5344CB8AC3E}">
        <p14:creationId xmlns:p14="http://schemas.microsoft.com/office/powerpoint/2010/main" val="987625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354</Words>
  <Application>Microsoft Office PowerPoint</Application>
  <PresentationFormat>Widescreen</PresentationFormat>
  <Paragraphs>30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The Enlightenment of the Buddha</vt:lpstr>
      <vt:lpstr>Enlightenment</vt:lpstr>
      <vt:lpstr>Enlightenment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Enlightenment of the Buddha</dc:title>
  <dc:creator>VFarr</dc:creator>
  <cp:lastModifiedBy>VFarr</cp:lastModifiedBy>
  <cp:revision>1</cp:revision>
  <dcterms:created xsi:type="dcterms:W3CDTF">2018-05-22T15:04:12Z</dcterms:created>
  <dcterms:modified xsi:type="dcterms:W3CDTF">2018-05-22T15:04:49Z</dcterms:modified>
</cp:coreProperties>
</file>