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3" r:id="rId8"/>
    <p:sldId id="262" r:id="rId9"/>
    <p:sldId id="264" r:id="rId10"/>
    <p:sldId id="265" r:id="rId11"/>
    <p:sldId id="266" r:id="rId12"/>
    <p:sldId id="267" r:id="rId13"/>
    <p:sldId id="268" r:id="rId14"/>
    <p:sldId id="270" r:id="rId15"/>
    <p:sldId id="269" r:id="rId16"/>
    <p:sldId id="301"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9" r:id="rId34"/>
    <p:sldId id="287" r:id="rId35"/>
    <p:sldId id="288" r:id="rId36"/>
    <p:sldId id="290" r:id="rId37"/>
    <p:sldId id="291" r:id="rId38"/>
    <p:sldId id="292" r:id="rId39"/>
    <p:sldId id="293" r:id="rId40"/>
    <p:sldId id="294" r:id="rId41"/>
    <p:sldId id="295" r:id="rId42"/>
    <p:sldId id="296" r:id="rId43"/>
    <p:sldId id="297" r:id="rId44"/>
    <p:sldId id="298" r:id="rId45"/>
    <p:sldId id="299" r:id="rId46"/>
    <p:sldId id="30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C39F9F-364C-49D9-B467-C0CD0D5B60DA}" type="datetimeFigureOut">
              <a:rPr lang="en-GB" smtClean="0"/>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8DD4B9-300C-4EEC-A1CC-8A6B548D5FB7}" type="slidenum">
              <a:rPr lang="en-GB" smtClean="0"/>
              <a:t>‹#›</a:t>
            </a:fld>
            <a:endParaRPr lang="en-GB"/>
          </a:p>
        </p:txBody>
      </p:sp>
    </p:spTree>
    <p:extLst>
      <p:ext uri="{BB962C8B-B14F-4D97-AF65-F5344CB8AC3E}">
        <p14:creationId xmlns:p14="http://schemas.microsoft.com/office/powerpoint/2010/main" val="1976402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C39F9F-364C-49D9-B467-C0CD0D5B60DA}" type="datetimeFigureOut">
              <a:rPr lang="en-GB" smtClean="0"/>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8DD4B9-300C-4EEC-A1CC-8A6B548D5FB7}" type="slidenum">
              <a:rPr lang="en-GB" smtClean="0"/>
              <a:t>‹#›</a:t>
            </a:fld>
            <a:endParaRPr lang="en-GB"/>
          </a:p>
        </p:txBody>
      </p:sp>
    </p:spTree>
    <p:extLst>
      <p:ext uri="{BB962C8B-B14F-4D97-AF65-F5344CB8AC3E}">
        <p14:creationId xmlns:p14="http://schemas.microsoft.com/office/powerpoint/2010/main" val="268907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C39F9F-364C-49D9-B467-C0CD0D5B60DA}" type="datetimeFigureOut">
              <a:rPr lang="en-GB" smtClean="0"/>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8DD4B9-300C-4EEC-A1CC-8A6B548D5FB7}" type="slidenum">
              <a:rPr lang="en-GB" smtClean="0"/>
              <a:t>‹#›</a:t>
            </a:fld>
            <a:endParaRPr lang="en-GB"/>
          </a:p>
        </p:txBody>
      </p:sp>
    </p:spTree>
    <p:extLst>
      <p:ext uri="{BB962C8B-B14F-4D97-AF65-F5344CB8AC3E}">
        <p14:creationId xmlns:p14="http://schemas.microsoft.com/office/powerpoint/2010/main" val="287142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C39F9F-364C-49D9-B467-C0CD0D5B60DA}" type="datetimeFigureOut">
              <a:rPr lang="en-GB" smtClean="0"/>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8DD4B9-300C-4EEC-A1CC-8A6B548D5FB7}" type="slidenum">
              <a:rPr lang="en-GB" smtClean="0"/>
              <a:t>‹#›</a:t>
            </a:fld>
            <a:endParaRPr lang="en-GB"/>
          </a:p>
        </p:txBody>
      </p:sp>
    </p:spTree>
    <p:extLst>
      <p:ext uri="{BB962C8B-B14F-4D97-AF65-F5344CB8AC3E}">
        <p14:creationId xmlns:p14="http://schemas.microsoft.com/office/powerpoint/2010/main" val="30144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C39F9F-364C-49D9-B467-C0CD0D5B60DA}" type="datetimeFigureOut">
              <a:rPr lang="en-GB" smtClean="0"/>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8DD4B9-300C-4EEC-A1CC-8A6B548D5FB7}" type="slidenum">
              <a:rPr lang="en-GB" smtClean="0"/>
              <a:t>‹#›</a:t>
            </a:fld>
            <a:endParaRPr lang="en-GB"/>
          </a:p>
        </p:txBody>
      </p:sp>
    </p:spTree>
    <p:extLst>
      <p:ext uri="{BB962C8B-B14F-4D97-AF65-F5344CB8AC3E}">
        <p14:creationId xmlns:p14="http://schemas.microsoft.com/office/powerpoint/2010/main" val="11707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C39F9F-364C-49D9-B467-C0CD0D5B60DA}" type="datetimeFigureOut">
              <a:rPr lang="en-GB" smtClean="0"/>
              <a:t>24/05/2018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8DD4B9-300C-4EEC-A1CC-8A6B548D5FB7}" type="slidenum">
              <a:rPr lang="en-GB" smtClean="0"/>
              <a:t>‹#›</a:t>
            </a:fld>
            <a:endParaRPr lang="en-GB"/>
          </a:p>
        </p:txBody>
      </p:sp>
    </p:spTree>
    <p:extLst>
      <p:ext uri="{BB962C8B-B14F-4D97-AF65-F5344CB8AC3E}">
        <p14:creationId xmlns:p14="http://schemas.microsoft.com/office/powerpoint/2010/main" val="209695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C39F9F-364C-49D9-B467-C0CD0D5B60DA}" type="datetimeFigureOut">
              <a:rPr lang="en-GB" smtClean="0"/>
              <a:t>24/05/2018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8DD4B9-300C-4EEC-A1CC-8A6B548D5FB7}" type="slidenum">
              <a:rPr lang="en-GB" smtClean="0"/>
              <a:t>‹#›</a:t>
            </a:fld>
            <a:endParaRPr lang="en-GB"/>
          </a:p>
        </p:txBody>
      </p:sp>
    </p:spTree>
    <p:extLst>
      <p:ext uri="{BB962C8B-B14F-4D97-AF65-F5344CB8AC3E}">
        <p14:creationId xmlns:p14="http://schemas.microsoft.com/office/powerpoint/2010/main" val="383671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C39F9F-364C-49D9-B467-C0CD0D5B60DA}" type="datetimeFigureOut">
              <a:rPr lang="en-GB" smtClean="0"/>
              <a:t>24/05/2018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8DD4B9-300C-4EEC-A1CC-8A6B548D5FB7}" type="slidenum">
              <a:rPr lang="en-GB" smtClean="0"/>
              <a:t>‹#›</a:t>
            </a:fld>
            <a:endParaRPr lang="en-GB"/>
          </a:p>
        </p:txBody>
      </p:sp>
    </p:spTree>
    <p:extLst>
      <p:ext uri="{BB962C8B-B14F-4D97-AF65-F5344CB8AC3E}">
        <p14:creationId xmlns:p14="http://schemas.microsoft.com/office/powerpoint/2010/main" val="131655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39F9F-364C-49D9-B467-C0CD0D5B60DA}" type="datetimeFigureOut">
              <a:rPr lang="en-GB" smtClean="0"/>
              <a:t>24/05/2018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8DD4B9-300C-4EEC-A1CC-8A6B548D5FB7}" type="slidenum">
              <a:rPr lang="en-GB" smtClean="0"/>
              <a:t>‹#›</a:t>
            </a:fld>
            <a:endParaRPr lang="en-GB"/>
          </a:p>
        </p:txBody>
      </p:sp>
    </p:spTree>
    <p:extLst>
      <p:ext uri="{BB962C8B-B14F-4D97-AF65-F5344CB8AC3E}">
        <p14:creationId xmlns:p14="http://schemas.microsoft.com/office/powerpoint/2010/main" val="119078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C39F9F-364C-49D9-B467-C0CD0D5B60DA}" type="datetimeFigureOut">
              <a:rPr lang="en-GB" smtClean="0"/>
              <a:t>24/05/2018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8DD4B9-300C-4EEC-A1CC-8A6B548D5FB7}" type="slidenum">
              <a:rPr lang="en-GB" smtClean="0"/>
              <a:t>‹#›</a:t>
            </a:fld>
            <a:endParaRPr lang="en-GB"/>
          </a:p>
        </p:txBody>
      </p:sp>
    </p:spTree>
    <p:extLst>
      <p:ext uri="{BB962C8B-B14F-4D97-AF65-F5344CB8AC3E}">
        <p14:creationId xmlns:p14="http://schemas.microsoft.com/office/powerpoint/2010/main" val="294717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C39F9F-364C-49D9-B467-C0CD0D5B60DA}" type="datetimeFigureOut">
              <a:rPr lang="en-GB" smtClean="0"/>
              <a:t>24/05/2018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8DD4B9-300C-4EEC-A1CC-8A6B548D5FB7}" type="slidenum">
              <a:rPr lang="en-GB" smtClean="0"/>
              <a:t>‹#›</a:t>
            </a:fld>
            <a:endParaRPr lang="en-GB"/>
          </a:p>
        </p:txBody>
      </p:sp>
    </p:spTree>
    <p:extLst>
      <p:ext uri="{BB962C8B-B14F-4D97-AF65-F5344CB8AC3E}">
        <p14:creationId xmlns:p14="http://schemas.microsoft.com/office/powerpoint/2010/main" val="361295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39F9F-364C-49D9-B467-C0CD0D5B60DA}" type="datetimeFigureOut">
              <a:rPr lang="en-GB" smtClean="0"/>
              <a:t>24/05/2018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DD4B9-300C-4EEC-A1CC-8A6B548D5FB7}" type="slidenum">
              <a:rPr lang="en-GB" smtClean="0"/>
              <a:t>‹#›</a:t>
            </a:fld>
            <a:endParaRPr lang="en-GB"/>
          </a:p>
        </p:txBody>
      </p:sp>
    </p:spTree>
    <p:extLst>
      <p:ext uri="{BB962C8B-B14F-4D97-AF65-F5344CB8AC3E}">
        <p14:creationId xmlns:p14="http://schemas.microsoft.com/office/powerpoint/2010/main" val="3221554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aJ7kNfzXvJE"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co.uk/url?sa=i&amp;rct=j&amp;q=&amp;esrc=s&amp;source=images&amp;cd=&amp;cad=rja&amp;uact=8&amp;ved=0ahUKEwjNkoD419_PAhVJMhoKHQX9DPcQjRwIBw&amp;url=https://jessicadavidson.co.uk/2016/09/12/the-foundational-teachings-of-buddhism-and-the-eightfold-path/&amp;psig=AFQjCNFp6ELABSWw-aC2tIIuP7OOId4rZg&amp;ust=147671940040083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66" r="2" b="5916"/>
          <a:stretch/>
        </p:blipFill>
        <p:spPr>
          <a:xfrm>
            <a:off x="393720" y="362855"/>
            <a:ext cx="6883380" cy="626522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7778713" y="590792"/>
            <a:ext cx="4093027" cy="5809345"/>
          </a:xfrm>
          <a:noFill/>
          <a:ln w="76200">
            <a:solidFill>
              <a:srgbClr val="00B0F0"/>
            </a:solidFill>
          </a:ln>
        </p:spPr>
        <p:txBody>
          <a:bodyPr>
            <a:normAutofit/>
          </a:bodyPr>
          <a:lstStyle/>
          <a:p>
            <a:pPr algn="l">
              <a:lnSpc>
                <a:spcPct val="70000"/>
              </a:lnSpc>
            </a:pPr>
            <a:r>
              <a:rPr lang="en-GB" sz="4800" dirty="0"/>
              <a:t>What the Buddha taught:</a:t>
            </a:r>
            <a:br>
              <a:rPr lang="en-GB" sz="4800" dirty="0"/>
            </a:br>
            <a:r>
              <a:rPr lang="en-GB" sz="3200" dirty="0"/>
              <a:t> </a:t>
            </a:r>
            <a:br>
              <a:rPr lang="en-GB" sz="3200" b="1" u="sng" dirty="0">
                <a:solidFill>
                  <a:srgbClr val="FF0000"/>
                </a:solidFill>
              </a:rPr>
            </a:br>
            <a:r>
              <a:rPr lang="en-GB" sz="3200" dirty="0">
                <a:solidFill>
                  <a:srgbClr val="FF0000"/>
                </a:solidFill>
              </a:rPr>
              <a:t>The Dharma</a:t>
            </a:r>
            <a:br>
              <a:rPr lang="en-GB" sz="3200" dirty="0">
                <a:solidFill>
                  <a:srgbClr val="FF0000"/>
                </a:solidFill>
              </a:rPr>
            </a:br>
            <a:br>
              <a:rPr lang="en-GB" sz="3200" dirty="0"/>
            </a:br>
            <a:r>
              <a:rPr lang="en-GB" sz="3200" dirty="0">
                <a:solidFill>
                  <a:schemeClr val="accent6"/>
                </a:solidFill>
              </a:rPr>
              <a:t>The Three Marks of Existence</a:t>
            </a:r>
            <a:br>
              <a:rPr lang="en-GB" sz="3200" dirty="0">
                <a:solidFill>
                  <a:schemeClr val="accent6"/>
                </a:solidFill>
              </a:rPr>
            </a:br>
            <a:br>
              <a:rPr lang="en-GB" sz="3200" dirty="0"/>
            </a:br>
            <a:r>
              <a:rPr lang="en-GB" sz="3200" dirty="0">
                <a:solidFill>
                  <a:srgbClr val="FF0066"/>
                </a:solidFill>
              </a:rPr>
              <a:t>The Four Noble Truths</a:t>
            </a:r>
            <a:br>
              <a:rPr lang="en-GB" sz="3200" dirty="0">
                <a:solidFill>
                  <a:srgbClr val="FF0066"/>
                </a:solidFill>
              </a:rPr>
            </a:br>
            <a:r>
              <a:rPr lang="en-GB" sz="3200" dirty="0"/>
              <a:t> </a:t>
            </a:r>
            <a:br>
              <a:rPr lang="en-GB" sz="3200" dirty="0"/>
            </a:br>
            <a:r>
              <a:rPr lang="en-GB" sz="3200" dirty="0">
                <a:solidFill>
                  <a:srgbClr val="7030A0"/>
                </a:solidFill>
              </a:rPr>
              <a:t>The Noble Eightfold Path</a:t>
            </a:r>
            <a:br>
              <a:rPr lang="en-GB" sz="3200" dirty="0">
                <a:solidFill>
                  <a:srgbClr val="7030A0"/>
                </a:solidFill>
              </a:rPr>
            </a:br>
            <a:br>
              <a:rPr lang="en-GB" sz="3200" dirty="0">
                <a:solidFill>
                  <a:srgbClr val="7030A0"/>
                </a:solidFill>
              </a:rPr>
            </a:br>
            <a:endParaRPr lang="en-GB" sz="3200" dirty="0">
              <a:solidFill>
                <a:srgbClr val="7030A0"/>
              </a:solidFill>
            </a:endParaRPr>
          </a:p>
        </p:txBody>
      </p:sp>
    </p:spTree>
    <p:extLst>
      <p:ext uri="{BB962C8B-B14F-4D97-AF65-F5344CB8AC3E}">
        <p14:creationId xmlns:p14="http://schemas.microsoft.com/office/powerpoint/2010/main" val="309667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486" r="-1" b="-1"/>
          <a:stretch/>
        </p:blipFill>
        <p:spPr>
          <a:xfrm>
            <a:off x="4639056" y="10"/>
            <a:ext cx="7552944" cy="685799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71899" y="135781"/>
            <a:ext cx="4397828" cy="1676603"/>
          </a:xfrm>
          <a:ln w="28575">
            <a:solidFill>
              <a:srgbClr val="00B0F0"/>
            </a:solidFill>
          </a:ln>
        </p:spPr>
        <p:txBody>
          <a:bodyPr>
            <a:normAutofit/>
          </a:bodyPr>
          <a:lstStyle/>
          <a:p>
            <a:pPr>
              <a:lnSpc>
                <a:spcPct val="70000"/>
              </a:lnSpc>
            </a:pPr>
            <a:r>
              <a:rPr lang="en-GB" sz="3700" b="1" dirty="0">
                <a:solidFill>
                  <a:srgbClr val="FF0000"/>
                </a:solidFill>
              </a:rPr>
              <a:t>The Three </a:t>
            </a:r>
            <a:r>
              <a:rPr lang="en-GB" sz="3700" b="1" dirty="0" err="1">
                <a:solidFill>
                  <a:srgbClr val="FF0000"/>
                </a:solidFill>
              </a:rPr>
              <a:t>Lakshanas</a:t>
            </a:r>
            <a:r>
              <a:rPr lang="en-GB" sz="3700" b="1" dirty="0">
                <a:solidFill>
                  <a:srgbClr val="FF0000"/>
                </a:solidFill>
              </a:rPr>
              <a:t> </a:t>
            </a:r>
            <a:r>
              <a:rPr lang="en-GB" sz="3700" dirty="0"/>
              <a:t>(the Three Marks of Existence)</a:t>
            </a:r>
          </a:p>
        </p:txBody>
      </p:sp>
      <p:sp>
        <p:nvSpPr>
          <p:cNvPr id="3" name="Content Placeholder 2"/>
          <p:cNvSpPr>
            <a:spLocks noGrp="1"/>
          </p:cNvSpPr>
          <p:nvPr>
            <p:ph idx="1"/>
          </p:nvPr>
        </p:nvSpPr>
        <p:spPr>
          <a:xfrm>
            <a:off x="339634" y="2272937"/>
            <a:ext cx="3879670" cy="3526972"/>
          </a:xfrm>
          <a:ln w="28575">
            <a:solidFill>
              <a:srgbClr val="00B0F0"/>
            </a:solidFill>
          </a:ln>
        </p:spPr>
        <p:txBody>
          <a:bodyPr>
            <a:normAutofit fontScale="92500" lnSpcReduction="20000"/>
          </a:bodyPr>
          <a:lstStyle/>
          <a:p>
            <a:pPr marL="0" indent="0">
              <a:buNone/>
            </a:pPr>
            <a:r>
              <a:rPr lang="en-GB" sz="3600" dirty="0">
                <a:latin typeface="+mj-lt"/>
              </a:rPr>
              <a:t>The Buddha said: “</a:t>
            </a:r>
            <a:r>
              <a:rPr lang="en-GB" sz="3600" dirty="0">
                <a:effectLst/>
                <a:latin typeface="+mj-lt"/>
              </a:rPr>
              <a:t>I teach one thing and one thing only:</a:t>
            </a:r>
          </a:p>
          <a:p>
            <a:pPr marL="0" indent="0">
              <a:buNone/>
            </a:pPr>
            <a:endParaRPr lang="en-GB" sz="3600" dirty="0">
              <a:effectLst/>
              <a:latin typeface="+mj-lt"/>
            </a:endParaRPr>
          </a:p>
          <a:p>
            <a:pPr marL="0" indent="0">
              <a:buNone/>
            </a:pPr>
            <a:r>
              <a:rPr lang="en-GB" sz="3600" b="1" dirty="0">
                <a:solidFill>
                  <a:srgbClr val="FF0000"/>
                </a:solidFill>
                <a:latin typeface="+mj-lt"/>
              </a:rPr>
              <a:t>“</a:t>
            </a:r>
            <a:r>
              <a:rPr lang="en-GB" sz="3600" b="1" dirty="0">
                <a:solidFill>
                  <a:srgbClr val="FF0000"/>
                </a:solidFill>
                <a:effectLst/>
                <a:latin typeface="+mj-lt"/>
              </a:rPr>
              <a:t>suffering and the end of suffering” </a:t>
            </a:r>
          </a:p>
          <a:p>
            <a:pPr marL="0" indent="0">
              <a:buNone/>
            </a:pPr>
            <a:r>
              <a:rPr lang="en-GB" sz="3600" dirty="0">
                <a:latin typeface="+mj-lt"/>
              </a:rPr>
              <a:t>(</a:t>
            </a:r>
            <a:r>
              <a:rPr lang="en-GB" sz="3600" dirty="0">
                <a:effectLst/>
                <a:latin typeface="+mj-lt"/>
              </a:rPr>
              <a:t>this is the goal of Buddhism)</a:t>
            </a:r>
            <a:endParaRPr lang="en-GB" sz="3600" dirty="0">
              <a:latin typeface="+mj-lt"/>
            </a:endParaRPr>
          </a:p>
        </p:txBody>
      </p:sp>
    </p:spTree>
    <p:extLst>
      <p:ext uri="{BB962C8B-B14F-4D97-AF65-F5344CB8AC3E}">
        <p14:creationId xmlns:p14="http://schemas.microsoft.com/office/powerpoint/2010/main" val="1531128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85" y="0"/>
            <a:ext cx="11916229" cy="897618"/>
          </a:xfrm>
          <a:ln w="57150">
            <a:solidFill>
              <a:srgbClr val="00B0F0"/>
            </a:solidFill>
          </a:ln>
        </p:spPr>
        <p:txBody>
          <a:bodyPr/>
          <a:lstStyle/>
          <a:p>
            <a:r>
              <a:rPr lang="en-GB" dirty="0"/>
              <a:t>The Three </a:t>
            </a:r>
            <a:r>
              <a:rPr lang="en-GB" dirty="0" err="1"/>
              <a:t>Lakshanas</a:t>
            </a:r>
            <a:r>
              <a:rPr lang="en-GB" dirty="0"/>
              <a:t> (the Three Marks of Existence)</a:t>
            </a:r>
          </a:p>
        </p:txBody>
      </p:sp>
      <p:sp>
        <p:nvSpPr>
          <p:cNvPr id="3" name="Content Placeholder 2"/>
          <p:cNvSpPr>
            <a:spLocks noGrp="1"/>
          </p:cNvSpPr>
          <p:nvPr>
            <p:ph idx="1"/>
          </p:nvPr>
        </p:nvSpPr>
        <p:spPr>
          <a:xfrm>
            <a:off x="137885" y="1132114"/>
            <a:ext cx="11916229" cy="5477692"/>
          </a:xfrm>
          <a:ln w="28575">
            <a:solidFill>
              <a:srgbClr val="00B0F0"/>
            </a:solidFill>
          </a:ln>
        </p:spPr>
        <p:txBody>
          <a:bodyPr>
            <a:normAutofit fontScale="92500" lnSpcReduction="10000"/>
          </a:bodyPr>
          <a:lstStyle/>
          <a:p>
            <a:pPr marL="0" indent="0" algn="ctr">
              <a:buNone/>
            </a:pPr>
            <a:r>
              <a:rPr lang="en-GB" sz="4000" dirty="0">
                <a:latin typeface="+mj-lt"/>
              </a:rPr>
              <a:t>The Buddha set out </a:t>
            </a:r>
            <a:r>
              <a:rPr lang="en-GB" sz="4800" b="1" dirty="0">
                <a:solidFill>
                  <a:srgbClr val="FF0000"/>
                </a:solidFill>
                <a:latin typeface="+mj-lt"/>
              </a:rPr>
              <a:t>the ‘human existence’</a:t>
            </a:r>
          </a:p>
          <a:p>
            <a:pPr marL="0" indent="0" algn="ctr">
              <a:buNone/>
            </a:pPr>
            <a:endParaRPr lang="en-GB" sz="4800" b="1" dirty="0">
              <a:solidFill>
                <a:srgbClr val="FF0000"/>
              </a:solidFill>
              <a:latin typeface="+mj-lt"/>
            </a:endParaRPr>
          </a:p>
          <a:p>
            <a:pPr marL="0" indent="0" algn="ctr">
              <a:buNone/>
            </a:pPr>
            <a:r>
              <a:rPr lang="en-GB" sz="3900" dirty="0">
                <a:latin typeface="+mj-lt"/>
              </a:rPr>
              <a:t>There are </a:t>
            </a:r>
            <a:r>
              <a:rPr lang="en-GB" sz="3900" b="1" dirty="0">
                <a:solidFill>
                  <a:schemeClr val="accent6"/>
                </a:solidFill>
                <a:latin typeface="+mj-lt"/>
              </a:rPr>
              <a:t>only three things </a:t>
            </a:r>
            <a:r>
              <a:rPr lang="en-GB" sz="3900" dirty="0">
                <a:latin typeface="+mj-lt"/>
              </a:rPr>
              <a:t>that we can be </a:t>
            </a:r>
            <a:r>
              <a:rPr lang="en-GB" sz="3900" b="1" dirty="0">
                <a:solidFill>
                  <a:srgbClr val="7030A0"/>
                </a:solidFill>
                <a:latin typeface="+mj-lt"/>
              </a:rPr>
              <a:t>completely sure of</a:t>
            </a:r>
          </a:p>
          <a:p>
            <a:pPr marL="457200" lvl="1" indent="0" algn="ctr">
              <a:buNone/>
            </a:pPr>
            <a:r>
              <a:rPr lang="en-GB" sz="3600" dirty="0">
                <a:latin typeface="+mj-lt"/>
              </a:rPr>
              <a:t>(We cannot know whether the world was created by God</a:t>
            </a:r>
          </a:p>
          <a:p>
            <a:pPr marL="457200" lvl="1" indent="0" algn="ctr">
              <a:buNone/>
            </a:pPr>
            <a:r>
              <a:rPr lang="en-GB" sz="3600" dirty="0">
                <a:latin typeface="+mj-lt"/>
              </a:rPr>
              <a:t>We cannot know whether there is life after death)</a:t>
            </a:r>
          </a:p>
          <a:p>
            <a:pPr marL="0" indent="0">
              <a:buNone/>
            </a:pPr>
            <a:endParaRPr lang="en-GB" sz="4000" dirty="0">
              <a:latin typeface="+mj-lt"/>
            </a:endParaRPr>
          </a:p>
          <a:p>
            <a:pPr marL="0" indent="0">
              <a:buNone/>
            </a:pPr>
            <a:r>
              <a:rPr lang="en-GB" sz="4000" dirty="0">
                <a:latin typeface="+mj-lt"/>
              </a:rPr>
              <a:t>So all we can be sure of is that </a:t>
            </a:r>
            <a:r>
              <a:rPr lang="en-GB" sz="4300" b="1" dirty="0">
                <a:solidFill>
                  <a:schemeClr val="accent2"/>
                </a:solidFill>
                <a:latin typeface="+mj-lt"/>
              </a:rPr>
              <a:t>existence has three qualities</a:t>
            </a:r>
            <a:r>
              <a:rPr lang="en-GB" sz="4000" dirty="0">
                <a:latin typeface="+mj-lt"/>
              </a:rPr>
              <a:t>: </a:t>
            </a:r>
          </a:p>
          <a:p>
            <a:pPr marL="457200" lvl="1" indent="0">
              <a:buNone/>
            </a:pPr>
            <a:r>
              <a:rPr lang="en-GB" sz="3600" b="1" dirty="0">
                <a:solidFill>
                  <a:srgbClr val="FF0000"/>
                </a:solidFill>
                <a:latin typeface="+mj-lt"/>
              </a:rPr>
              <a:t>Dukkha </a:t>
            </a:r>
            <a:r>
              <a:rPr lang="en-GB" sz="3600" b="1" dirty="0">
                <a:latin typeface="+mj-lt"/>
              </a:rPr>
              <a:t>– </a:t>
            </a:r>
            <a:r>
              <a:rPr lang="en-GB" sz="3600" dirty="0">
                <a:latin typeface="+mj-lt"/>
              </a:rPr>
              <a:t>suffering/not being satisfied</a:t>
            </a:r>
          </a:p>
          <a:p>
            <a:pPr marL="457200" lvl="1" indent="0">
              <a:buNone/>
            </a:pPr>
            <a:r>
              <a:rPr lang="en-GB" sz="3600" b="1" dirty="0" err="1">
                <a:solidFill>
                  <a:srgbClr val="FF0000"/>
                </a:solidFill>
                <a:latin typeface="+mj-lt"/>
              </a:rPr>
              <a:t>Anicca</a:t>
            </a:r>
            <a:r>
              <a:rPr lang="en-GB" sz="3600" b="1" dirty="0">
                <a:latin typeface="+mj-lt"/>
              </a:rPr>
              <a:t> – </a:t>
            </a:r>
            <a:r>
              <a:rPr lang="en-GB" sz="3600" dirty="0">
                <a:latin typeface="+mj-lt"/>
              </a:rPr>
              <a:t>impermanence </a:t>
            </a:r>
          </a:p>
          <a:p>
            <a:pPr marL="457200" lvl="1" indent="0">
              <a:buNone/>
            </a:pPr>
            <a:r>
              <a:rPr lang="en-GB" sz="3600" b="1" dirty="0" err="1">
                <a:solidFill>
                  <a:srgbClr val="FF0000"/>
                </a:solidFill>
                <a:latin typeface="+mj-lt"/>
              </a:rPr>
              <a:t>Anatta</a:t>
            </a:r>
            <a:r>
              <a:rPr lang="en-GB" sz="3600" b="1" dirty="0">
                <a:latin typeface="+mj-lt"/>
              </a:rPr>
              <a:t> – </a:t>
            </a:r>
            <a:r>
              <a:rPr lang="en-GB" sz="3600" dirty="0">
                <a:latin typeface="+mj-lt"/>
              </a:rPr>
              <a:t>no permanent self </a:t>
            </a:r>
          </a:p>
          <a:p>
            <a:pPr marL="0" indent="0">
              <a:buNone/>
            </a:pPr>
            <a:endParaRPr lang="en-GB" dirty="0"/>
          </a:p>
        </p:txBody>
      </p:sp>
    </p:spTree>
    <p:extLst>
      <p:ext uri="{BB962C8B-B14F-4D97-AF65-F5344CB8AC3E}">
        <p14:creationId xmlns:p14="http://schemas.microsoft.com/office/powerpoint/2010/main" val="167471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heel(1)">
                                      <p:cBhvr>
                                        <p:cTn id="18" dur="2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0372" y="974355"/>
            <a:ext cx="3458029" cy="714375"/>
          </a:xfrm>
          <a:ln w="38100">
            <a:solidFill>
              <a:srgbClr val="00B0F0"/>
            </a:solidFill>
          </a:ln>
        </p:spPr>
        <p:txBody>
          <a:bodyPr>
            <a:normAutofit/>
          </a:bodyPr>
          <a:lstStyle/>
          <a:p>
            <a:pPr marL="0" indent="0" algn="ctr">
              <a:buNone/>
            </a:pPr>
            <a:r>
              <a:rPr lang="en-GB" sz="4000" dirty="0">
                <a:latin typeface="+mj-lt"/>
              </a:rPr>
              <a:t>1: Dukkha</a:t>
            </a:r>
          </a:p>
        </p:txBody>
      </p:sp>
      <p:sp>
        <p:nvSpPr>
          <p:cNvPr id="4" name="Title 1"/>
          <p:cNvSpPr txBox="1">
            <a:spLocks/>
          </p:cNvSpPr>
          <p:nvPr/>
        </p:nvSpPr>
        <p:spPr>
          <a:xfrm>
            <a:off x="137885" y="0"/>
            <a:ext cx="11916229" cy="897618"/>
          </a:xfrm>
          <a:prstGeom prst="rect">
            <a:avLst/>
          </a:prstGeom>
          <a:ln w="5715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Three Lakshanas (the Three Marks of Existence)</a:t>
            </a:r>
            <a:endParaRPr lang="en-GB" dirty="0"/>
          </a:p>
        </p:txBody>
      </p:sp>
      <p:sp>
        <p:nvSpPr>
          <p:cNvPr id="5" name="TextBox 4"/>
          <p:cNvSpPr txBox="1"/>
          <p:nvPr/>
        </p:nvSpPr>
        <p:spPr>
          <a:xfrm>
            <a:off x="137885" y="1842407"/>
            <a:ext cx="4586514" cy="830997"/>
          </a:xfrm>
          <a:prstGeom prst="rect">
            <a:avLst/>
          </a:prstGeom>
          <a:noFill/>
          <a:ln>
            <a:solidFill>
              <a:srgbClr val="00B0F0"/>
            </a:solidFill>
          </a:ln>
        </p:spPr>
        <p:txBody>
          <a:bodyPr wrap="square" rtlCol="0">
            <a:spAutoFit/>
          </a:bodyPr>
          <a:lstStyle/>
          <a:p>
            <a:r>
              <a:rPr lang="en-GB" sz="2400" dirty="0">
                <a:latin typeface="+mj-lt"/>
              </a:rPr>
              <a:t>Dukkha can be difficult to translate, most often translated as ‘suffering’</a:t>
            </a:r>
          </a:p>
        </p:txBody>
      </p:sp>
      <p:cxnSp>
        <p:nvCxnSpPr>
          <p:cNvPr id="7" name="Straight Arrow Connector 6"/>
          <p:cNvCxnSpPr>
            <a:stCxn id="5" idx="3"/>
          </p:cNvCxnSpPr>
          <p:nvPr/>
        </p:nvCxnSpPr>
        <p:spPr>
          <a:xfrm>
            <a:off x="4724399" y="2257906"/>
            <a:ext cx="936172" cy="1451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60571" y="1842407"/>
            <a:ext cx="6197600" cy="1938992"/>
          </a:xfrm>
          <a:prstGeom prst="rect">
            <a:avLst/>
          </a:prstGeom>
          <a:noFill/>
          <a:ln>
            <a:solidFill>
              <a:srgbClr val="00B0F0"/>
            </a:solidFill>
          </a:ln>
        </p:spPr>
        <p:txBody>
          <a:bodyPr wrap="square" rtlCol="0">
            <a:spAutoFit/>
          </a:bodyPr>
          <a:lstStyle/>
          <a:p>
            <a:r>
              <a:rPr lang="en-GB" sz="2000" dirty="0">
                <a:latin typeface="+mj-lt"/>
              </a:rPr>
              <a:t>Some scholars see this translation as misleading – </a:t>
            </a:r>
            <a:r>
              <a:rPr lang="en-GB" sz="2000" b="1" dirty="0" err="1">
                <a:latin typeface="+mj-lt"/>
              </a:rPr>
              <a:t>Walpola</a:t>
            </a:r>
            <a:r>
              <a:rPr lang="en-GB" sz="2000" b="1" dirty="0">
                <a:latin typeface="+mj-lt"/>
              </a:rPr>
              <a:t> </a:t>
            </a:r>
            <a:r>
              <a:rPr lang="en-GB" sz="2000" b="1" dirty="0" err="1">
                <a:latin typeface="+mj-lt"/>
              </a:rPr>
              <a:t>Rahula</a:t>
            </a:r>
            <a:r>
              <a:rPr lang="en-GB" sz="2000" b="1" dirty="0">
                <a:latin typeface="+mj-lt"/>
              </a:rPr>
              <a:t> </a:t>
            </a:r>
            <a:r>
              <a:rPr lang="en-GB" sz="2000" dirty="0">
                <a:latin typeface="+mj-lt"/>
              </a:rPr>
              <a:t>says that this translation is: </a:t>
            </a:r>
            <a:r>
              <a:rPr lang="en-GB" sz="2000" dirty="0">
                <a:solidFill>
                  <a:srgbClr val="C00000"/>
                </a:solidFill>
                <a:latin typeface="+mj-lt"/>
              </a:rPr>
              <a:t>“highly unsatisfactory and misleading.  It is because of this limited, free and easy translation, and its superficial interpretation, that many people have misled into regarding Buddhism as pessimistic”</a:t>
            </a:r>
          </a:p>
        </p:txBody>
      </p:sp>
      <p:cxnSp>
        <p:nvCxnSpPr>
          <p:cNvPr id="10" name="Straight Arrow Connector 9"/>
          <p:cNvCxnSpPr/>
          <p:nvPr/>
        </p:nvCxnSpPr>
        <p:spPr>
          <a:xfrm flipH="1">
            <a:off x="4470400" y="3309257"/>
            <a:ext cx="1190171"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7885" y="3004457"/>
            <a:ext cx="4332515" cy="2862322"/>
          </a:xfrm>
          <a:prstGeom prst="rect">
            <a:avLst/>
          </a:prstGeom>
          <a:noFill/>
          <a:ln>
            <a:solidFill>
              <a:srgbClr val="00B0F0"/>
            </a:solidFill>
          </a:ln>
        </p:spPr>
        <p:txBody>
          <a:bodyPr wrap="square" rtlCol="0">
            <a:spAutoFit/>
          </a:bodyPr>
          <a:lstStyle/>
          <a:p>
            <a:r>
              <a:rPr lang="en-GB" sz="2000" dirty="0">
                <a:latin typeface="+mj-lt"/>
              </a:rPr>
              <a:t>Another scholar, </a:t>
            </a:r>
            <a:r>
              <a:rPr lang="en-GB" sz="2000" b="1" dirty="0">
                <a:latin typeface="+mj-lt"/>
              </a:rPr>
              <a:t>John Snelling </a:t>
            </a:r>
            <a:r>
              <a:rPr lang="en-GB" sz="2000" dirty="0">
                <a:latin typeface="+mj-lt"/>
              </a:rPr>
              <a:t>says</a:t>
            </a:r>
            <a:r>
              <a:rPr lang="en-GB" sz="2000" dirty="0">
                <a:solidFill>
                  <a:srgbClr val="00B050"/>
                </a:solidFill>
                <a:latin typeface="+mj-lt"/>
              </a:rPr>
              <a:t>: “At one extreme it takes in the most dire forms of mental and physical pain: the agonies of cancer, for instance, and the anguish of someone who falls prey to total despair.  It covers our everyday aches and pains, our petty dislikes and frustrations too; and it extends to very subtle feelings of malaise”</a:t>
            </a:r>
          </a:p>
        </p:txBody>
      </p:sp>
      <p:cxnSp>
        <p:nvCxnSpPr>
          <p:cNvPr id="13" name="Straight Arrow Connector 12"/>
          <p:cNvCxnSpPr/>
          <p:nvPr/>
        </p:nvCxnSpPr>
        <p:spPr>
          <a:xfrm flipV="1">
            <a:off x="4470400" y="4921108"/>
            <a:ext cx="2075543" cy="1451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45943" y="4165600"/>
            <a:ext cx="5312228" cy="2308324"/>
          </a:xfrm>
          <a:prstGeom prst="rect">
            <a:avLst/>
          </a:prstGeom>
          <a:noFill/>
          <a:ln>
            <a:solidFill>
              <a:schemeClr val="accent1"/>
            </a:solidFill>
          </a:ln>
        </p:spPr>
        <p:txBody>
          <a:bodyPr wrap="square" rtlCol="0">
            <a:spAutoFit/>
          </a:bodyPr>
          <a:lstStyle/>
          <a:p>
            <a:r>
              <a:rPr lang="en-GB" sz="2400" dirty="0">
                <a:latin typeface="+mj-lt"/>
              </a:rPr>
              <a:t>The Buddha explained that happiness can happen in this lifetime (such as when he was in his father’s palace) but the importance of his teachings was that is no happiness is ever permanent, all happiness is ‘tainted’</a:t>
            </a:r>
          </a:p>
        </p:txBody>
      </p:sp>
    </p:spTree>
    <p:extLst>
      <p:ext uri="{BB962C8B-B14F-4D97-AF65-F5344CB8AC3E}">
        <p14:creationId xmlns:p14="http://schemas.microsoft.com/office/powerpoint/2010/main" val="41234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885" y="0"/>
            <a:ext cx="11916229" cy="897618"/>
          </a:xfrm>
          <a:prstGeom prst="rect">
            <a:avLst/>
          </a:prstGeom>
          <a:ln w="5715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Three Lakshanas (the Three Marks of Existence)</a:t>
            </a:r>
            <a:endParaRPr lang="en-GB" dirty="0"/>
          </a:p>
        </p:txBody>
      </p:sp>
      <p:sp>
        <p:nvSpPr>
          <p:cNvPr id="5" name="Content Placeholder 2"/>
          <p:cNvSpPr txBox="1">
            <a:spLocks/>
          </p:cNvSpPr>
          <p:nvPr/>
        </p:nvSpPr>
        <p:spPr>
          <a:xfrm>
            <a:off x="4060372" y="1012825"/>
            <a:ext cx="3458029" cy="714375"/>
          </a:xfrm>
          <a:prstGeom prst="rect">
            <a:avLst/>
          </a:prstGeom>
          <a:ln w="38100">
            <a:solidFill>
              <a:srgbClr val="00B0F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dirty="0">
                <a:latin typeface="+mj-lt"/>
              </a:rPr>
              <a:t>1: Dukkha</a:t>
            </a:r>
          </a:p>
        </p:txBody>
      </p:sp>
      <p:sp>
        <p:nvSpPr>
          <p:cNvPr id="6" name="TextBox 5"/>
          <p:cNvSpPr txBox="1"/>
          <p:nvPr/>
        </p:nvSpPr>
        <p:spPr>
          <a:xfrm>
            <a:off x="143329" y="1842407"/>
            <a:ext cx="5646057" cy="2616101"/>
          </a:xfrm>
          <a:prstGeom prst="rect">
            <a:avLst/>
          </a:prstGeom>
          <a:noFill/>
          <a:ln>
            <a:solidFill>
              <a:schemeClr val="accent1"/>
            </a:solidFill>
          </a:ln>
        </p:spPr>
        <p:txBody>
          <a:bodyPr wrap="square" rtlCol="0">
            <a:spAutoFit/>
          </a:bodyPr>
          <a:lstStyle/>
          <a:p>
            <a:r>
              <a:rPr lang="en-GB" sz="2800" b="1" dirty="0">
                <a:solidFill>
                  <a:schemeClr val="accent6"/>
                </a:solidFill>
                <a:latin typeface="+mj-lt"/>
              </a:rPr>
              <a:t>This ‘taint’ is dukkha</a:t>
            </a:r>
            <a:r>
              <a:rPr lang="en-GB" sz="2400" dirty="0">
                <a:latin typeface="+mj-lt"/>
              </a:rPr>
              <a:t>.  It does not mean suffering, it just means the </a:t>
            </a:r>
            <a:r>
              <a:rPr lang="en-GB" sz="2800" b="1" dirty="0">
                <a:solidFill>
                  <a:schemeClr val="accent2"/>
                </a:solidFill>
                <a:latin typeface="+mj-lt"/>
              </a:rPr>
              <a:t>absence if total, perfect happiness</a:t>
            </a:r>
            <a:r>
              <a:rPr lang="en-GB" sz="2400" dirty="0">
                <a:latin typeface="+mj-lt"/>
              </a:rPr>
              <a:t>.  Dukkha is not only about good things coming to an end, it is about everything being </a:t>
            </a:r>
            <a:r>
              <a:rPr lang="en-GB" sz="2800" b="1" dirty="0">
                <a:solidFill>
                  <a:srgbClr val="FF0066"/>
                </a:solidFill>
                <a:latin typeface="+mj-lt"/>
              </a:rPr>
              <a:t>fundamentally imperfect</a:t>
            </a:r>
            <a:r>
              <a:rPr lang="en-GB" sz="2400" dirty="0">
                <a:latin typeface="+mj-lt"/>
              </a:rPr>
              <a:t>, even if only slightly.</a:t>
            </a:r>
          </a:p>
        </p:txBody>
      </p:sp>
      <p:cxnSp>
        <p:nvCxnSpPr>
          <p:cNvPr id="8" name="Straight Arrow Connector 7"/>
          <p:cNvCxnSpPr/>
          <p:nvPr/>
        </p:nvCxnSpPr>
        <p:spPr>
          <a:xfrm>
            <a:off x="5789386" y="2307771"/>
            <a:ext cx="13951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84571" y="1842407"/>
            <a:ext cx="4731658" cy="3077766"/>
          </a:xfrm>
          <a:prstGeom prst="rect">
            <a:avLst/>
          </a:prstGeom>
          <a:noFill/>
          <a:ln>
            <a:solidFill>
              <a:schemeClr val="accent1"/>
            </a:solidFill>
          </a:ln>
        </p:spPr>
        <p:txBody>
          <a:bodyPr wrap="square" rtlCol="0">
            <a:spAutoFit/>
          </a:bodyPr>
          <a:lstStyle/>
          <a:p>
            <a:r>
              <a:rPr lang="en-GB" sz="2400" dirty="0">
                <a:latin typeface="+mj-lt"/>
              </a:rPr>
              <a:t>The Buddha taught that dukkha touches everything that exists – it is </a:t>
            </a:r>
            <a:r>
              <a:rPr lang="en-GB" sz="2800" b="1" dirty="0">
                <a:solidFill>
                  <a:srgbClr val="FF0000"/>
                </a:solidFill>
                <a:latin typeface="+mj-lt"/>
              </a:rPr>
              <a:t>a ‘mark’ or ‘quality’ or ‘characteristic’ of existence – </a:t>
            </a:r>
            <a:r>
              <a:rPr lang="en-GB" sz="2400" dirty="0">
                <a:latin typeface="+mj-lt"/>
              </a:rPr>
              <a:t>this means it is a fundamental philosophical concept requiring  a great deal of explanation</a:t>
            </a:r>
          </a:p>
          <a:p>
            <a:endParaRPr lang="en-GB" dirty="0"/>
          </a:p>
        </p:txBody>
      </p:sp>
      <p:sp>
        <p:nvSpPr>
          <p:cNvPr id="10" name="TextBox 9"/>
          <p:cNvSpPr txBox="1"/>
          <p:nvPr/>
        </p:nvSpPr>
        <p:spPr>
          <a:xfrm>
            <a:off x="137884" y="5234937"/>
            <a:ext cx="9737635" cy="1384995"/>
          </a:xfrm>
          <a:prstGeom prst="rect">
            <a:avLst/>
          </a:prstGeom>
          <a:noFill/>
          <a:ln w="28575">
            <a:solidFill>
              <a:schemeClr val="accent1"/>
            </a:solidFill>
          </a:ln>
        </p:spPr>
        <p:txBody>
          <a:bodyPr wrap="square" rtlCol="0">
            <a:spAutoFit/>
          </a:bodyPr>
          <a:lstStyle/>
          <a:p>
            <a:r>
              <a:rPr lang="en-GB" sz="2800" b="1" u="sng" dirty="0">
                <a:solidFill>
                  <a:srgbClr val="7030A0"/>
                </a:solidFill>
                <a:latin typeface="+mj-lt"/>
              </a:rPr>
              <a:t>Discussion point:</a:t>
            </a:r>
          </a:p>
          <a:p>
            <a:r>
              <a:rPr lang="en-GB" sz="2800" dirty="0">
                <a:solidFill>
                  <a:srgbClr val="7030A0"/>
                </a:solidFill>
                <a:latin typeface="+mj-lt"/>
              </a:rPr>
              <a:t>Is the Buddha right? Is life full of suffering and satisfactoriness? Think about our starting discussion in this lesson</a:t>
            </a:r>
          </a:p>
        </p:txBody>
      </p:sp>
    </p:spTree>
    <p:extLst>
      <p:ext uri="{BB962C8B-B14F-4D97-AF65-F5344CB8AC3E}">
        <p14:creationId xmlns:p14="http://schemas.microsoft.com/office/powerpoint/2010/main" val="348938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825625"/>
            <a:ext cx="6241143" cy="1411061"/>
          </a:xfrm>
          <a:ln>
            <a:solidFill>
              <a:schemeClr val="accent1"/>
            </a:solidFill>
          </a:ln>
        </p:spPr>
        <p:txBody>
          <a:bodyPr/>
          <a:lstStyle/>
          <a:p>
            <a:pPr marL="0" indent="0">
              <a:buNone/>
            </a:pPr>
            <a:r>
              <a:rPr lang="en-GB" dirty="0">
                <a:latin typeface="+mj-lt"/>
              </a:rPr>
              <a:t>Even the things that seem most solid, like land or mountains, are in fact in flux (or constant change)</a:t>
            </a:r>
          </a:p>
          <a:p>
            <a:pPr marL="0" indent="0">
              <a:buNone/>
            </a:pPr>
            <a:endParaRPr lang="en-GB" dirty="0"/>
          </a:p>
        </p:txBody>
      </p:sp>
      <p:sp>
        <p:nvSpPr>
          <p:cNvPr id="4" name="Title 1"/>
          <p:cNvSpPr txBox="1">
            <a:spLocks/>
          </p:cNvSpPr>
          <p:nvPr/>
        </p:nvSpPr>
        <p:spPr>
          <a:xfrm>
            <a:off x="137885" y="0"/>
            <a:ext cx="11916229" cy="897618"/>
          </a:xfrm>
          <a:prstGeom prst="rect">
            <a:avLst/>
          </a:prstGeom>
          <a:ln w="5715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Three Lakshanas (the Three Marks of Existence)</a:t>
            </a:r>
            <a:endParaRPr lang="en-GB" dirty="0"/>
          </a:p>
        </p:txBody>
      </p:sp>
      <p:sp>
        <p:nvSpPr>
          <p:cNvPr id="5" name="Content Placeholder 2"/>
          <p:cNvSpPr txBox="1">
            <a:spLocks/>
          </p:cNvSpPr>
          <p:nvPr/>
        </p:nvSpPr>
        <p:spPr>
          <a:xfrm>
            <a:off x="4060372" y="1012825"/>
            <a:ext cx="3458029" cy="714375"/>
          </a:xfrm>
          <a:prstGeom prst="rect">
            <a:avLst/>
          </a:prstGeom>
          <a:ln>
            <a:solidFill>
              <a:srgbClr val="00B0F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dirty="0" err="1">
                <a:latin typeface="+mj-lt"/>
              </a:rPr>
              <a:t>Anicca</a:t>
            </a:r>
            <a:endParaRPr lang="en-GB" sz="4000" dirty="0">
              <a:latin typeface="+mj-lt"/>
            </a:endParaRPr>
          </a:p>
        </p:txBody>
      </p:sp>
      <p:pic>
        <p:nvPicPr>
          <p:cNvPr id="6" name="Picture 5" descr="http://images.free-extras.com/pics/r/rocky_mountains-1266.jpg"/>
          <p:cNvPicPr/>
          <p:nvPr/>
        </p:nvPicPr>
        <p:blipFill>
          <a:blip r:embed="rId2" cstate="print"/>
          <a:srcRect/>
          <a:stretch>
            <a:fillRect/>
          </a:stretch>
        </p:blipFill>
        <p:spPr bwMode="auto">
          <a:xfrm>
            <a:off x="7707086" y="1012825"/>
            <a:ext cx="4230914" cy="297860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37885" y="5416793"/>
            <a:ext cx="11800115" cy="1261884"/>
          </a:xfrm>
          <a:prstGeom prst="rect">
            <a:avLst/>
          </a:prstGeom>
          <a:noFill/>
          <a:ln w="50800">
            <a:solidFill>
              <a:srgbClr val="7030A0"/>
            </a:solidFill>
          </a:ln>
        </p:spPr>
        <p:txBody>
          <a:bodyPr wrap="square" rtlCol="0">
            <a:spAutoFit/>
          </a:bodyPr>
          <a:lstStyle/>
          <a:p>
            <a:r>
              <a:rPr lang="en-GB" sz="2800" b="1" u="sng" dirty="0">
                <a:solidFill>
                  <a:srgbClr val="7030A0"/>
                </a:solidFill>
                <a:latin typeface="+mj-lt"/>
              </a:rPr>
              <a:t>Discussion point:</a:t>
            </a:r>
          </a:p>
          <a:p>
            <a:pPr algn="ctr"/>
            <a:r>
              <a:rPr lang="en-GB" sz="2400" b="1" dirty="0">
                <a:latin typeface="+mj-lt"/>
              </a:rPr>
              <a:t>Is the Buddha right? Is everything in constant change? Can you think of any exceptions? The Buddha taught that </a:t>
            </a:r>
            <a:r>
              <a:rPr lang="en-GB" sz="2400" b="1" dirty="0" err="1">
                <a:latin typeface="+mj-lt"/>
              </a:rPr>
              <a:t>anicca</a:t>
            </a:r>
            <a:r>
              <a:rPr lang="en-GB" sz="2400" b="1" dirty="0">
                <a:latin typeface="+mj-lt"/>
              </a:rPr>
              <a:t> is linked to dukkha – why do you think this is so?</a:t>
            </a:r>
          </a:p>
        </p:txBody>
      </p:sp>
      <p:pic>
        <p:nvPicPr>
          <p:cNvPr id="8" name="Picture 7" descr="http://www.softmyhard.com/wp-content/uploads/2010/11/flowers.jpg"/>
          <p:cNvPicPr/>
          <p:nvPr/>
        </p:nvPicPr>
        <p:blipFill>
          <a:blip r:embed="rId3" cstate="print"/>
          <a:srcRect/>
          <a:stretch>
            <a:fillRect/>
          </a:stretch>
        </p:blipFill>
        <p:spPr bwMode="auto">
          <a:xfrm>
            <a:off x="5395323" y="2970707"/>
            <a:ext cx="1963419" cy="183352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362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885" y="1856922"/>
            <a:ext cx="7024915" cy="1785257"/>
          </a:xfrm>
          <a:ln>
            <a:solidFill>
              <a:schemeClr val="accent1"/>
            </a:solidFill>
          </a:ln>
        </p:spPr>
        <p:txBody>
          <a:bodyPr>
            <a:normAutofit fontScale="85000" lnSpcReduction="20000"/>
          </a:bodyPr>
          <a:lstStyle/>
          <a:p>
            <a:pPr marL="0" indent="0">
              <a:buNone/>
            </a:pPr>
            <a:r>
              <a:rPr lang="en-GB" dirty="0">
                <a:latin typeface="+mj-lt"/>
              </a:rPr>
              <a:t>The Buddha taught that </a:t>
            </a:r>
            <a:r>
              <a:rPr lang="en-GB" sz="3000" b="1" dirty="0">
                <a:solidFill>
                  <a:srgbClr val="FF0000"/>
                </a:solidFill>
                <a:latin typeface="+mj-lt"/>
              </a:rPr>
              <a:t>impermanence</a:t>
            </a:r>
            <a:r>
              <a:rPr lang="en-GB" dirty="0">
                <a:latin typeface="+mj-lt"/>
              </a:rPr>
              <a:t> is true in all things.  Therefore Buddhists see all things (people, objects, states of mind, relationships, qualities, everything!) as </a:t>
            </a:r>
            <a:r>
              <a:rPr lang="en-GB" b="1" dirty="0">
                <a:solidFill>
                  <a:srgbClr val="FF9900"/>
                </a:solidFill>
                <a:latin typeface="+mj-lt"/>
              </a:rPr>
              <a:t>being dependent on causes </a:t>
            </a:r>
            <a:r>
              <a:rPr lang="en-GB" dirty="0">
                <a:latin typeface="+mj-lt"/>
              </a:rPr>
              <a:t>and conditions, and we are therefore </a:t>
            </a:r>
            <a:r>
              <a:rPr lang="en-GB" sz="3000" b="1" dirty="0">
                <a:solidFill>
                  <a:srgbClr val="7030A0"/>
                </a:solidFill>
                <a:latin typeface="+mj-lt"/>
              </a:rPr>
              <a:t>constantly changing – nothing remains forever….</a:t>
            </a:r>
            <a:endParaRPr lang="en-GB" b="1" dirty="0">
              <a:solidFill>
                <a:srgbClr val="7030A0"/>
              </a:solidFill>
              <a:latin typeface="+mj-lt"/>
            </a:endParaRPr>
          </a:p>
          <a:p>
            <a:pPr marL="0" indent="0">
              <a:buNone/>
            </a:pPr>
            <a:endParaRPr lang="en-GB" dirty="0"/>
          </a:p>
        </p:txBody>
      </p:sp>
      <p:sp>
        <p:nvSpPr>
          <p:cNvPr id="4" name="Title 1"/>
          <p:cNvSpPr txBox="1">
            <a:spLocks/>
          </p:cNvSpPr>
          <p:nvPr/>
        </p:nvSpPr>
        <p:spPr>
          <a:xfrm>
            <a:off x="137885" y="0"/>
            <a:ext cx="11916229" cy="897618"/>
          </a:xfrm>
          <a:prstGeom prst="rect">
            <a:avLst/>
          </a:prstGeom>
          <a:ln w="5715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Three Lakshanas (the Three Marks of Existence)</a:t>
            </a:r>
            <a:endParaRPr lang="en-GB" dirty="0"/>
          </a:p>
        </p:txBody>
      </p:sp>
      <p:sp>
        <p:nvSpPr>
          <p:cNvPr id="5" name="Content Placeholder 2"/>
          <p:cNvSpPr txBox="1">
            <a:spLocks/>
          </p:cNvSpPr>
          <p:nvPr/>
        </p:nvSpPr>
        <p:spPr>
          <a:xfrm>
            <a:off x="4060372" y="1012825"/>
            <a:ext cx="3458029" cy="714375"/>
          </a:xfrm>
          <a:prstGeom prst="rect">
            <a:avLst/>
          </a:prstGeom>
          <a:ln w="34925">
            <a:solidFill>
              <a:srgbClr val="00B0F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dirty="0">
                <a:latin typeface="+mj-lt"/>
              </a:rPr>
              <a:t>2: </a:t>
            </a:r>
            <a:r>
              <a:rPr lang="en-GB" sz="4000" dirty="0" err="1">
                <a:latin typeface="+mj-lt"/>
              </a:rPr>
              <a:t>Anicca</a:t>
            </a:r>
            <a:endParaRPr lang="en-GB" sz="4000" dirty="0">
              <a:latin typeface="+mj-lt"/>
            </a:endParaRPr>
          </a:p>
        </p:txBody>
      </p:sp>
      <p:cxnSp>
        <p:nvCxnSpPr>
          <p:cNvPr id="7" name="Straight Arrow Connector 6"/>
          <p:cNvCxnSpPr/>
          <p:nvPr/>
        </p:nvCxnSpPr>
        <p:spPr>
          <a:xfrm>
            <a:off x="7162800" y="2133600"/>
            <a:ext cx="7747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937500" y="1139825"/>
            <a:ext cx="4007757" cy="3662541"/>
          </a:xfrm>
          <a:prstGeom prst="rect">
            <a:avLst/>
          </a:prstGeom>
          <a:noFill/>
          <a:ln>
            <a:solidFill>
              <a:schemeClr val="accent1"/>
            </a:solidFill>
          </a:ln>
        </p:spPr>
        <p:txBody>
          <a:bodyPr wrap="square" rtlCol="0">
            <a:spAutoFit/>
          </a:bodyPr>
          <a:lstStyle/>
          <a:p>
            <a:r>
              <a:rPr lang="en-GB" sz="2400" b="1" dirty="0">
                <a:solidFill>
                  <a:schemeClr val="accent2"/>
                </a:solidFill>
                <a:latin typeface="+mj-lt"/>
              </a:rPr>
              <a:t>A good example of this is the flowers often placed by Buddhists </a:t>
            </a:r>
            <a:r>
              <a:rPr lang="en-GB" sz="2000" dirty="0">
                <a:latin typeface="+mj-lt"/>
              </a:rPr>
              <a:t>on their shrines.  Real flowers don’t exist forever.  They are obviously </a:t>
            </a:r>
            <a:r>
              <a:rPr lang="en-GB" sz="2000" b="1" dirty="0">
                <a:solidFill>
                  <a:srgbClr val="FF9900"/>
                </a:solidFill>
                <a:latin typeface="+mj-lt"/>
              </a:rPr>
              <a:t>dependent</a:t>
            </a:r>
            <a:r>
              <a:rPr lang="en-GB" sz="2000" dirty="0">
                <a:latin typeface="+mj-lt"/>
              </a:rPr>
              <a:t> on water for their existence, and if this dries up (which it does, as water evaporates – it is not stable, it is constantly changing) then the conditions for the flower’s existence change and it decays</a:t>
            </a:r>
          </a:p>
        </p:txBody>
      </p:sp>
      <p:cxnSp>
        <p:nvCxnSpPr>
          <p:cNvPr id="10" name="Straight Arrow Connector 9"/>
          <p:cNvCxnSpPr/>
          <p:nvPr/>
        </p:nvCxnSpPr>
        <p:spPr>
          <a:xfrm flipH="1">
            <a:off x="7024914" y="4601483"/>
            <a:ext cx="91258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7885" y="4300743"/>
            <a:ext cx="6887029" cy="1692771"/>
          </a:xfrm>
          <a:prstGeom prst="rect">
            <a:avLst/>
          </a:prstGeom>
          <a:noFill/>
          <a:ln>
            <a:solidFill>
              <a:schemeClr val="accent1"/>
            </a:solidFill>
          </a:ln>
        </p:spPr>
        <p:txBody>
          <a:bodyPr wrap="square" rtlCol="0">
            <a:spAutoFit/>
          </a:bodyPr>
          <a:lstStyle/>
          <a:p>
            <a:r>
              <a:rPr lang="en-GB" sz="2000" dirty="0">
                <a:latin typeface="+mj-lt"/>
              </a:rPr>
              <a:t>A flower is a good example if the transience of all things, because a flower perceptibly </a:t>
            </a:r>
            <a:r>
              <a:rPr lang="en-GB" sz="2400" b="1" dirty="0">
                <a:solidFill>
                  <a:srgbClr val="FF0066"/>
                </a:solidFill>
                <a:latin typeface="+mj-lt"/>
              </a:rPr>
              <a:t>changes and decays</a:t>
            </a:r>
            <a:r>
              <a:rPr lang="en-GB" sz="2000" dirty="0">
                <a:latin typeface="+mj-lt"/>
              </a:rPr>
              <a:t>.  Buddhism says that this transience is a feature of all things.  A plastic flower may have the ability to last forever, but actually it is decaying too, just much more slowly than the real flower </a:t>
            </a:r>
          </a:p>
        </p:txBody>
      </p:sp>
      <p:pic>
        <p:nvPicPr>
          <p:cNvPr id="13" name="Picture 12"/>
          <p:cNvPicPr>
            <a:picLocks noChangeAspect="1"/>
          </p:cNvPicPr>
          <p:nvPr/>
        </p:nvPicPr>
        <p:blipFill>
          <a:blip r:embed="rId2"/>
          <a:stretch>
            <a:fillRect/>
          </a:stretch>
        </p:blipFill>
        <p:spPr>
          <a:xfrm>
            <a:off x="8039100" y="4802366"/>
            <a:ext cx="3619500" cy="1930399"/>
          </a:xfrm>
          <a:prstGeom prst="rect">
            <a:avLst/>
          </a:prstGeom>
        </p:spPr>
      </p:pic>
    </p:spTree>
    <p:extLst>
      <p:ext uri="{BB962C8B-B14F-4D97-AF65-F5344CB8AC3E}">
        <p14:creationId xmlns:p14="http://schemas.microsoft.com/office/powerpoint/2010/main" val="414865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04000" y="1891613"/>
            <a:ext cx="5273766" cy="2246769"/>
          </a:xfrm>
          <a:prstGeom prst="rect">
            <a:avLst/>
          </a:prstGeom>
          <a:noFill/>
          <a:ln w="38100">
            <a:solidFill>
              <a:srgbClr val="7030A0"/>
            </a:solidFill>
          </a:ln>
        </p:spPr>
        <p:txBody>
          <a:bodyPr wrap="square" rtlCol="0">
            <a:spAutoFit/>
          </a:bodyPr>
          <a:lstStyle/>
          <a:p>
            <a:pPr algn="ctr"/>
            <a:r>
              <a:rPr lang="en-GB" sz="2800" dirty="0">
                <a:solidFill>
                  <a:srgbClr val="7030A0"/>
                </a:solidFill>
              </a:rPr>
              <a:t>Challenge: </a:t>
            </a:r>
          </a:p>
          <a:p>
            <a:pPr algn="ctr"/>
            <a:endParaRPr lang="en-GB" sz="1200" b="1" dirty="0">
              <a:solidFill>
                <a:srgbClr val="7030A0"/>
              </a:solidFill>
            </a:endParaRPr>
          </a:p>
          <a:p>
            <a:pPr algn="ctr"/>
            <a:r>
              <a:rPr lang="en-GB" sz="2000" dirty="0"/>
              <a:t>Use the article to help you explain the idea of dependant arising and the idea of contingence linked to </a:t>
            </a:r>
            <a:r>
              <a:rPr lang="en-GB" sz="2000" dirty="0" err="1"/>
              <a:t>anicca</a:t>
            </a:r>
            <a:r>
              <a:rPr lang="en-GB" sz="2000" dirty="0"/>
              <a:t>. Make links to scholars or thinkers or examples mentioned in the article </a:t>
            </a:r>
          </a:p>
          <a:p>
            <a:pPr algn="ctr"/>
            <a:endParaRPr lang="en-GB" sz="2000" dirty="0"/>
          </a:p>
        </p:txBody>
      </p:sp>
      <p:pic>
        <p:nvPicPr>
          <p:cNvPr id="6" name="Picture 5">
            <a:hlinkClick r:id="rId2"/>
          </p:cNvPr>
          <p:cNvPicPr>
            <a:picLocks noChangeAspect="1"/>
          </p:cNvPicPr>
          <p:nvPr/>
        </p:nvPicPr>
        <p:blipFill rotWithShape="1">
          <a:blip r:embed="rId3"/>
          <a:srcRect l="23000" t="19553" r="40572" b="47461"/>
          <a:stretch/>
        </p:blipFill>
        <p:spPr>
          <a:xfrm>
            <a:off x="458469" y="1891613"/>
            <a:ext cx="5380447" cy="2558932"/>
          </a:xfrm>
          <a:prstGeom prst="rect">
            <a:avLst/>
          </a:prstGeom>
        </p:spPr>
      </p:pic>
      <p:sp>
        <p:nvSpPr>
          <p:cNvPr id="7" name="Title 1"/>
          <p:cNvSpPr txBox="1">
            <a:spLocks/>
          </p:cNvSpPr>
          <p:nvPr/>
        </p:nvSpPr>
        <p:spPr>
          <a:xfrm>
            <a:off x="137885" y="0"/>
            <a:ext cx="11916229" cy="897618"/>
          </a:xfrm>
          <a:prstGeom prst="rect">
            <a:avLst/>
          </a:prstGeom>
          <a:ln w="5715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Three Lakshanas (the Three Marks of Existence)</a:t>
            </a:r>
            <a:endParaRPr lang="en-GB" dirty="0"/>
          </a:p>
        </p:txBody>
      </p:sp>
      <p:pic>
        <p:nvPicPr>
          <p:cNvPr id="8" name="Picture 7"/>
          <p:cNvPicPr>
            <a:picLocks noChangeAspect="1"/>
          </p:cNvPicPr>
          <p:nvPr/>
        </p:nvPicPr>
        <p:blipFill>
          <a:blip r:embed="rId4"/>
          <a:stretch>
            <a:fillRect/>
          </a:stretch>
        </p:blipFill>
        <p:spPr>
          <a:xfrm>
            <a:off x="4340636" y="897618"/>
            <a:ext cx="2713308" cy="800553"/>
          </a:xfrm>
          <a:prstGeom prst="rect">
            <a:avLst/>
          </a:prstGeom>
        </p:spPr>
      </p:pic>
      <p:pic>
        <p:nvPicPr>
          <p:cNvPr id="9" name="Picture 8"/>
          <p:cNvPicPr>
            <a:picLocks noChangeAspect="1"/>
          </p:cNvPicPr>
          <p:nvPr/>
        </p:nvPicPr>
        <p:blipFill rotWithShape="1">
          <a:blip r:embed="rId5"/>
          <a:srcRect l="54896" t="20572" r="12917" b="6296"/>
          <a:stretch/>
        </p:blipFill>
        <p:spPr>
          <a:xfrm>
            <a:off x="8801100" y="4331824"/>
            <a:ext cx="3076666" cy="2427045"/>
          </a:xfrm>
          <a:prstGeom prst="rect">
            <a:avLst/>
          </a:prstGeom>
        </p:spPr>
      </p:pic>
      <p:sp>
        <p:nvSpPr>
          <p:cNvPr id="10" name="Arrow: Bent 9"/>
          <p:cNvSpPr/>
          <p:nvPr/>
        </p:nvSpPr>
        <p:spPr>
          <a:xfrm flipV="1">
            <a:off x="7453843" y="4331824"/>
            <a:ext cx="1430383" cy="1623865"/>
          </a:xfrm>
          <a:prstGeom prst="bentArrow">
            <a:avLst>
              <a:gd name="adj1" fmla="val 15399"/>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p:cNvSpPr txBox="1"/>
          <p:nvPr/>
        </p:nvSpPr>
        <p:spPr>
          <a:xfrm>
            <a:off x="458469" y="4450545"/>
            <a:ext cx="5380446" cy="2308324"/>
          </a:xfrm>
          <a:prstGeom prst="rect">
            <a:avLst/>
          </a:prstGeom>
          <a:noFill/>
          <a:ln w="19050">
            <a:solidFill>
              <a:srgbClr val="7030A0"/>
            </a:solidFill>
          </a:ln>
        </p:spPr>
        <p:txBody>
          <a:bodyPr wrap="square" rtlCol="0">
            <a:spAutoFit/>
          </a:bodyPr>
          <a:lstStyle/>
          <a:p>
            <a:r>
              <a:rPr lang="en-GB" sz="2400" dirty="0">
                <a:solidFill>
                  <a:srgbClr val="7030A0"/>
                </a:solidFill>
              </a:rPr>
              <a:t>Tasks: </a:t>
            </a:r>
          </a:p>
          <a:p>
            <a:pPr marL="342900" indent="-342900">
              <a:buFont typeface="Arial" panose="020B0604020202020204" pitchFamily="34" charset="0"/>
              <a:buChar char="•"/>
            </a:pPr>
            <a:r>
              <a:rPr lang="en-GB" sz="2000" dirty="0"/>
              <a:t>Briefly summarise the teaching of the Mustard Seed</a:t>
            </a:r>
          </a:p>
          <a:p>
            <a:pPr marL="342900" indent="-342900">
              <a:buFont typeface="Arial" panose="020B0604020202020204" pitchFamily="34" charset="0"/>
              <a:buChar char="•"/>
            </a:pPr>
            <a:r>
              <a:rPr lang="en-GB" sz="2000" dirty="0"/>
              <a:t>Explain the links to the idea and realisation of Annica and its links to Dukkha</a:t>
            </a:r>
          </a:p>
          <a:p>
            <a:pPr marL="342900" indent="-342900">
              <a:buFont typeface="Arial" panose="020B0604020202020204" pitchFamily="34" charset="0"/>
              <a:buChar char="•"/>
            </a:pPr>
            <a:r>
              <a:rPr lang="en-GB" sz="2000" dirty="0"/>
              <a:t>How did this realisation help </a:t>
            </a:r>
            <a:r>
              <a:rPr lang="en-GB" sz="2000" dirty="0" err="1"/>
              <a:t>Kisa</a:t>
            </a:r>
            <a:r>
              <a:rPr lang="en-GB" sz="2000" dirty="0"/>
              <a:t> </a:t>
            </a:r>
            <a:r>
              <a:rPr lang="en-GB" sz="2000" dirty="0" err="1"/>
              <a:t>Gautami</a:t>
            </a:r>
            <a:r>
              <a:rPr lang="en-GB" sz="2000" dirty="0"/>
              <a:t>?</a:t>
            </a:r>
          </a:p>
          <a:p>
            <a:pPr marL="342900" indent="-342900">
              <a:buFont typeface="Arial" panose="020B0604020202020204" pitchFamily="34" charset="0"/>
              <a:buChar char="•"/>
            </a:pPr>
            <a:r>
              <a:rPr lang="en-GB" sz="2000" dirty="0"/>
              <a:t>Do you think this realisation can help people?</a:t>
            </a:r>
          </a:p>
        </p:txBody>
      </p:sp>
    </p:spTree>
    <p:extLst>
      <p:ext uri="{BB962C8B-B14F-4D97-AF65-F5344CB8AC3E}">
        <p14:creationId xmlns:p14="http://schemas.microsoft.com/office/powerpoint/2010/main" val="2723149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885" y="1842407"/>
            <a:ext cx="7522029" cy="1527175"/>
          </a:xfrm>
          <a:ln>
            <a:solidFill>
              <a:schemeClr val="accent1"/>
            </a:solidFill>
          </a:ln>
        </p:spPr>
        <p:txBody>
          <a:bodyPr/>
          <a:lstStyle/>
          <a:p>
            <a:pPr marL="0" indent="0">
              <a:buNone/>
            </a:pPr>
            <a:r>
              <a:rPr lang="en-GB" sz="2400" dirty="0">
                <a:latin typeface="+mj-lt"/>
              </a:rPr>
              <a:t>Most religions argue that there is a soul, or an inner spark or essence of the person, which is eternal – the religion that the Buddha grew up in would have taught him that the atman would have been eternal and unchanging ‘self’</a:t>
            </a:r>
          </a:p>
          <a:p>
            <a:pPr marL="0" indent="0">
              <a:buNone/>
            </a:pPr>
            <a:endParaRPr lang="en-GB" dirty="0"/>
          </a:p>
        </p:txBody>
      </p:sp>
      <p:sp>
        <p:nvSpPr>
          <p:cNvPr id="4" name="Title 1"/>
          <p:cNvSpPr txBox="1">
            <a:spLocks/>
          </p:cNvSpPr>
          <p:nvPr/>
        </p:nvSpPr>
        <p:spPr>
          <a:xfrm>
            <a:off x="137885" y="0"/>
            <a:ext cx="11916229" cy="897618"/>
          </a:xfrm>
          <a:prstGeom prst="rect">
            <a:avLst/>
          </a:prstGeom>
          <a:ln w="5715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Three Lakshanas (the Three Marks of Existence)</a:t>
            </a:r>
            <a:endParaRPr lang="en-GB" dirty="0"/>
          </a:p>
        </p:txBody>
      </p:sp>
      <p:sp>
        <p:nvSpPr>
          <p:cNvPr id="5" name="Content Placeholder 2"/>
          <p:cNvSpPr txBox="1">
            <a:spLocks/>
          </p:cNvSpPr>
          <p:nvPr/>
        </p:nvSpPr>
        <p:spPr>
          <a:xfrm>
            <a:off x="4060372" y="1012825"/>
            <a:ext cx="3458029" cy="714375"/>
          </a:xfrm>
          <a:prstGeom prst="rect">
            <a:avLst/>
          </a:prstGeom>
          <a:ln>
            <a:solidFill>
              <a:srgbClr val="00B0F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dirty="0" err="1">
                <a:latin typeface="+mj-lt"/>
              </a:rPr>
              <a:t>Anatta</a:t>
            </a:r>
            <a:endParaRPr lang="en-GB" sz="4000" dirty="0">
              <a:latin typeface="+mj-lt"/>
            </a:endParaRPr>
          </a:p>
        </p:txBody>
      </p:sp>
      <p:cxnSp>
        <p:nvCxnSpPr>
          <p:cNvPr id="7" name="Straight Arrow Connector 6"/>
          <p:cNvCxnSpPr/>
          <p:nvPr/>
        </p:nvCxnSpPr>
        <p:spPr>
          <a:xfrm>
            <a:off x="7659914" y="2090057"/>
            <a:ext cx="59871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58629" y="1012825"/>
            <a:ext cx="3657600" cy="2215991"/>
          </a:xfrm>
          <a:prstGeom prst="rect">
            <a:avLst/>
          </a:prstGeom>
          <a:noFill/>
          <a:ln>
            <a:solidFill>
              <a:schemeClr val="accent1"/>
            </a:solidFill>
          </a:ln>
        </p:spPr>
        <p:txBody>
          <a:bodyPr wrap="square" rtlCol="0">
            <a:spAutoFit/>
          </a:bodyPr>
          <a:lstStyle/>
          <a:p>
            <a:r>
              <a:rPr lang="en-GB" sz="2000" dirty="0">
                <a:latin typeface="+mj-lt"/>
              </a:rPr>
              <a:t>However the Buddha taught that this was a mistake to think in this way.  The self, he taught, was dependent on the coming together of five ‘</a:t>
            </a:r>
            <a:r>
              <a:rPr lang="en-GB" sz="2000" dirty="0" err="1">
                <a:latin typeface="+mj-lt"/>
              </a:rPr>
              <a:t>skandhas</a:t>
            </a:r>
            <a:r>
              <a:rPr lang="en-GB" sz="2000" dirty="0">
                <a:latin typeface="+mj-lt"/>
              </a:rPr>
              <a:t>’ or bundles, all of which are changing</a:t>
            </a:r>
          </a:p>
          <a:p>
            <a:endParaRPr lang="en-GB" dirty="0"/>
          </a:p>
        </p:txBody>
      </p:sp>
      <p:cxnSp>
        <p:nvCxnSpPr>
          <p:cNvPr id="10" name="Straight Arrow Connector 9"/>
          <p:cNvCxnSpPr/>
          <p:nvPr/>
        </p:nvCxnSpPr>
        <p:spPr>
          <a:xfrm>
            <a:off x="11422743" y="3228816"/>
            <a:ext cx="0" cy="5884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73486" y="3817257"/>
            <a:ext cx="6480628" cy="2246769"/>
          </a:xfrm>
          <a:prstGeom prst="rect">
            <a:avLst/>
          </a:prstGeom>
          <a:noFill/>
          <a:ln>
            <a:solidFill>
              <a:schemeClr val="accent1"/>
            </a:solidFill>
          </a:ln>
        </p:spPr>
        <p:txBody>
          <a:bodyPr wrap="square" rtlCol="0">
            <a:spAutoFit/>
          </a:bodyPr>
          <a:lstStyle/>
          <a:p>
            <a:r>
              <a:rPr lang="en-GB" sz="2000" dirty="0">
                <a:latin typeface="+mj-lt"/>
              </a:rPr>
              <a:t>These </a:t>
            </a:r>
            <a:r>
              <a:rPr lang="en-GB" sz="2000" dirty="0" err="1">
                <a:latin typeface="+mj-lt"/>
              </a:rPr>
              <a:t>skandhas</a:t>
            </a:r>
            <a:r>
              <a:rPr lang="en-GB" sz="2000" dirty="0">
                <a:latin typeface="+mj-lt"/>
              </a:rPr>
              <a:t> are </a:t>
            </a:r>
            <a:r>
              <a:rPr lang="en-GB" sz="2000" dirty="0">
                <a:solidFill>
                  <a:srgbClr val="FF0066"/>
                </a:solidFill>
                <a:latin typeface="+mj-lt"/>
              </a:rPr>
              <a:t>Form (body), Sensations, Perceptions, Mental formations (impulses and habits) and Consciousness</a:t>
            </a:r>
            <a:r>
              <a:rPr lang="en-GB" sz="2000" dirty="0">
                <a:latin typeface="+mj-lt"/>
              </a:rPr>
              <a:t>.  None of these could be described as the soul or the essence of the person, not even consciousness, because there is no consciousness.  Because the self is dependent on these five changing </a:t>
            </a:r>
            <a:r>
              <a:rPr lang="en-GB" sz="2000" dirty="0" err="1">
                <a:latin typeface="+mj-lt"/>
              </a:rPr>
              <a:t>skandhas</a:t>
            </a:r>
            <a:r>
              <a:rPr lang="en-GB" sz="2000" dirty="0">
                <a:latin typeface="+mj-lt"/>
              </a:rPr>
              <a:t>, it is, itself in flux, dependent and impermanent.</a:t>
            </a:r>
          </a:p>
        </p:txBody>
      </p:sp>
      <p:cxnSp>
        <p:nvCxnSpPr>
          <p:cNvPr id="13" name="Straight Arrow Connector 12"/>
          <p:cNvCxnSpPr/>
          <p:nvPr/>
        </p:nvCxnSpPr>
        <p:spPr>
          <a:xfrm flipH="1">
            <a:off x="4905829" y="4020457"/>
            <a:ext cx="66765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7885" y="3657600"/>
            <a:ext cx="4767944" cy="2862322"/>
          </a:xfrm>
          <a:prstGeom prst="rect">
            <a:avLst/>
          </a:prstGeom>
          <a:noFill/>
          <a:ln>
            <a:solidFill>
              <a:schemeClr val="accent1"/>
            </a:solidFill>
          </a:ln>
        </p:spPr>
        <p:txBody>
          <a:bodyPr wrap="square" rtlCol="0">
            <a:spAutoFit/>
          </a:bodyPr>
          <a:lstStyle/>
          <a:p>
            <a:r>
              <a:rPr lang="en-GB" sz="2000" dirty="0">
                <a:latin typeface="+mj-lt"/>
              </a:rPr>
              <a:t>A good example of trying to explain this is a bicycle! What we call a bicycle is really a collection of other things, put together in a temporary (impermanent) arrangement.  It has no fixed identity.  Buddhism says this idea applies to everything, including human beings.  Just like the bicycle, a human being is a collection of parts (</a:t>
            </a:r>
            <a:r>
              <a:rPr lang="en-GB" sz="2000" dirty="0" err="1">
                <a:latin typeface="+mj-lt"/>
              </a:rPr>
              <a:t>skandhas</a:t>
            </a:r>
            <a:r>
              <a:rPr lang="en-GB" sz="2000" dirty="0">
                <a:latin typeface="+mj-lt"/>
              </a:rPr>
              <a:t>) which themselves are subject to change.</a:t>
            </a:r>
          </a:p>
        </p:txBody>
      </p:sp>
    </p:spTree>
    <p:extLst>
      <p:ext uri="{BB962C8B-B14F-4D97-AF65-F5344CB8AC3E}">
        <p14:creationId xmlns:p14="http://schemas.microsoft.com/office/powerpoint/2010/main" val="178990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P spid="11"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171" y="1870528"/>
            <a:ext cx="6273800" cy="2049689"/>
          </a:xfrm>
          <a:ln>
            <a:solidFill>
              <a:schemeClr val="accent1"/>
            </a:solidFill>
          </a:ln>
        </p:spPr>
        <p:txBody>
          <a:bodyPr>
            <a:normAutofit lnSpcReduction="10000"/>
          </a:bodyPr>
          <a:lstStyle/>
          <a:p>
            <a:pPr marL="0" indent="0">
              <a:buNone/>
            </a:pPr>
            <a:r>
              <a:rPr lang="en-GB" dirty="0">
                <a:latin typeface="+mj-lt"/>
              </a:rPr>
              <a:t>The </a:t>
            </a:r>
            <a:r>
              <a:rPr lang="en-GB" sz="3200" b="1" dirty="0">
                <a:solidFill>
                  <a:srgbClr val="7030A0"/>
                </a:solidFill>
                <a:latin typeface="+mj-lt"/>
              </a:rPr>
              <a:t>five </a:t>
            </a:r>
            <a:r>
              <a:rPr lang="en-GB" sz="3200" b="1" dirty="0" err="1">
                <a:solidFill>
                  <a:srgbClr val="7030A0"/>
                </a:solidFill>
                <a:latin typeface="+mj-lt"/>
              </a:rPr>
              <a:t>skandhas</a:t>
            </a:r>
            <a:r>
              <a:rPr lang="en-GB" sz="3200" b="1" dirty="0">
                <a:solidFill>
                  <a:srgbClr val="7030A0"/>
                </a:solidFill>
                <a:latin typeface="+mj-lt"/>
              </a:rPr>
              <a:t> </a:t>
            </a:r>
            <a:r>
              <a:rPr lang="en-GB" dirty="0">
                <a:latin typeface="+mj-lt"/>
              </a:rPr>
              <a:t>are like five heaps of sand – put them together and you have one.  They come together in a unique combination when a person is born, and they fall apart when that person dies</a:t>
            </a:r>
          </a:p>
          <a:p>
            <a:pPr marL="0" indent="0">
              <a:buNone/>
            </a:pPr>
            <a:endParaRPr lang="en-GB" dirty="0"/>
          </a:p>
        </p:txBody>
      </p:sp>
      <p:sp>
        <p:nvSpPr>
          <p:cNvPr id="4" name="Title 1"/>
          <p:cNvSpPr txBox="1">
            <a:spLocks/>
          </p:cNvSpPr>
          <p:nvPr/>
        </p:nvSpPr>
        <p:spPr>
          <a:xfrm>
            <a:off x="137885" y="0"/>
            <a:ext cx="11916229" cy="897618"/>
          </a:xfrm>
          <a:prstGeom prst="rect">
            <a:avLst/>
          </a:prstGeom>
          <a:ln w="5715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Three Lakshanas (the Three Marks of Existence)</a:t>
            </a:r>
            <a:endParaRPr lang="en-GB" dirty="0"/>
          </a:p>
        </p:txBody>
      </p:sp>
      <p:sp>
        <p:nvSpPr>
          <p:cNvPr id="5" name="Content Placeholder 2"/>
          <p:cNvSpPr txBox="1">
            <a:spLocks/>
          </p:cNvSpPr>
          <p:nvPr/>
        </p:nvSpPr>
        <p:spPr>
          <a:xfrm>
            <a:off x="4060372" y="1012825"/>
            <a:ext cx="3458029" cy="714375"/>
          </a:xfrm>
          <a:prstGeom prst="rect">
            <a:avLst/>
          </a:prstGeom>
          <a:ln w="34925">
            <a:solidFill>
              <a:srgbClr val="00B0F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dirty="0">
                <a:latin typeface="+mj-lt"/>
              </a:rPr>
              <a:t>3: Anatta</a:t>
            </a:r>
          </a:p>
        </p:txBody>
      </p:sp>
      <p:pic>
        <p:nvPicPr>
          <p:cNvPr id="6" name="Picture 5" descr="http://www.doobybrain.com/wp-content/uploads/2007/08/avenue-bicycles.jpg"/>
          <p:cNvPicPr/>
          <p:nvPr/>
        </p:nvPicPr>
        <p:blipFill>
          <a:blip r:embed="rId2" cstate="print"/>
          <a:srcRect/>
          <a:stretch>
            <a:fillRect/>
          </a:stretch>
        </p:blipFill>
        <p:spPr bwMode="auto">
          <a:xfrm>
            <a:off x="8399417" y="1870528"/>
            <a:ext cx="3088640" cy="195688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01171" y="5404754"/>
            <a:ext cx="11459029" cy="1200329"/>
          </a:xfrm>
          <a:prstGeom prst="rect">
            <a:avLst/>
          </a:prstGeom>
          <a:noFill/>
          <a:ln w="38100">
            <a:solidFill>
              <a:srgbClr val="7030A0"/>
            </a:solidFill>
          </a:ln>
        </p:spPr>
        <p:txBody>
          <a:bodyPr wrap="square" rtlCol="0">
            <a:spAutoFit/>
          </a:bodyPr>
          <a:lstStyle/>
          <a:p>
            <a:r>
              <a:rPr lang="en-GB" sz="2400" b="1" u="sng" dirty="0">
                <a:solidFill>
                  <a:srgbClr val="7030A0"/>
                </a:solidFill>
                <a:latin typeface="+mj-lt"/>
              </a:rPr>
              <a:t>Discussion point:</a:t>
            </a:r>
          </a:p>
          <a:p>
            <a:pPr algn="ctr"/>
            <a:r>
              <a:rPr lang="en-GB" sz="2400" dirty="0">
                <a:latin typeface="+mj-lt"/>
              </a:rPr>
              <a:t>Is the Buddha right? Is this way of describing the human condition completely different to anything you have heard before?</a:t>
            </a:r>
          </a:p>
        </p:txBody>
      </p:sp>
    </p:spTree>
    <p:extLst>
      <p:ext uri="{BB962C8B-B14F-4D97-AF65-F5344CB8AC3E}">
        <p14:creationId xmlns:p14="http://schemas.microsoft.com/office/powerpoint/2010/main" val="348361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760889"/>
          </a:xfrm>
          <a:ln>
            <a:solidFill>
              <a:schemeClr val="accent1"/>
            </a:solidFill>
          </a:ln>
        </p:spPr>
        <p:txBody>
          <a:bodyPr/>
          <a:lstStyle/>
          <a:p>
            <a:pPr marL="0" indent="0">
              <a:buNone/>
            </a:pPr>
            <a:r>
              <a:rPr lang="en-GB" b="1" u="sng" dirty="0">
                <a:latin typeface="+mj-lt"/>
              </a:rPr>
              <a:t>TASK:</a:t>
            </a:r>
          </a:p>
          <a:p>
            <a:pPr marL="514350" indent="-514350">
              <a:buAutoNum type="arabicPeriod"/>
            </a:pPr>
            <a:r>
              <a:rPr lang="en-GB" dirty="0">
                <a:latin typeface="+mj-lt"/>
              </a:rPr>
              <a:t>Using 150 words or less, explain each of the Three Marks of Existence in Buddhism</a:t>
            </a:r>
          </a:p>
          <a:p>
            <a:pPr marL="514350" indent="-514350">
              <a:buAutoNum type="arabicPeriod"/>
            </a:pPr>
            <a:r>
              <a:rPr lang="en-GB" dirty="0">
                <a:latin typeface="+mj-lt"/>
              </a:rPr>
              <a:t>Take your learning further – explain how each of the Three Marks of Existence are linked</a:t>
            </a:r>
          </a:p>
        </p:txBody>
      </p:sp>
      <p:sp>
        <p:nvSpPr>
          <p:cNvPr id="4" name="Title 1"/>
          <p:cNvSpPr txBox="1">
            <a:spLocks/>
          </p:cNvSpPr>
          <p:nvPr/>
        </p:nvSpPr>
        <p:spPr>
          <a:xfrm>
            <a:off x="137885" y="0"/>
            <a:ext cx="11916229" cy="897618"/>
          </a:xfrm>
          <a:prstGeom prst="rect">
            <a:avLst/>
          </a:prstGeom>
          <a:ln w="5715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Three Lakshanas (the Three Marks of Existence)</a:t>
            </a:r>
            <a:endParaRPr lang="en-GB" dirty="0"/>
          </a:p>
        </p:txBody>
      </p:sp>
      <p:sp>
        <p:nvSpPr>
          <p:cNvPr id="5" name="Content Placeholder 2"/>
          <p:cNvSpPr txBox="1">
            <a:spLocks/>
          </p:cNvSpPr>
          <p:nvPr/>
        </p:nvSpPr>
        <p:spPr>
          <a:xfrm>
            <a:off x="402773" y="1004434"/>
            <a:ext cx="2746828" cy="714375"/>
          </a:xfrm>
          <a:prstGeom prst="rect">
            <a:avLst/>
          </a:prstGeom>
          <a:ln>
            <a:solidFill>
              <a:srgbClr val="00B0F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a:latin typeface="+mj-lt"/>
              </a:rPr>
              <a:t>Dukkha</a:t>
            </a:r>
            <a:endParaRPr lang="en-GB" sz="4000" dirty="0">
              <a:latin typeface="+mj-lt"/>
            </a:endParaRPr>
          </a:p>
        </p:txBody>
      </p:sp>
      <p:sp>
        <p:nvSpPr>
          <p:cNvPr id="6" name="Content Placeholder 2"/>
          <p:cNvSpPr txBox="1">
            <a:spLocks/>
          </p:cNvSpPr>
          <p:nvPr/>
        </p:nvSpPr>
        <p:spPr>
          <a:xfrm>
            <a:off x="4452258" y="1004433"/>
            <a:ext cx="2674257" cy="714375"/>
          </a:xfrm>
          <a:prstGeom prst="rect">
            <a:avLst/>
          </a:prstGeom>
          <a:ln>
            <a:solidFill>
              <a:srgbClr val="00B0F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dirty="0" err="1">
                <a:latin typeface="+mj-lt"/>
              </a:rPr>
              <a:t>Anicca</a:t>
            </a:r>
            <a:endParaRPr lang="en-GB" sz="4000" dirty="0">
              <a:latin typeface="+mj-lt"/>
            </a:endParaRPr>
          </a:p>
        </p:txBody>
      </p:sp>
      <p:sp>
        <p:nvSpPr>
          <p:cNvPr id="8" name="Content Placeholder 2"/>
          <p:cNvSpPr txBox="1">
            <a:spLocks/>
          </p:cNvSpPr>
          <p:nvPr/>
        </p:nvSpPr>
        <p:spPr>
          <a:xfrm>
            <a:off x="8225972" y="1004433"/>
            <a:ext cx="2906485" cy="714375"/>
          </a:xfrm>
          <a:prstGeom prst="rect">
            <a:avLst/>
          </a:prstGeom>
          <a:ln>
            <a:solidFill>
              <a:srgbClr val="00B0F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000" dirty="0" err="1">
                <a:latin typeface="+mj-lt"/>
              </a:rPr>
              <a:t>Anatta</a:t>
            </a:r>
            <a:endParaRPr lang="en-GB" sz="4000" dirty="0">
              <a:latin typeface="+mj-lt"/>
            </a:endParaRPr>
          </a:p>
        </p:txBody>
      </p:sp>
      <p:sp>
        <p:nvSpPr>
          <p:cNvPr id="9" name="TextBox 8"/>
          <p:cNvSpPr txBox="1"/>
          <p:nvPr/>
        </p:nvSpPr>
        <p:spPr>
          <a:xfrm>
            <a:off x="2540000" y="4978400"/>
            <a:ext cx="6792686" cy="1200329"/>
          </a:xfrm>
          <a:prstGeom prst="rect">
            <a:avLst/>
          </a:prstGeom>
          <a:noFill/>
          <a:ln>
            <a:solidFill>
              <a:schemeClr val="accent1"/>
            </a:solidFill>
          </a:ln>
        </p:spPr>
        <p:txBody>
          <a:bodyPr wrap="square" rtlCol="0">
            <a:spAutoFit/>
          </a:bodyPr>
          <a:lstStyle/>
          <a:p>
            <a:r>
              <a:rPr lang="en-GB" sz="2400" dirty="0">
                <a:latin typeface="+mj-lt"/>
              </a:rPr>
              <a:t>Use the further reading hand-out to help support your learning and understanding of the Three Marks of Existence</a:t>
            </a:r>
          </a:p>
        </p:txBody>
      </p:sp>
    </p:spTree>
    <p:extLst>
      <p:ext uri="{BB962C8B-B14F-4D97-AF65-F5344CB8AC3E}">
        <p14:creationId xmlns:p14="http://schemas.microsoft.com/office/powerpoint/2010/main" val="124219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5" y="0"/>
            <a:ext cx="12027946" cy="872004"/>
          </a:xfrm>
          <a:ln w="76200">
            <a:solidFill>
              <a:srgbClr val="00B0F0"/>
            </a:solidFill>
          </a:ln>
        </p:spPr>
        <p:txBody>
          <a:bodyPr/>
          <a:lstStyle/>
          <a:p>
            <a:r>
              <a:rPr lang="en-GB" dirty="0"/>
              <a:t>Questions, questions, questions….</a:t>
            </a:r>
          </a:p>
        </p:txBody>
      </p:sp>
      <p:sp>
        <p:nvSpPr>
          <p:cNvPr id="3" name="Content Placeholder 2"/>
          <p:cNvSpPr>
            <a:spLocks noGrp="1"/>
          </p:cNvSpPr>
          <p:nvPr>
            <p:ph idx="1"/>
          </p:nvPr>
        </p:nvSpPr>
        <p:spPr>
          <a:xfrm>
            <a:off x="85165" y="1000461"/>
            <a:ext cx="12027946" cy="4927003"/>
          </a:xfrm>
          <a:ln>
            <a:solidFill>
              <a:srgbClr val="00B0F0"/>
            </a:solidFill>
          </a:ln>
        </p:spPr>
        <p:txBody>
          <a:bodyPr>
            <a:normAutofit fontScale="92500"/>
          </a:bodyPr>
          <a:lstStyle/>
          <a:p>
            <a:pPr marL="342900" indent="-342900">
              <a:buFont typeface="+mj-lt"/>
              <a:buAutoNum type="arabicPeriod"/>
            </a:pPr>
            <a:r>
              <a:rPr lang="en-GB" dirty="0">
                <a:latin typeface="+mj-lt"/>
              </a:rPr>
              <a:t>Approximately, when did the Buddha live?</a:t>
            </a:r>
          </a:p>
          <a:p>
            <a:pPr marL="342900" indent="-342900">
              <a:buFont typeface="+mj-lt"/>
              <a:buAutoNum type="arabicPeriod"/>
            </a:pPr>
            <a:r>
              <a:rPr lang="en-GB" dirty="0">
                <a:latin typeface="+mj-lt"/>
              </a:rPr>
              <a:t>Who wrote the first full length biography of the Buddha?</a:t>
            </a:r>
          </a:p>
          <a:p>
            <a:pPr marL="342900" indent="-342900">
              <a:buFont typeface="+mj-lt"/>
              <a:buAutoNum type="arabicPeriod"/>
            </a:pPr>
            <a:r>
              <a:rPr lang="en-GB" dirty="0">
                <a:latin typeface="+mj-lt"/>
              </a:rPr>
              <a:t>What happens to a story that gets passed down orally?</a:t>
            </a:r>
          </a:p>
          <a:p>
            <a:pPr marL="342900" indent="-342900">
              <a:buFont typeface="+mj-lt"/>
              <a:buAutoNum type="arabicPeriod"/>
            </a:pPr>
            <a:r>
              <a:rPr lang="en-GB" dirty="0">
                <a:latin typeface="+mj-lt"/>
              </a:rPr>
              <a:t>What is the earliest source for the Buddha’s life? What is the problem with this source?</a:t>
            </a:r>
          </a:p>
          <a:p>
            <a:pPr marL="342900" indent="-342900">
              <a:buFont typeface="+mj-lt"/>
              <a:buAutoNum type="arabicPeriod"/>
            </a:pPr>
            <a:r>
              <a:rPr lang="en-GB" dirty="0">
                <a:latin typeface="+mj-lt"/>
              </a:rPr>
              <a:t>What does the term legend mean? What motive would people have to exaggerate or to embroider these stories?</a:t>
            </a:r>
          </a:p>
          <a:p>
            <a:pPr marL="0" indent="0">
              <a:buNone/>
            </a:pPr>
            <a:r>
              <a:rPr lang="en-GB" dirty="0">
                <a:latin typeface="+mj-lt"/>
              </a:rPr>
              <a:t>6. What is meant by the term ‘myth’? Give an example</a:t>
            </a:r>
          </a:p>
          <a:p>
            <a:pPr marL="0" indent="0">
              <a:buNone/>
            </a:pPr>
            <a:r>
              <a:rPr lang="en-GB" dirty="0">
                <a:latin typeface="+mj-lt"/>
              </a:rPr>
              <a:t>7. What does the term hagiography mean in relation to the life story of the Buddha?</a:t>
            </a:r>
          </a:p>
          <a:p>
            <a:pPr marL="0" indent="0">
              <a:buNone/>
            </a:pPr>
            <a:r>
              <a:rPr lang="en-GB" dirty="0">
                <a:latin typeface="+mj-lt"/>
              </a:rPr>
              <a:t>8. Identify a poem from the </a:t>
            </a:r>
            <a:r>
              <a:rPr lang="en-GB" dirty="0" err="1">
                <a:latin typeface="+mj-lt"/>
              </a:rPr>
              <a:t>Dhammapada</a:t>
            </a:r>
            <a:r>
              <a:rPr lang="en-GB" dirty="0">
                <a:latin typeface="+mj-lt"/>
              </a:rPr>
              <a:t> to help explain what the Buddha felt when he 	achieved enlightenment</a:t>
            </a:r>
          </a:p>
          <a:p>
            <a:pPr marL="0" indent="0">
              <a:buNone/>
            </a:pPr>
            <a:endParaRPr lang="en-GB" dirty="0"/>
          </a:p>
        </p:txBody>
      </p:sp>
    </p:spTree>
    <p:extLst>
      <p:ext uri="{BB962C8B-B14F-4D97-AF65-F5344CB8AC3E}">
        <p14:creationId xmlns:p14="http://schemas.microsoft.com/office/powerpoint/2010/main" val="109032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2"/>
          <a:srcRect t="4758" r="-1" b="-1"/>
          <a:stretch/>
        </p:blipFill>
        <p:spPr>
          <a:xfrm>
            <a:off x="4639056" y="10"/>
            <a:ext cx="7552944" cy="6857990"/>
          </a:xfrm>
          <a:prstGeom prst="rect">
            <a:avLst/>
          </a:prstGeom>
          <a:effectLst/>
        </p:spPr>
      </p:pic>
      <p:sp>
        <p:nvSpPr>
          <p:cNvPr id="2" name="Title 1"/>
          <p:cNvSpPr>
            <a:spLocks noGrp="1"/>
          </p:cNvSpPr>
          <p:nvPr>
            <p:ph type="title"/>
          </p:nvPr>
        </p:nvSpPr>
        <p:spPr>
          <a:xfrm>
            <a:off x="159657" y="208352"/>
            <a:ext cx="5210628" cy="1141477"/>
          </a:xfrm>
          <a:ln w="38100">
            <a:solidFill>
              <a:schemeClr val="accent1"/>
            </a:solidFill>
          </a:ln>
        </p:spPr>
        <p:txBody>
          <a:bodyPr>
            <a:normAutofit/>
          </a:bodyPr>
          <a:lstStyle/>
          <a:p>
            <a:r>
              <a:rPr lang="en-GB" dirty="0"/>
              <a:t>The Four Noble Truths</a:t>
            </a:r>
          </a:p>
        </p:txBody>
      </p:sp>
      <p:sp>
        <p:nvSpPr>
          <p:cNvPr id="8" name="Content Placeholder 7"/>
          <p:cNvSpPr>
            <a:spLocks noGrp="1"/>
          </p:cNvSpPr>
          <p:nvPr>
            <p:ph idx="1"/>
          </p:nvPr>
        </p:nvSpPr>
        <p:spPr>
          <a:xfrm>
            <a:off x="648931" y="2438401"/>
            <a:ext cx="3651466" cy="2322286"/>
          </a:xfrm>
          <a:ln>
            <a:solidFill>
              <a:schemeClr val="accent1"/>
            </a:solidFill>
          </a:ln>
        </p:spPr>
        <p:txBody>
          <a:bodyPr>
            <a:normAutofit/>
          </a:bodyPr>
          <a:lstStyle/>
          <a:p>
            <a:pPr marL="0" indent="0">
              <a:buNone/>
            </a:pPr>
            <a:r>
              <a:rPr lang="en-US" sz="3600" dirty="0">
                <a:latin typeface="+mj-lt"/>
              </a:rPr>
              <a:t>The Buddha clarified his teachings with the Four Noble Truths</a:t>
            </a:r>
          </a:p>
        </p:txBody>
      </p:sp>
    </p:spTree>
    <p:extLst>
      <p:ext uri="{BB962C8B-B14F-4D97-AF65-F5344CB8AC3E}">
        <p14:creationId xmlns:p14="http://schemas.microsoft.com/office/powerpoint/2010/main" val="564234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13732"/>
          </a:xfrm>
          <a:ln w="57150">
            <a:solidFill>
              <a:schemeClr val="accent1"/>
            </a:solidFill>
          </a:ln>
        </p:spPr>
        <p:txBody>
          <a:bodyPr/>
          <a:lstStyle/>
          <a:p>
            <a:r>
              <a:rPr lang="en-GB" dirty="0"/>
              <a:t>The Four Noble Truths</a:t>
            </a:r>
          </a:p>
        </p:txBody>
      </p:sp>
      <p:sp>
        <p:nvSpPr>
          <p:cNvPr id="3" name="Content Placeholder 2"/>
          <p:cNvSpPr>
            <a:spLocks noGrp="1"/>
          </p:cNvSpPr>
          <p:nvPr>
            <p:ph idx="1"/>
          </p:nvPr>
        </p:nvSpPr>
        <p:spPr>
          <a:xfrm>
            <a:off x="698500" y="1172482"/>
            <a:ext cx="10145712" cy="4987018"/>
          </a:xfrm>
          <a:ln>
            <a:solidFill>
              <a:schemeClr val="accent1"/>
            </a:solidFill>
          </a:ln>
        </p:spPr>
        <p:txBody>
          <a:bodyPr>
            <a:normAutofit lnSpcReduction="10000"/>
          </a:bodyPr>
          <a:lstStyle/>
          <a:p>
            <a:pPr marL="0" indent="0">
              <a:buNone/>
            </a:pPr>
            <a:r>
              <a:rPr lang="en-GB" sz="3200" b="1" dirty="0">
                <a:latin typeface="+mj-lt"/>
              </a:rPr>
              <a:t>The Four Noble Truths</a:t>
            </a:r>
          </a:p>
          <a:p>
            <a:pPr marL="0" indent="0">
              <a:buNone/>
            </a:pPr>
            <a:endParaRPr lang="en-GB" sz="3200" dirty="0">
              <a:latin typeface="+mj-lt"/>
            </a:endParaRPr>
          </a:p>
          <a:p>
            <a:pPr marL="0" indent="0">
              <a:buNone/>
            </a:pPr>
            <a:r>
              <a:rPr lang="en-GB" sz="3200" dirty="0">
                <a:latin typeface="+mj-lt"/>
              </a:rPr>
              <a:t>The Buddha taught the Four Noble Truths in his first sermon at the Deer Park: </a:t>
            </a:r>
          </a:p>
          <a:p>
            <a:pPr marL="0" indent="0">
              <a:buNone/>
            </a:pPr>
            <a:endParaRPr lang="en-GB" sz="3200" dirty="0">
              <a:latin typeface="+mj-lt"/>
            </a:endParaRPr>
          </a:p>
          <a:p>
            <a:pPr marL="850392" lvl="1" indent="-457200">
              <a:buFont typeface="+mj-lt"/>
              <a:buAutoNum type="arabicPeriod"/>
            </a:pPr>
            <a:r>
              <a:rPr lang="en-GB" sz="4300" b="1" dirty="0">
                <a:solidFill>
                  <a:schemeClr val="accent6"/>
                </a:solidFill>
                <a:latin typeface="+mj-lt"/>
              </a:rPr>
              <a:t>Dukkha</a:t>
            </a:r>
          </a:p>
          <a:p>
            <a:pPr marL="850392" lvl="1" indent="-457200">
              <a:buFont typeface="+mj-lt"/>
              <a:buAutoNum type="arabicPeriod"/>
            </a:pPr>
            <a:r>
              <a:rPr lang="en-GB" sz="4300" b="1" dirty="0" err="1">
                <a:solidFill>
                  <a:schemeClr val="accent5"/>
                </a:solidFill>
                <a:latin typeface="+mj-lt"/>
              </a:rPr>
              <a:t>Samudaya</a:t>
            </a:r>
            <a:r>
              <a:rPr lang="en-GB" sz="4300" b="1" dirty="0">
                <a:solidFill>
                  <a:schemeClr val="accent5"/>
                </a:solidFill>
                <a:latin typeface="+mj-lt"/>
              </a:rPr>
              <a:t> (the arising of dukkha)</a:t>
            </a:r>
          </a:p>
          <a:p>
            <a:pPr marL="850392" lvl="1" indent="-457200">
              <a:buFont typeface="+mj-lt"/>
              <a:buAutoNum type="arabicPeriod"/>
            </a:pPr>
            <a:r>
              <a:rPr lang="en-GB" sz="4300" b="1" dirty="0" err="1">
                <a:solidFill>
                  <a:schemeClr val="accent2"/>
                </a:solidFill>
                <a:latin typeface="+mj-lt"/>
              </a:rPr>
              <a:t>Nirodha</a:t>
            </a:r>
            <a:r>
              <a:rPr lang="en-GB" sz="4300" b="1" dirty="0">
                <a:solidFill>
                  <a:schemeClr val="accent2"/>
                </a:solidFill>
                <a:latin typeface="+mj-lt"/>
              </a:rPr>
              <a:t> (the cessation of dukkha)</a:t>
            </a:r>
          </a:p>
          <a:p>
            <a:pPr marL="850392" lvl="1" indent="-457200">
              <a:buFont typeface="+mj-lt"/>
              <a:buAutoNum type="arabicPeriod"/>
            </a:pPr>
            <a:r>
              <a:rPr lang="en-GB" sz="4300" b="1" dirty="0" err="1">
                <a:solidFill>
                  <a:srgbClr val="FF0066"/>
                </a:solidFill>
                <a:latin typeface="+mj-lt"/>
              </a:rPr>
              <a:t>Magga</a:t>
            </a:r>
            <a:r>
              <a:rPr lang="en-GB" sz="4300" b="1" dirty="0">
                <a:solidFill>
                  <a:srgbClr val="FF0066"/>
                </a:solidFill>
                <a:latin typeface="+mj-lt"/>
              </a:rPr>
              <a:t> (the way)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701" y="3044598"/>
            <a:ext cx="2741612" cy="33147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3744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1259568"/>
            <a:ext cx="8160657" cy="4351338"/>
          </a:xfrm>
          <a:ln>
            <a:solidFill>
              <a:schemeClr val="accent1"/>
            </a:solidFill>
          </a:ln>
        </p:spPr>
        <p:txBody>
          <a:bodyPr>
            <a:normAutofit lnSpcReduction="10000"/>
          </a:bodyPr>
          <a:lstStyle/>
          <a:p>
            <a:pPr marL="0" indent="0">
              <a:buNone/>
            </a:pPr>
            <a:r>
              <a:rPr lang="en-GB" sz="3600" dirty="0">
                <a:latin typeface="+mj-lt"/>
              </a:rPr>
              <a:t>These truths are usually explained as follows:</a:t>
            </a:r>
          </a:p>
          <a:p>
            <a:pPr marL="850392" lvl="1" indent="-457200">
              <a:buFont typeface="+mj-lt"/>
              <a:buAutoNum type="arabicPeriod"/>
            </a:pPr>
            <a:r>
              <a:rPr lang="en-GB" sz="3600" b="1" dirty="0">
                <a:solidFill>
                  <a:schemeClr val="accent6"/>
                </a:solidFill>
                <a:latin typeface="+mj-lt"/>
              </a:rPr>
              <a:t>All life is dukkha</a:t>
            </a:r>
          </a:p>
          <a:p>
            <a:pPr marL="850392" lvl="1" indent="-457200">
              <a:buFont typeface="+mj-lt"/>
              <a:buAutoNum type="arabicPeriod"/>
            </a:pPr>
            <a:r>
              <a:rPr lang="en-GB" sz="3600" b="1" dirty="0">
                <a:solidFill>
                  <a:schemeClr val="accent5"/>
                </a:solidFill>
                <a:latin typeface="+mj-lt"/>
              </a:rPr>
              <a:t>Dukkha is caused by </a:t>
            </a:r>
            <a:r>
              <a:rPr lang="en-GB" sz="3600" b="1" dirty="0" err="1">
                <a:solidFill>
                  <a:schemeClr val="accent5"/>
                </a:solidFill>
                <a:latin typeface="+mj-lt"/>
              </a:rPr>
              <a:t>tanha</a:t>
            </a:r>
            <a:r>
              <a:rPr lang="en-GB" sz="3600" b="1" dirty="0">
                <a:solidFill>
                  <a:schemeClr val="accent5"/>
                </a:solidFill>
                <a:latin typeface="+mj-lt"/>
              </a:rPr>
              <a:t> (‘thirst’, desire, attachment, craving)</a:t>
            </a:r>
          </a:p>
          <a:p>
            <a:pPr marL="850392" lvl="1" indent="-457200">
              <a:buFont typeface="+mj-lt"/>
              <a:buAutoNum type="arabicPeriod"/>
            </a:pPr>
            <a:r>
              <a:rPr lang="en-GB" sz="3600" b="1" dirty="0" err="1">
                <a:solidFill>
                  <a:schemeClr val="accent2"/>
                </a:solidFill>
                <a:latin typeface="+mj-lt"/>
              </a:rPr>
              <a:t>Tanha</a:t>
            </a:r>
            <a:r>
              <a:rPr lang="en-GB" sz="3600" b="1" dirty="0">
                <a:solidFill>
                  <a:schemeClr val="accent2"/>
                </a:solidFill>
                <a:latin typeface="+mj-lt"/>
              </a:rPr>
              <a:t> can be overcome, therefore dukkha can be overcome</a:t>
            </a:r>
          </a:p>
          <a:p>
            <a:pPr marL="850392" lvl="1" indent="-457200">
              <a:buFont typeface="+mj-lt"/>
              <a:buAutoNum type="arabicPeriod"/>
            </a:pPr>
            <a:r>
              <a:rPr lang="en-GB" sz="3600" b="1" dirty="0" err="1">
                <a:solidFill>
                  <a:srgbClr val="FF0066"/>
                </a:solidFill>
                <a:latin typeface="+mj-lt"/>
              </a:rPr>
              <a:t>Tanha</a:t>
            </a:r>
            <a:r>
              <a:rPr lang="en-GB" sz="3600" b="1" dirty="0">
                <a:solidFill>
                  <a:srgbClr val="FF0066"/>
                </a:solidFill>
                <a:latin typeface="+mj-lt"/>
              </a:rPr>
              <a:t> can be overcome by following the Eightfold Path</a:t>
            </a:r>
          </a:p>
          <a:p>
            <a:pPr marL="0" indent="0">
              <a:buNone/>
            </a:pPr>
            <a:endParaRPr lang="en-GB" dirty="0"/>
          </a:p>
        </p:txBody>
      </p:sp>
      <p:sp>
        <p:nvSpPr>
          <p:cNvPr id="4" name="Title 1"/>
          <p:cNvSpPr txBox="1">
            <a:spLocks/>
          </p:cNvSpPr>
          <p:nvPr/>
        </p:nvSpPr>
        <p:spPr>
          <a:xfrm>
            <a:off x="0" y="0"/>
            <a:ext cx="12192000" cy="1013732"/>
          </a:xfrm>
          <a:prstGeom prst="rect">
            <a:avLst/>
          </a:prstGeom>
          <a:ln w="5715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Four Noble Truths</a:t>
            </a:r>
            <a:endParaRPr lang="en-GB" dirty="0"/>
          </a:p>
        </p:txBody>
      </p:sp>
      <p:pic>
        <p:nvPicPr>
          <p:cNvPr id="5" name="Picture 2" descr="http://reluctant-messenger.com/images/noble200x314.gif"/>
          <p:cNvPicPr>
            <a:picLocks noChangeAspect="1" noChangeArrowheads="1"/>
          </p:cNvPicPr>
          <p:nvPr/>
        </p:nvPicPr>
        <p:blipFill>
          <a:blip r:embed="rId2" cstate="print"/>
          <a:srcRect/>
          <a:stretch>
            <a:fillRect/>
          </a:stretch>
        </p:blipFill>
        <p:spPr bwMode="auto">
          <a:xfrm>
            <a:off x="8921642" y="1259568"/>
            <a:ext cx="2791920" cy="4383314"/>
          </a:xfrm>
          <a:prstGeom prst="rect">
            <a:avLst/>
          </a:prstGeom>
          <a:noFill/>
        </p:spPr>
      </p:pic>
    </p:spTree>
    <p:extLst>
      <p:ext uri="{BB962C8B-B14F-4D97-AF65-F5344CB8AC3E}">
        <p14:creationId xmlns:p14="http://schemas.microsoft.com/office/powerpoint/2010/main" val="369722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771" y="1144361"/>
            <a:ext cx="11495315" cy="1163410"/>
          </a:xfrm>
          <a:ln>
            <a:solidFill>
              <a:schemeClr val="accent1"/>
            </a:solidFill>
          </a:ln>
        </p:spPr>
        <p:txBody>
          <a:bodyPr>
            <a:normAutofit/>
          </a:bodyPr>
          <a:lstStyle/>
          <a:p>
            <a:pPr marL="0" indent="0">
              <a:buNone/>
            </a:pPr>
            <a:r>
              <a:rPr lang="en-GB" sz="3200" dirty="0">
                <a:latin typeface="+mj-lt"/>
              </a:rPr>
              <a:t>Often the </a:t>
            </a:r>
            <a:r>
              <a:rPr lang="en-GB" sz="3600" b="1" dirty="0">
                <a:solidFill>
                  <a:srgbClr val="00B0F0"/>
                </a:solidFill>
                <a:latin typeface="+mj-lt"/>
              </a:rPr>
              <a:t>analogy of a doctor </a:t>
            </a:r>
            <a:r>
              <a:rPr lang="en-GB" sz="3200" dirty="0">
                <a:latin typeface="+mj-lt"/>
              </a:rPr>
              <a:t>diagnosing the illness and prescribing the cure is used to help explain the Four Noble Truths…..</a:t>
            </a:r>
          </a:p>
        </p:txBody>
      </p:sp>
      <p:sp>
        <p:nvSpPr>
          <p:cNvPr id="4" name="Title 1"/>
          <p:cNvSpPr txBox="1">
            <a:spLocks/>
          </p:cNvSpPr>
          <p:nvPr/>
        </p:nvSpPr>
        <p:spPr>
          <a:xfrm>
            <a:off x="0" y="0"/>
            <a:ext cx="12192000" cy="1013732"/>
          </a:xfrm>
          <a:prstGeom prst="rect">
            <a:avLst/>
          </a:prstGeom>
          <a:ln w="5715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Four Noble Truths</a:t>
            </a:r>
            <a:endParaRPr lang="en-GB" dirty="0"/>
          </a:p>
        </p:txBody>
      </p:sp>
      <p:pic>
        <p:nvPicPr>
          <p:cNvPr id="5" name="Picture 2" descr="http://www.clear-vision.org/Images/4NT.jpg"/>
          <p:cNvPicPr>
            <a:picLocks noChangeAspect="1" noChangeArrowheads="1"/>
          </p:cNvPicPr>
          <p:nvPr/>
        </p:nvPicPr>
        <p:blipFill>
          <a:blip r:embed="rId2" cstate="print"/>
          <a:srcRect/>
          <a:stretch>
            <a:fillRect/>
          </a:stretch>
        </p:blipFill>
        <p:spPr bwMode="auto">
          <a:xfrm>
            <a:off x="275770" y="2438400"/>
            <a:ext cx="11495316" cy="3848648"/>
          </a:xfrm>
          <a:prstGeom prst="rect">
            <a:avLst/>
          </a:prstGeom>
          <a:noFill/>
        </p:spPr>
      </p:pic>
    </p:spTree>
    <p:extLst>
      <p:ext uri="{BB962C8B-B14F-4D97-AF65-F5344CB8AC3E}">
        <p14:creationId xmlns:p14="http://schemas.microsoft.com/office/powerpoint/2010/main" val="2146859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9743" y="1143453"/>
            <a:ext cx="3937000" cy="801461"/>
          </a:xfrm>
          <a:ln>
            <a:solidFill>
              <a:schemeClr val="accent1"/>
            </a:solidFill>
          </a:ln>
        </p:spPr>
        <p:txBody>
          <a:bodyPr/>
          <a:lstStyle/>
          <a:p>
            <a:pPr marL="0" indent="0">
              <a:buNone/>
            </a:pPr>
            <a:r>
              <a:rPr lang="en-GB" dirty="0"/>
              <a:t>1</a:t>
            </a:r>
            <a:r>
              <a:rPr lang="en-GB" sz="4000" dirty="0">
                <a:latin typeface="+mj-lt"/>
              </a:rPr>
              <a:t>. All life is Dukkha</a:t>
            </a:r>
            <a:endParaRPr lang="en-GB" dirty="0">
              <a:latin typeface="+mj-lt"/>
            </a:endParaRPr>
          </a:p>
        </p:txBody>
      </p:sp>
      <p:sp>
        <p:nvSpPr>
          <p:cNvPr id="4" name="Title 1"/>
          <p:cNvSpPr txBox="1">
            <a:spLocks/>
          </p:cNvSpPr>
          <p:nvPr/>
        </p:nvSpPr>
        <p:spPr>
          <a:xfrm>
            <a:off x="0" y="0"/>
            <a:ext cx="12192000" cy="1013732"/>
          </a:xfrm>
          <a:prstGeom prst="rect">
            <a:avLst/>
          </a:prstGeom>
          <a:ln w="5715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Four Noble Truths</a:t>
            </a:r>
            <a:endParaRPr lang="en-GB" dirty="0"/>
          </a:p>
        </p:txBody>
      </p:sp>
      <p:sp>
        <p:nvSpPr>
          <p:cNvPr id="5" name="TextBox 4"/>
          <p:cNvSpPr txBox="1"/>
          <p:nvPr/>
        </p:nvSpPr>
        <p:spPr>
          <a:xfrm>
            <a:off x="304800" y="2090057"/>
            <a:ext cx="6328229" cy="3724096"/>
          </a:xfrm>
          <a:prstGeom prst="rect">
            <a:avLst/>
          </a:prstGeom>
          <a:noFill/>
          <a:ln>
            <a:solidFill>
              <a:schemeClr val="accent1"/>
            </a:solidFill>
          </a:ln>
        </p:spPr>
        <p:txBody>
          <a:bodyPr wrap="square" rtlCol="0">
            <a:spAutoFit/>
          </a:bodyPr>
          <a:lstStyle/>
          <a:p>
            <a:r>
              <a:rPr lang="en-GB" sz="2800" dirty="0">
                <a:latin typeface="+mj-lt"/>
              </a:rPr>
              <a:t>The Buddha explained that happiness can happen in this lifetime (such as when he was in his father’s palace) but the importance of his teachings was that is </a:t>
            </a:r>
            <a:r>
              <a:rPr lang="en-GB" sz="3200" b="1" dirty="0">
                <a:solidFill>
                  <a:srgbClr val="FF0000"/>
                </a:solidFill>
                <a:latin typeface="+mj-lt"/>
              </a:rPr>
              <a:t>no happiness is ever permanent</a:t>
            </a:r>
            <a:r>
              <a:rPr lang="en-GB" sz="2800" dirty="0">
                <a:latin typeface="+mj-lt"/>
              </a:rPr>
              <a:t>, all happiness is ‘</a:t>
            </a:r>
            <a:r>
              <a:rPr lang="en-GB" sz="3200" b="1" dirty="0">
                <a:solidFill>
                  <a:srgbClr val="7030A0"/>
                </a:solidFill>
                <a:latin typeface="+mj-lt"/>
              </a:rPr>
              <a:t>tainted</a:t>
            </a:r>
            <a:r>
              <a:rPr lang="en-GB" sz="2800" dirty="0">
                <a:latin typeface="+mj-lt"/>
              </a:rPr>
              <a:t>’</a:t>
            </a:r>
          </a:p>
          <a:p>
            <a:r>
              <a:rPr lang="en-GB" sz="2800" dirty="0">
                <a:latin typeface="+mj-lt"/>
              </a:rPr>
              <a:t>We have discussed this within the Three Marks of Existence…</a:t>
            </a:r>
          </a:p>
        </p:txBody>
      </p:sp>
      <p:pic>
        <p:nvPicPr>
          <p:cNvPr id="1044" name="Picture 10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6814" y="2090057"/>
            <a:ext cx="4914900" cy="3860800"/>
          </a:xfrm>
          <a:prstGeom prst="rect">
            <a:avLst/>
          </a:prstGeom>
        </p:spPr>
      </p:pic>
    </p:spTree>
    <p:extLst>
      <p:ext uri="{BB962C8B-B14F-4D97-AF65-F5344CB8AC3E}">
        <p14:creationId xmlns:p14="http://schemas.microsoft.com/office/powerpoint/2010/main" val="3050486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171" y="2074635"/>
            <a:ext cx="11887200" cy="1294946"/>
          </a:xfrm>
          <a:ln>
            <a:solidFill>
              <a:schemeClr val="accent1"/>
            </a:solidFill>
          </a:ln>
        </p:spPr>
        <p:txBody>
          <a:bodyPr/>
          <a:lstStyle/>
          <a:p>
            <a:pPr marL="0" indent="0">
              <a:buNone/>
            </a:pPr>
            <a:r>
              <a:rPr lang="en-GB" dirty="0">
                <a:latin typeface="+mj-lt"/>
              </a:rPr>
              <a:t>At the start of this lesson we talked about </a:t>
            </a:r>
            <a:r>
              <a:rPr lang="en-GB" b="1" dirty="0">
                <a:latin typeface="+mj-lt"/>
              </a:rPr>
              <a:t>what would make us happy</a:t>
            </a:r>
            <a:r>
              <a:rPr lang="en-GB" dirty="0">
                <a:latin typeface="+mj-lt"/>
              </a:rPr>
              <a:t>.  The things we discussed sums up the second of the Four Noble Truths – as we think that the things we crave in life will make us happy.  The Buddha fundamentally disagreed…</a:t>
            </a:r>
          </a:p>
        </p:txBody>
      </p:sp>
      <p:sp>
        <p:nvSpPr>
          <p:cNvPr id="4" name="Title 1"/>
          <p:cNvSpPr txBox="1">
            <a:spLocks/>
          </p:cNvSpPr>
          <p:nvPr/>
        </p:nvSpPr>
        <p:spPr>
          <a:xfrm>
            <a:off x="0" y="0"/>
            <a:ext cx="12192000" cy="1013732"/>
          </a:xfrm>
          <a:prstGeom prst="rect">
            <a:avLst/>
          </a:prstGeom>
          <a:ln w="5715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Four Noble Truths</a:t>
            </a:r>
            <a:endParaRPr lang="en-GB" dirty="0"/>
          </a:p>
        </p:txBody>
      </p:sp>
      <p:sp>
        <p:nvSpPr>
          <p:cNvPr id="5" name="Content Placeholder 2"/>
          <p:cNvSpPr txBox="1">
            <a:spLocks/>
          </p:cNvSpPr>
          <p:nvPr/>
        </p:nvSpPr>
        <p:spPr>
          <a:xfrm>
            <a:off x="3033486" y="1143453"/>
            <a:ext cx="6371771" cy="801461"/>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mj-lt"/>
              </a:rPr>
              <a:t>2. </a:t>
            </a:r>
            <a:r>
              <a:rPr lang="en-GB" sz="3600" dirty="0">
                <a:latin typeface="+mj-lt"/>
              </a:rPr>
              <a:t>The cause of suffering is craving</a:t>
            </a:r>
            <a:endParaRPr lang="en-GB" dirty="0">
              <a:latin typeface="+mj-lt"/>
            </a:endParaRPr>
          </a:p>
        </p:txBody>
      </p:sp>
      <p:sp>
        <p:nvSpPr>
          <p:cNvPr id="6" name="TextBox 5"/>
          <p:cNvSpPr txBox="1"/>
          <p:nvPr/>
        </p:nvSpPr>
        <p:spPr>
          <a:xfrm>
            <a:off x="447678" y="3499302"/>
            <a:ext cx="11146973" cy="3262432"/>
          </a:xfrm>
          <a:prstGeom prst="rect">
            <a:avLst/>
          </a:prstGeom>
          <a:noFill/>
          <a:ln>
            <a:solidFill>
              <a:schemeClr val="accent1"/>
            </a:solidFill>
          </a:ln>
        </p:spPr>
        <p:txBody>
          <a:bodyPr wrap="square" rtlCol="0">
            <a:spAutoFit/>
          </a:bodyPr>
          <a:lstStyle/>
          <a:p>
            <a:r>
              <a:rPr lang="en-GB" sz="2400" dirty="0">
                <a:latin typeface="+mj-lt"/>
              </a:rPr>
              <a:t>The reason why we find life to be unsatisfactory is because we rely on things to make us happy, when these things are unreliable </a:t>
            </a:r>
          </a:p>
          <a:p>
            <a:r>
              <a:rPr lang="en-GB" sz="2400" b="1" dirty="0">
                <a:solidFill>
                  <a:srgbClr val="7030A0"/>
                </a:solidFill>
                <a:latin typeface="+mj-lt"/>
              </a:rPr>
              <a:t>Why are these things unreliable?</a:t>
            </a:r>
          </a:p>
          <a:p>
            <a:endParaRPr lang="en-GB" sz="2400" b="1" dirty="0">
              <a:solidFill>
                <a:srgbClr val="FF0066"/>
              </a:solidFill>
              <a:latin typeface="+mj-lt"/>
            </a:endParaRPr>
          </a:p>
          <a:p>
            <a:r>
              <a:rPr lang="en-GB" sz="3200" b="1" dirty="0" err="1">
                <a:solidFill>
                  <a:srgbClr val="FF0066"/>
                </a:solidFill>
                <a:latin typeface="+mj-lt"/>
              </a:rPr>
              <a:t>Anicca</a:t>
            </a:r>
            <a:r>
              <a:rPr lang="en-GB" sz="3200" b="1" dirty="0">
                <a:solidFill>
                  <a:srgbClr val="FF0066"/>
                </a:solidFill>
                <a:latin typeface="+mj-lt"/>
              </a:rPr>
              <a:t> </a:t>
            </a:r>
            <a:r>
              <a:rPr lang="en-GB" sz="2400" dirty="0">
                <a:solidFill>
                  <a:srgbClr val="FF0066"/>
                </a:solidFill>
                <a:latin typeface="+mj-lt"/>
              </a:rPr>
              <a:t>- they change (remember </a:t>
            </a:r>
            <a:r>
              <a:rPr lang="en-GB" sz="2400" dirty="0" err="1">
                <a:solidFill>
                  <a:srgbClr val="FF0066"/>
                </a:solidFill>
                <a:latin typeface="+mj-lt"/>
              </a:rPr>
              <a:t>Kisa</a:t>
            </a:r>
            <a:r>
              <a:rPr lang="en-GB" sz="2400" dirty="0">
                <a:solidFill>
                  <a:srgbClr val="FF0066"/>
                </a:solidFill>
                <a:latin typeface="+mj-lt"/>
              </a:rPr>
              <a:t> </a:t>
            </a:r>
            <a:r>
              <a:rPr lang="en-GB" sz="2400" dirty="0" err="1">
                <a:solidFill>
                  <a:srgbClr val="FF0066"/>
                </a:solidFill>
                <a:latin typeface="+mj-lt"/>
              </a:rPr>
              <a:t>Gautami</a:t>
            </a:r>
            <a:r>
              <a:rPr lang="en-GB" sz="2400" dirty="0">
                <a:solidFill>
                  <a:srgbClr val="FF0066"/>
                </a:solidFill>
                <a:latin typeface="+mj-lt"/>
              </a:rPr>
              <a:t>)</a:t>
            </a:r>
          </a:p>
          <a:p>
            <a:r>
              <a:rPr lang="en-GB" sz="2800" b="1" dirty="0">
                <a:latin typeface="+mj-lt"/>
              </a:rPr>
              <a:t>We want things to say the same, but they don’t: they decay and die</a:t>
            </a:r>
          </a:p>
          <a:p>
            <a:r>
              <a:rPr lang="en-GB" sz="3200" b="1" dirty="0" err="1">
                <a:solidFill>
                  <a:srgbClr val="00B050"/>
                </a:solidFill>
                <a:latin typeface="+mj-lt"/>
              </a:rPr>
              <a:t>Tanha</a:t>
            </a:r>
            <a:r>
              <a:rPr lang="en-GB" sz="2400" dirty="0">
                <a:solidFill>
                  <a:srgbClr val="00B050"/>
                </a:solidFill>
                <a:latin typeface="+mj-lt"/>
              </a:rPr>
              <a:t> - refers to this relationship of reliance of attachment</a:t>
            </a:r>
          </a:p>
          <a:p>
            <a:endParaRPr lang="en-GB" dirty="0"/>
          </a:p>
        </p:txBody>
      </p:sp>
    </p:spTree>
    <p:extLst>
      <p:ext uri="{BB962C8B-B14F-4D97-AF65-F5344CB8AC3E}">
        <p14:creationId xmlns:p14="http://schemas.microsoft.com/office/powerpoint/2010/main" val="2862678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371" y="2074635"/>
            <a:ext cx="11625943" cy="4102327"/>
          </a:xfrm>
          <a:ln>
            <a:solidFill>
              <a:schemeClr val="accent1"/>
            </a:solidFill>
          </a:ln>
        </p:spPr>
        <p:txBody>
          <a:bodyPr>
            <a:normAutofit fontScale="92500" lnSpcReduction="20000"/>
          </a:bodyPr>
          <a:lstStyle/>
          <a:p>
            <a:pPr marL="0" indent="0">
              <a:buNone/>
            </a:pPr>
            <a:r>
              <a:rPr lang="en-GB" dirty="0">
                <a:latin typeface="+mj-lt"/>
              </a:rPr>
              <a:t>It will cause us dukkha because our actions are dominated by </a:t>
            </a:r>
            <a:r>
              <a:rPr lang="en-GB" sz="3500" b="1" dirty="0">
                <a:solidFill>
                  <a:srgbClr val="C00000"/>
                </a:solidFill>
                <a:latin typeface="+mj-lt"/>
              </a:rPr>
              <a:t>three poisons</a:t>
            </a:r>
            <a:r>
              <a:rPr lang="en-GB" dirty="0">
                <a:latin typeface="+mj-lt"/>
              </a:rPr>
              <a:t>: </a:t>
            </a:r>
          </a:p>
          <a:p>
            <a:pPr lvl="1"/>
            <a:r>
              <a:rPr lang="en-GB" sz="2600" b="1" dirty="0">
                <a:solidFill>
                  <a:schemeClr val="accent6"/>
                </a:solidFill>
                <a:latin typeface="+mj-lt"/>
              </a:rPr>
              <a:t>Greed</a:t>
            </a:r>
          </a:p>
          <a:p>
            <a:pPr lvl="1"/>
            <a:r>
              <a:rPr lang="en-GB" sz="2600" b="1" dirty="0">
                <a:solidFill>
                  <a:schemeClr val="accent5"/>
                </a:solidFill>
                <a:latin typeface="+mj-lt"/>
              </a:rPr>
              <a:t>Hatred</a:t>
            </a:r>
            <a:endParaRPr lang="en-GB" b="1" dirty="0">
              <a:solidFill>
                <a:schemeClr val="accent5"/>
              </a:solidFill>
              <a:latin typeface="+mj-lt"/>
            </a:endParaRPr>
          </a:p>
          <a:p>
            <a:pPr lvl="1"/>
            <a:r>
              <a:rPr lang="en-GB" sz="2600" b="1" dirty="0">
                <a:solidFill>
                  <a:schemeClr val="accent2">
                    <a:lumMod val="75000"/>
                  </a:schemeClr>
                </a:solidFill>
                <a:latin typeface="+mj-lt"/>
              </a:rPr>
              <a:t>Ignorant</a:t>
            </a:r>
            <a:endParaRPr lang="en-GB" b="1" dirty="0">
              <a:solidFill>
                <a:schemeClr val="accent2">
                  <a:lumMod val="75000"/>
                </a:schemeClr>
              </a:solidFill>
              <a:latin typeface="+mj-lt"/>
            </a:endParaRPr>
          </a:p>
          <a:p>
            <a:pPr marL="0" indent="0">
              <a:buNone/>
            </a:pPr>
            <a:r>
              <a:rPr lang="en-GB" dirty="0">
                <a:latin typeface="+mj-lt"/>
              </a:rPr>
              <a:t>These are the poisons that cause us to grasp at things – to crave things - </a:t>
            </a:r>
            <a:r>
              <a:rPr lang="en-GB" sz="3500" b="1" dirty="0" err="1">
                <a:solidFill>
                  <a:srgbClr val="7030A0"/>
                </a:solidFill>
                <a:latin typeface="+mj-lt"/>
              </a:rPr>
              <a:t>Tanha</a:t>
            </a:r>
            <a:endParaRPr lang="en-GB" b="1" dirty="0">
              <a:solidFill>
                <a:srgbClr val="7030A0"/>
              </a:solidFill>
              <a:latin typeface="+mj-lt"/>
            </a:endParaRPr>
          </a:p>
          <a:p>
            <a:pPr marL="0" indent="0">
              <a:buNone/>
            </a:pPr>
            <a:endParaRPr lang="en-GB" dirty="0">
              <a:latin typeface="+mj-lt"/>
            </a:endParaRPr>
          </a:p>
          <a:p>
            <a:pPr marL="0" indent="0">
              <a:buNone/>
            </a:pPr>
            <a:r>
              <a:rPr lang="en-GB" dirty="0">
                <a:latin typeface="+mj-lt"/>
              </a:rPr>
              <a:t>Is it fair to describe humans like this? Let’s look at this further – </a:t>
            </a:r>
          </a:p>
          <a:p>
            <a:pPr marL="514350" indent="-514350">
              <a:buFont typeface="+mj-lt"/>
              <a:buAutoNum type="arabicPeriod"/>
            </a:pPr>
            <a:r>
              <a:rPr lang="en-GB" sz="3000" b="1" dirty="0">
                <a:solidFill>
                  <a:schemeClr val="accent6"/>
                </a:solidFill>
                <a:latin typeface="+mj-lt"/>
              </a:rPr>
              <a:t>Are humans greedy?</a:t>
            </a:r>
          </a:p>
          <a:p>
            <a:pPr marL="514350" indent="-514350">
              <a:buFont typeface="+mj-lt"/>
              <a:buAutoNum type="arabicPeriod"/>
            </a:pPr>
            <a:r>
              <a:rPr lang="en-GB" sz="3000" b="1" dirty="0">
                <a:solidFill>
                  <a:schemeClr val="accent5"/>
                </a:solidFill>
                <a:latin typeface="+mj-lt"/>
              </a:rPr>
              <a:t>Do humans love to hate?</a:t>
            </a:r>
          </a:p>
          <a:p>
            <a:pPr marL="514350" indent="-514350">
              <a:buFont typeface="+mj-lt"/>
              <a:buAutoNum type="arabicPeriod"/>
            </a:pPr>
            <a:r>
              <a:rPr lang="en-GB" sz="3000" b="1" dirty="0">
                <a:solidFill>
                  <a:schemeClr val="accent2">
                    <a:lumMod val="75000"/>
                  </a:schemeClr>
                </a:solidFill>
                <a:latin typeface="+mj-lt"/>
              </a:rPr>
              <a:t>Are we ignorant? What does ignorance mean in this context?</a:t>
            </a:r>
          </a:p>
          <a:p>
            <a:pPr marL="0" indent="0">
              <a:buNone/>
            </a:pPr>
            <a:endParaRPr lang="en-GB" dirty="0"/>
          </a:p>
        </p:txBody>
      </p:sp>
      <p:sp>
        <p:nvSpPr>
          <p:cNvPr id="4" name="Title 1"/>
          <p:cNvSpPr txBox="1">
            <a:spLocks/>
          </p:cNvSpPr>
          <p:nvPr/>
        </p:nvSpPr>
        <p:spPr>
          <a:xfrm>
            <a:off x="0" y="0"/>
            <a:ext cx="12192000" cy="1013732"/>
          </a:xfrm>
          <a:prstGeom prst="rect">
            <a:avLst/>
          </a:prstGeom>
          <a:ln w="5715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Four Noble Truths</a:t>
            </a:r>
            <a:endParaRPr lang="en-GB" dirty="0"/>
          </a:p>
        </p:txBody>
      </p:sp>
      <p:sp>
        <p:nvSpPr>
          <p:cNvPr id="5" name="Content Placeholder 2"/>
          <p:cNvSpPr txBox="1">
            <a:spLocks/>
          </p:cNvSpPr>
          <p:nvPr/>
        </p:nvSpPr>
        <p:spPr>
          <a:xfrm>
            <a:off x="3033486" y="1143453"/>
            <a:ext cx="6371771" cy="801461"/>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mj-lt"/>
              </a:rPr>
              <a:t>2. </a:t>
            </a:r>
            <a:r>
              <a:rPr lang="en-GB" sz="3600" dirty="0">
                <a:latin typeface="+mj-lt"/>
              </a:rPr>
              <a:t>The cause of suffering is craving</a:t>
            </a:r>
            <a:endParaRPr lang="en-GB" dirty="0">
              <a:latin typeface="+mj-lt"/>
            </a:endParaRPr>
          </a:p>
        </p:txBody>
      </p:sp>
    </p:spTree>
    <p:extLst>
      <p:ext uri="{BB962C8B-B14F-4D97-AF65-F5344CB8AC3E}">
        <p14:creationId xmlns:p14="http://schemas.microsoft.com/office/powerpoint/2010/main" val="287122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5" y="2074635"/>
            <a:ext cx="7797799" cy="4351338"/>
          </a:xfrm>
          <a:ln>
            <a:solidFill>
              <a:schemeClr val="accent1"/>
            </a:solidFill>
          </a:ln>
        </p:spPr>
        <p:txBody>
          <a:bodyPr>
            <a:normAutofit lnSpcReduction="10000"/>
          </a:bodyPr>
          <a:lstStyle/>
          <a:p>
            <a:pPr marL="0" indent="0">
              <a:buNone/>
            </a:pPr>
            <a:r>
              <a:rPr lang="en-GB" dirty="0">
                <a:latin typeface="+mj-lt"/>
              </a:rPr>
              <a:t>Greed refers to our </a:t>
            </a:r>
            <a:r>
              <a:rPr lang="en-GB" sz="3200" b="1" dirty="0">
                <a:solidFill>
                  <a:srgbClr val="FF0000"/>
                </a:solidFill>
                <a:latin typeface="+mj-lt"/>
              </a:rPr>
              <a:t>desire to possess things and people</a:t>
            </a:r>
            <a:r>
              <a:rPr lang="en-GB" dirty="0">
                <a:latin typeface="+mj-lt"/>
              </a:rPr>
              <a:t> in the belief that they will </a:t>
            </a:r>
            <a:r>
              <a:rPr lang="en-GB" sz="3200" b="1" dirty="0">
                <a:solidFill>
                  <a:srgbClr val="FFC000"/>
                </a:solidFill>
                <a:latin typeface="+mj-lt"/>
              </a:rPr>
              <a:t>improve our lives</a:t>
            </a:r>
            <a:endParaRPr lang="en-GB" b="1" dirty="0">
              <a:solidFill>
                <a:srgbClr val="FFC000"/>
              </a:solidFill>
              <a:latin typeface="+mj-lt"/>
            </a:endParaRPr>
          </a:p>
          <a:p>
            <a:pPr marL="0" indent="0">
              <a:buNone/>
            </a:pPr>
            <a:r>
              <a:rPr lang="en-GB" dirty="0">
                <a:latin typeface="+mj-lt"/>
              </a:rPr>
              <a:t>Hatred is a </a:t>
            </a:r>
            <a:r>
              <a:rPr lang="en-GB" sz="3200" b="1" dirty="0">
                <a:solidFill>
                  <a:schemeClr val="tx2"/>
                </a:solidFill>
                <a:latin typeface="+mj-lt"/>
              </a:rPr>
              <a:t>powerful emotion </a:t>
            </a:r>
            <a:r>
              <a:rPr lang="en-GB" dirty="0">
                <a:latin typeface="+mj-lt"/>
              </a:rPr>
              <a:t>that ties us unhappily to others</a:t>
            </a:r>
          </a:p>
          <a:p>
            <a:pPr marL="0" indent="0">
              <a:buNone/>
            </a:pPr>
            <a:r>
              <a:rPr lang="en-GB" dirty="0">
                <a:latin typeface="+mj-lt"/>
              </a:rPr>
              <a:t>Ignorance refers to our ignorance or illusion about </a:t>
            </a:r>
            <a:r>
              <a:rPr lang="en-GB" sz="3200" b="1" dirty="0">
                <a:solidFill>
                  <a:srgbClr val="00B050"/>
                </a:solidFill>
                <a:latin typeface="+mj-lt"/>
              </a:rPr>
              <a:t>the way things really are</a:t>
            </a:r>
            <a:endParaRPr lang="en-GB" b="1" dirty="0">
              <a:solidFill>
                <a:srgbClr val="00B050"/>
              </a:solidFill>
              <a:latin typeface="+mj-lt"/>
            </a:endParaRPr>
          </a:p>
          <a:p>
            <a:pPr marL="0" indent="0">
              <a:buNone/>
            </a:pPr>
            <a:endParaRPr lang="en-GB" dirty="0">
              <a:latin typeface="+mj-lt"/>
            </a:endParaRPr>
          </a:p>
          <a:p>
            <a:pPr marL="0" indent="0">
              <a:buNone/>
            </a:pPr>
            <a:r>
              <a:rPr lang="en-GB" dirty="0">
                <a:latin typeface="+mj-lt"/>
              </a:rPr>
              <a:t>When our actions are motivated by the Three Poisons, we end up </a:t>
            </a:r>
            <a:r>
              <a:rPr lang="en-GB" sz="3200" b="1" dirty="0">
                <a:solidFill>
                  <a:srgbClr val="7030A0"/>
                </a:solidFill>
                <a:latin typeface="+mj-lt"/>
              </a:rPr>
              <a:t>suffering</a:t>
            </a:r>
            <a:r>
              <a:rPr lang="en-GB" dirty="0">
                <a:latin typeface="+mj-lt"/>
              </a:rPr>
              <a:t> </a:t>
            </a:r>
          </a:p>
          <a:p>
            <a:pPr marL="0" indent="0">
              <a:buNone/>
            </a:pPr>
            <a:endParaRPr lang="en-GB" dirty="0"/>
          </a:p>
        </p:txBody>
      </p:sp>
      <p:sp>
        <p:nvSpPr>
          <p:cNvPr id="4" name="Title 1"/>
          <p:cNvSpPr txBox="1">
            <a:spLocks/>
          </p:cNvSpPr>
          <p:nvPr/>
        </p:nvSpPr>
        <p:spPr>
          <a:xfrm>
            <a:off x="0" y="0"/>
            <a:ext cx="12192000" cy="1013732"/>
          </a:xfrm>
          <a:prstGeom prst="rect">
            <a:avLst/>
          </a:prstGeom>
          <a:ln w="5715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Four Noble Truths</a:t>
            </a:r>
            <a:endParaRPr lang="en-GB" dirty="0"/>
          </a:p>
        </p:txBody>
      </p:sp>
      <p:sp>
        <p:nvSpPr>
          <p:cNvPr id="5" name="Content Placeholder 2"/>
          <p:cNvSpPr txBox="1">
            <a:spLocks/>
          </p:cNvSpPr>
          <p:nvPr/>
        </p:nvSpPr>
        <p:spPr>
          <a:xfrm>
            <a:off x="3033486" y="1143453"/>
            <a:ext cx="6371771" cy="801461"/>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mj-lt"/>
              </a:rPr>
              <a:t>2. </a:t>
            </a:r>
            <a:r>
              <a:rPr lang="en-GB" sz="3600" dirty="0">
                <a:latin typeface="+mj-lt"/>
              </a:rPr>
              <a:t>The cause of suffering is craving</a:t>
            </a:r>
            <a:endParaRPr lang="en-GB"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428" y="2264228"/>
            <a:ext cx="3991429" cy="399142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9999677" y="1333046"/>
            <a:ext cx="2014489" cy="830997"/>
          </a:xfrm>
          <a:prstGeom prst="rect">
            <a:avLst/>
          </a:prstGeom>
          <a:noFill/>
          <a:ln w="25400">
            <a:solidFill>
              <a:srgbClr val="00B0F0"/>
            </a:solidFill>
          </a:ln>
        </p:spPr>
        <p:txBody>
          <a:bodyPr wrap="square" rtlCol="0">
            <a:spAutoFit/>
          </a:bodyPr>
          <a:lstStyle/>
          <a:p>
            <a:pPr algn="just"/>
            <a:r>
              <a:rPr lang="en-GB" sz="1600" dirty="0"/>
              <a:t>What is the symbolism of each of the animals?</a:t>
            </a:r>
          </a:p>
        </p:txBody>
      </p:sp>
      <p:sp>
        <p:nvSpPr>
          <p:cNvPr id="6" name="Arrow: Bent 5"/>
          <p:cNvSpPr/>
          <p:nvPr/>
        </p:nvSpPr>
        <p:spPr>
          <a:xfrm>
            <a:off x="9621651" y="1782619"/>
            <a:ext cx="378025" cy="481610"/>
          </a:xfrm>
          <a:prstGeom prst="bentArrow">
            <a:avLst>
              <a:gd name="adj1" fmla="val 25000"/>
              <a:gd name="adj2" fmla="val 22113"/>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71188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2074635"/>
            <a:ext cx="11480800" cy="2323194"/>
          </a:xfrm>
          <a:ln>
            <a:solidFill>
              <a:schemeClr val="accent1"/>
            </a:solidFill>
          </a:ln>
        </p:spPr>
        <p:txBody>
          <a:bodyPr>
            <a:normAutofit fontScale="85000" lnSpcReduction="20000"/>
          </a:bodyPr>
          <a:lstStyle/>
          <a:p>
            <a:pPr marL="0" indent="0">
              <a:buNone/>
            </a:pPr>
            <a:r>
              <a:rPr lang="en-GB" dirty="0">
                <a:latin typeface="+mj-lt"/>
              </a:rPr>
              <a:t>We must </a:t>
            </a:r>
            <a:r>
              <a:rPr lang="en-GB" sz="3600" b="1" dirty="0">
                <a:solidFill>
                  <a:srgbClr val="7030A0"/>
                </a:solidFill>
                <a:latin typeface="+mj-lt"/>
              </a:rPr>
              <a:t>overcome our desires </a:t>
            </a:r>
            <a:r>
              <a:rPr lang="en-GB" dirty="0">
                <a:latin typeface="+mj-lt"/>
              </a:rPr>
              <a:t>– then we can overcome our frustrations</a:t>
            </a:r>
          </a:p>
          <a:p>
            <a:pPr marL="0" indent="0">
              <a:buNone/>
            </a:pPr>
            <a:endParaRPr lang="en-GB" dirty="0">
              <a:latin typeface="+mj-lt"/>
            </a:endParaRPr>
          </a:p>
          <a:p>
            <a:pPr marL="0" indent="0">
              <a:buNone/>
            </a:pPr>
            <a:r>
              <a:rPr lang="en-GB" dirty="0">
                <a:latin typeface="+mj-lt"/>
              </a:rPr>
              <a:t>The problem is that people who feel emotionally empty will want to grasp</a:t>
            </a:r>
          </a:p>
          <a:p>
            <a:pPr marL="0" indent="0">
              <a:buNone/>
            </a:pPr>
            <a:endParaRPr lang="en-GB" dirty="0">
              <a:latin typeface="+mj-lt"/>
            </a:endParaRPr>
          </a:p>
          <a:p>
            <a:pPr marL="0" indent="0">
              <a:buNone/>
            </a:pPr>
            <a:r>
              <a:rPr lang="en-GB" dirty="0">
                <a:latin typeface="+mj-lt"/>
              </a:rPr>
              <a:t>Therefore we must discover </a:t>
            </a:r>
            <a:r>
              <a:rPr lang="en-GB" sz="3200" b="1" dirty="0">
                <a:solidFill>
                  <a:srgbClr val="FF0000"/>
                </a:solidFill>
                <a:latin typeface="+mj-lt"/>
              </a:rPr>
              <a:t>inner satisfaction and an appreciation of life </a:t>
            </a:r>
            <a:r>
              <a:rPr lang="en-GB" dirty="0">
                <a:latin typeface="+mj-lt"/>
              </a:rPr>
              <a:t>as it really is, to find happiness inside ourselves </a:t>
            </a:r>
            <a:r>
              <a:rPr lang="en-GB" sz="3200" b="1" dirty="0">
                <a:solidFill>
                  <a:schemeClr val="accent6"/>
                </a:solidFill>
                <a:latin typeface="+mj-lt"/>
              </a:rPr>
              <a:t>instead of relying on other things</a:t>
            </a:r>
          </a:p>
          <a:p>
            <a:endParaRPr lang="en-GB" dirty="0"/>
          </a:p>
        </p:txBody>
      </p:sp>
      <p:sp>
        <p:nvSpPr>
          <p:cNvPr id="4" name="Title 1"/>
          <p:cNvSpPr txBox="1">
            <a:spLocks/>
          </p:cNvSpPr>
          <p:nvPr/>
        </p:nvSpPr>
        <p:spPr>
          <a:xfrm>
            <a:off x="0" y="0"/>
            <a:ext cx="12192000" cy="1013732"/>
          </a:xfrm>
          <a:prstGeom prst="rect">
            <a:avLst/>
          </a:prstGeom>
          <a:ln w="5715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Four Noble Truths</a:t>
            </a:r>
            <a:endParaRPr lang="en-GB" dirty="0"/>
          </a:p>
        </p:txBody>
      </p:sp>
      <p:sp>
        <p:nvSpPr>
          <p:cNvPr id="5" name="Content Placeholder 2"/>
          <p:cNvSpPr txBox="1">
            <a:spLocks/>
          </p:cNvSpPr>
          <p:nvPr/>
        </p:nvSpPr>
        <p:spPr>
          <a:xfrm>
            <a:off x="1146629" y="1143453"/>
            <a:ext cx="10101942" cy="801461"/>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mj-lt"/>
              </a:rPr>
              <a:t>3. </a:t>
            </a:r>
            <a:r>
              <a:rPr lang="en-GB" sz="3600" dirty="0">
                <a:latin typeface="+mj-lt"/>
              </a:rPr>
              <a:t>The way to overcome </a:t>
            </a:r>
            <a:r>
              <a:rPr lang="en-GB" sz="3600" dirty="0">
                <a:solidFill>
                  <a:srgbClr val="7030A0"/>
                </a:solidFill>
                <a:latin typeface="+mj-lt"/>
              </a:rPr>
              <a:t>dukkha</a:t>
            </a:r>
            <a:r>
              <a:rPr lang="en-GB" sz="3600" dirty="0">
                <a:latin typeface="+mj-lt"/>
              </a:rPr>
              <a:t> is to overcome </a:t>
            </a:r>
            <a:r>
              <a:rPr lang="en-GB" sz="3600" dirty="0" err="1">
                <a:solidFill>
                  <a:srgbClr val="7030A0"/>
                </a:solidFill>
                <a:latin typeface="+mj-lt"/>
              </a:rPr>
              <a:t>tanha</a:t>
            </a:r>
            <a:endParaRPr lang="en-GB" dirty="0">
              <a:solidFill>
                <a:srgbClr val="7030A0"/>
              </a:solidFill>
              <a:latin typeface="+mj-lt"/>
            </a:endParaRPr>
          </a:p>
        </p:txBody>
      </p:sp>
    </p:spTree>
    <p:extLst>
      <p:ext uri="{BB962C8B-B14F-4D97-AF65-F5344CB8AC3E}">
        <p14:creationId xmlns:p14="http://schemas.microsoft.com/office/powerpoint/2010/main" val="966359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771" y="2423885"/>
            <a:ext cx="11596915" cy="3753077"/>
          </a:xfrm>
          <a:ln>
            <a:solidFill>
              <a:schemeClr val="accent1"/>
            </a:solidFill>
          </a:ln>
        </p:spPr>
        <p:txBody>
          <a:bodyPr>
            <a:normAutofit fontScale="92500" lnSpcReduction="10000"/>
          </a:bodyPr>
          <a:lstStyle/>
          <a:p>
            <a:pPr marL="0" indent="0">
              <a:buNone/>
            </a:pPr>
            <a:r>
              <a:rPr lang="en-GB" dirty="0">
                <a:latin typeface="+mj-lt"/>
              </a:rPr>
              <a:t>So a life of the </a:t>
            </a:r>
            <a:r>
              <a:rPr lang="en-GB" sz="3200" b="1" dirty="0">
                <a:latin typeface="+mj-lt"/>
              </a:rPr>
              <a:t>Middle way</a:t>
            </a:r>
            <a:r>
              <a:rPr lang="en-GB" sz="3200" dirty="0">
                <a:latin typeface="+mj-lt"/>
              </a:rPr>
              <a:t> </a:t>
            </a:r>
            <a:r>
              <a:rPr lang="en-GB" dirty="0">
                <a:latin typeface="+mj-lt"/>
              </a:rPr>
              <a:t>is not only about avoiding extremes of luxury and asceticism, it is about avoiding extremes views about the nature of existence, such as nihilism or </a:t>
            </a:r>
            <a:r>
              <a:rPr lang="en-GB" dirty="0" err="1">
                <a:latin typeface="+mj-lt"/>
              </a:rPr>
              <a:t>eternalism</a:t>
            </a:r>
            <a:r>
              <a:rPr lang="en-GB" dirty="0">
                <a:latin typeface="+mj-lt"/>
              </a:rPr>
              <a:t>, or whether there is a creator, or whether there is life after death</a:t>
            </a:r>
          </a:p>
          <a:p>
            <a:pPr marL="0" indent="0">
              <a:buNone/>
            </a:pPr>
            <a:endParaRPr lang="en-GB" dirty="0">
              <a:latin typeface="+mj-lt"/>
            </a:endParaRPr>
          </a:p>
          <a:p>
            <a:pPr marL="0" indent="0">
              <a:buNone/>
            </a:pPr>
            <a:r>
              <a:rPr lang="en-GB" dirty="0">
                <a:latin typeface="+mj-lt"/>
              </a:rPr>
              <a:t>It seems that the Buddha classed these views as metaphysical speculation</a:t>
            </a:r>
          </a:p>
          <a:p>
            <a:pPr marL="0" indent="0">
              <a:buNone/>
            </a:pPr>
            <a:r>
              <a:rPr lang="en-GB" dirty="0">
                <a:latin typeface="+mj-lt"/>
              </a:rPr>
              <a:t>They are speculation because we cannot prove them one way or another, and even if we could, it would not help in the struggle to overcome dukkha</a:t>
            </a:r>
          </a:p>
          <a:p>
            <a:pPr marL="0" indent="0">
              <a:buNone/>
            </a:pPr>
            <a:r>
              <a:rPr lang="en-GB" dirty="0">
                <a:latin typeface="+mj-lt"/>
              </a:rPr>
              <a:t>To follow the </a:t>
            </a:r>
            <a:r>
              <a:rPr lang="en-GB" dirty="0">
                <a:solidFill>
                  <a:srgbClr val="FF0000"/>
                </a:solidFill>
                <a:latin typeface="+mj-lt"/>
              </a:rPr>
              <a:t>Middle Way</a:t>
            </a:r>
            <a:r>
              <a:rPr lang="en-GB" dirty="0">
                <a:latin typeface="+mj-lt"/>
              </a:rPr>
              <a:t>, one will need to follow the </a:t>
            </a:r>
            <a:r>
              <a:rPr lang="en-GB" sz="3200" b="1" dirty="0">
                <a:solidFill>
                  <a:srgbClr val="FF0000"/>
                </a:solidFill>
                <a:latin typeface="+mj-lt"/>
              </a:rPr>
              <a:t>Eightfold Path…..</a:t>
            </a:r>
          </a:p>
          <a:p>
            <a:pPr marL="0" indent="0">
              <a:buNone/>
            </a:pPr>
            <a:endParaRPr lang="en-GB" dirty="0"/>
          </a:p>
        </p:txBody>
      </p:sp>
      <p:sp>
        <p:nvSpPr>
          <p:cNvPr id="4" name="Title 1"/>
          <p:cNvSpPr txBox="1">
            <a:spLocks/>
          </p:cNvSpPr>
          <p:nvPr/>
        </p:nvSpPr>
        <p:spPr>
          <a:xfrm>
            <a:off x="0" y="0"/>
            <a:ext cx="12192000" cy="1013732"/>
          </a:xfrm>
          <a:prstGeom prst="rect">
            <a:avLst/>
          </a:prstGeom>
          <a:ln w="5715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Four Noble Truths</a:t>
            </a:r>
            <a:endParaRPr lang="en-GB" dirty="0"/>
          </a:p>
        </p:txBody>
      </p:sp>
      <p:sp>
        <p:nvSpPr>
          <p:cNvPr id="5" name="Content Placeholder 2"/>
          <p:cNvSpPr txBox="1">
            <a:spLocks/>
          </p:cNvSpPr>
          <p:nvPr/>
        </p:nvSpPr>
        <p:spPr>
          <a:xfrm>
            <a:off x="874486" y="1172482"/>
            <a:ext cx="10479314" cy="801461"/>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mj-lt"/>
              </a:rPr>
              <a:t>4. </a:t>
            </a:r>
            <a:r>
              <a:rPr lang="en-GB" sz="3600" dirty="0">
                <a:latin typeface="+mj-lt"/>
              </a:rPr>
              <a:t>The way to overcome </a:t>
            </a:r>
            <a:r>
              <a:rPr lang="en-GB" sz="3600" dirty="0" err="1">
                <a:solidFill>
                  <a:srgbClr val="7030A0"/>
                </a:solidFill>
                <a:latin typeface="+mj-lt"/>
              </a:rPr>
              <a:t>tanha</a:t>
            </a:r>
            <a:r>
              <a:rPr lang="en-GB" sz="3600" dirty="0">
                <a:latin typeface="+mj-lt"/>
              </a:rPr>
              <a:t> is follow the </a:t>
            </a:r>
            <a:r>
              <a:rPr lang="en-GB" sz="3600" dirty="0">
                <a:solidFill>
                  <a:srgbClr val="7030A0"/>
                </a:solidFill>
                <a:latin typeface="+mj-lt"/>
              </a:rPr>
              <a:t>Middle Way</a:t>
            </a:r>
            <a:endParaRPr lang="en-GB" dirty="0">
              <a:solidFill>
                <a:srgbClr val="7030A0"/>
              </a:solidFill>
              <a:latin typeface="+mj-lt"/>
            </a:endParaRPr>
          </a:p>
        </p:txBody>
      </p:sp>
    </p:spTree>
    <p:extLst>
      <p:ext uri="{BB962C8B-B14F-4D97-AF65-F5344CB8AC3E}">
        <p14:creationId xmlns:p14="http://schemas.microsoft.com/office/powerpoint/2010/main" val="292113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870858"/>
            <a:ext cx="12191998" cy="5987142"/>
          </a:xfrm>
          <a:ln>
            <a:solidFill>
              <a:srgbClr val="00B0F0"/>
            </a:solidFill>
          </a:ln>
        </p:spPr>
        <p:txBody>
          <a:bodyPr>
            <a:normAutofit fontScale="70000" lnSpcReduction="20000"/>
          </a:bodyPr>
          <a:lstStyle/>
          <a:p>
            <a:pPr marL="0" indent="0">
              <a:buNone/>
            </a:pPr>
            <a:r>
              <a:rPr lang="en-GB" sz="3400" b="1" dirty="0">
                <a:latin typeface="+mj-lt"/>
              </a:rPr>
              <a:t>We will discuss in groups what happiness looks like</a:t>
            </a:r>
          </a:p>
          <a:p>
            <a:pPr lvl="1"/>
            <a:r>
              <a:rPr lang="en-GB" sz="2600" dirty="0">
                <a:solidFill>
                  <a:srgbClr val="FF0000"/>
                </a:solidFill>
                <a:latin typeface="+mj-lt"/>
              </a:rPr>
              <a:t>You will consider follow up questions such as What would you need to be happy in life and is there such a thing as being permanently happy?</a:t>
            </a:r>
          </a:p>
          <a:p>
            <a:pPr marL="0" indent="0">
              <a:buNone/>
            </a:pPr>
            <a:r>
              <a:rPr lang="en-GB" sz="3400" b="1" dirty="0">
                <a:latin typeface="+mj-lt"/>
              </a:rPr>
              <a:t>We will be introduced to the starting point of the Buddha’s teachings</a:t>
            </a:r>
          </a:p>
          <a:p>
            <a:pPr lvl="1"/>
            <a:r>
              <a:rPr lang="en-GB" sz="2600" dirty="0">
                <a:solidFill>
                  <a:srgbClr val="FF0000"/>
                </a:solidFill>
                <a:latin typeface="+mj-lt"/>
              </a:rPr>
              <a:t>You will consider a quote from the Buddha on the Middle Way and its links to happiness</a:t>
            </a:r>
          </a:p>
          <a:p>
            <a:pPr lvl="1"/>
            <a:r>
              <a:rPr lang="en-GB" sz="2600" dirty="0">
                <a:solidFill>
                  <a:srgbClr val="FF0000"/>
                </a:solidFill>
                <a:latin typeface="+mj-lt"/>
              </a:rPr>
              <a:t>You will analyse a passage from </a:t>
            </a:r>
            <a:r>
              <a:rPr lang="en-GB" sz="2600" i="1" dirty="0">
                <a:solidFill>
                  <a:srgbClr val="FF0000"/>
                </a:solidFill>
                <a:latin typeface="+mj-lt"/>
              </a:rPr>
              <a:t>Old Path, White Clouds by </a:t>
            </a:r>
            <a:r>
              <a:rPr lang="en-GB" sz="2600" b="1" dirty="0" err="1">
                <a:solidFill>
                  <a:srgbClr val="FF0000"/>
                </a:solidFill>
                <a:latin typeface="+mj-lt"/>
              </a:rPr>
              <a:t>Thich</a:t>
            </a:r>
            <a:r>
              <a:rPr lang="en-GB" sz="2600" b="1" dirty="0">
                <a:solidFill>
                  <a:srgbClr val="FF0000"/>
                </a:solidFill>
                <a:latin typeface="+mj-lt"/>
              </a:rPr>
              <a:t> </a:t>
            </a:r>
            <a:r>
              <a:rPr lang="en-GB" sz="2600" b="1" dirty="0" err="1">
                <a:solidFill>
                  <a:srgbClr val="FF0000"/>
                </a:solidFill>
                <a:latin typeface="+mj-lt"/>
              </a:rPr>
              <a:t>Nath</a:t>
            </a:r>
            <a:r>
              <a:rPr lang="en-GB" sz="2600" b="1" dirty="0">
                <a:solidFill>
                  <a:srgbClr val="FF0000"/>
                </a:solidFill>
                <a:latin typeface="+mj-lt"/>
              </a:rPr>
              <a:t> Hanh </a:t>
            </a:r>
            <a:r>
              <a:rPr lang="en-GB" sz="2600" dirty="0">
                <a:solidFill>
                  <a:srgbClr val="FF0000"/>
                </a:solidFill>
                <a:latin typeface="+mj-lt"/>
              </a:rPr>
              <a:t>on the importance that the Buddha put on the dharma</a:t>
            </a:r>
          </a:p>
          <a:p>
            <a:pPr marL="0" indent="0">
              <a:buNone/>
            </a:pPr>
            <a:r>
              <a:rPr lang="en-GB" sz="3400" b="1" dirty="0">
                <a:latin typeface="+mj-lt"/>
              </a:rPr>
              <a:t>We will be introduced to the Three Marks of Existence</a:t>
            </a:r>
          </a:p>
          <a:p>
            <a:pPr lvl="1"/>
            <a:r>
              <a:rPr lang="en-GB" sz="2600" dirty="0">
                <a:solidFill>
                  <a:srgbClr val="FF0000"/>
                </a:solidFill>
                <a:latin typeface="+mj-lt"/>
              </a:rPr>
              <a:t>You will analyse and discuss </a:t>
            </a:r>
            <a:r>
              <a:rPr lang="en-GB" sz="2600" dirty="0" err="1">
                <a:solidFill>
                  <a:srgbClr val="FF0000"/>
                </a:solidFill>
                <a:latin typeface="+mj-lt"/>
              </a:rPr>
              <a:t>anatta</a:t>
            </a:r>
            <a:r>
              <a:rPr lang="en-GB" sz="2600" dirty="0">
                <a:solidFill>
                  <a:srgbClr val="FF0000"/>
                </a:solidFill>
                <a:latin typeface="+mj-lt"/>
              </a:rPr>
              <a:t>, </a:t>
            </a:r>
            <a:r>
              <a:rPr lang="en-GB" sz="2600" dirty="0" err="1">
                <a:solidFill>
                  <a:srgbClr val="FF0000"/>
                </a:solidFill>
                <a:latin typeface="+mj-lt"/>
              </a:rPr>
              <a:t>anicca</a:t>
            </a:r>
            <a:r>
              <a:rPr lang="en-GB" sz="2600" dirty="0">
                <a:solidFill>
                  <a:srgbClr val="FF0000"/>
                </a:solidFill>
                <a:latin typeface="+mj-lt"/>
              </a:rPr>
              <a:t> and dukkha</a:t>
            </a:r>
          </a:p>
          <a:p>
            <a:pPr lvl="1"/>
            <a:r>
              <a:rPr lang="en-GB" sz="2600" dirty="0">
                <a:solidFill>
                  <a:srgbClr val="FF0000"/>
                </a:solidFill>
                <a:latin typeface="+mj-lt"/>
              </a:rPr>
              <a:t>You will use 150 words or less, explain each of the Three Marks of Existence in Buddhism</a:t>
            </a:r>
          </a:p>
          <a:p>
            <a:pPr lvl="1"/>
            <a:r>
              <a:rPr lang="en-GB" sz="2600" dirty="0">
                <a:solidFill>
                  <a:srgbClr val="FF0000"/>
                </a:solidFill>
                <a:latin typeface="+mj-lt"/>
              </a:rPr>
              <a:t>You will take your learning further –  and look to explain how each of the Three Marks of Existence are linked</a:t>
            </a:r>
          </a:p>
          <a:p>
            <a:pPr marL="0" indent="0">
              <a:buNone/>
            </a:pPr>
            <a:r>
              <a:rPr lang="en-GB" sz="3400" b="1" dirty="0">
                <a:latin typeface="+mj-lt"/>
              </a:rPr>
              <a:t>We will be introduced to the Four Noble Truths</a:t>
            </a:r>
          </a:p>
          <a:p>
            <a:pPr lvl="1"/>
            <a:r>
              <a:rPr lang="en-GB" sz="2600" dirty="0">
                <a:solidFill>
                  <a:srgbClr val="FF0000"/>
                </a:solidFill>
                <a:latin typeface="+mj-lt"/>
              </a:rPr>
              <a:t>You will explain how the analogy of a doctor diagnosing a patient is a good way of understanding the Four Noble Truths</a:t>
            </a:r>
          </a:p>
          <a:p>
            <a:pPr lvl="1"/>
            <a:r>
              <a:rPr lang="en-GB" sz="2600" dirty="0">
                <a:solidFill>
                  <a:srgbClr val="FF0000"/>
                </a:solidFill>
                <a:latin typeface="+mj-lt"/>
              </a:rPr>
              <a:t>You will comment on the view that the Four Noble Truths are at the heart of Buddhist teachings</a:t>
            </a:r>
          </a:p>
          <a:p>
            <a:pPr lvl="1"/>
            <a:r>
              <a:rPr lang="en-GB" sz="2600" dirty="0">
                <a:solidFill>
                  <a:srgbClr val="FF0000"/>
                </a:solidFill>
                <a:latin typeface="+mj-lt"/>
              </a:rPr>
              <a:t>You will explain how the parable of the poisoned arrow demonstrates how the Buddha taught that life is so short so it must not be spent in endless metaphysical speculation</a:t>
            </a:r>
          </a:p>
          <a:p>
            <a:pPr marL="0" indent="0">
              <a:buNone/>
            </a:pPr>
            <a:r>
              <a:rPr lang="en-GB" sz="3400" b="1" dirty="0">
                <a:latin typeface="+mj-lt"/>
              </a:rPr>
              <a:t>We will be introduced to the Eightfold Path</a:t>
            </a:r>
          </a:p>
          <a:p>
            <a:pPr lvl="1"/>
            <a:r>
              <a:rPr lang="en-GB" sz="2600" dirty="0">
                <a:solidFill>
                  <a:srgbClr val="FF0000"/>
                </a:solidFill>
                <a:latin typeface="+mj-lt"/>
              </a:rPr>
              <a:t>You will discuss the statement: </a:t>
            </a:r>
            <a:r>
              <a:rPr lang="en-US" sz="2600" i="1" dirty="0">
                <a:solidFill>
                  <a:srgbClr val="FF0000"/>
                </a:solidFill>
                <a:latin typeface="+mj-lt"/>
              </a:rPr>
              <a:t>‘The Eightfold Path is a classic path for morality’ </a:t>
            </a:r>
            <a:r>
              <a:rPr lang="en-US" sz="2600" dirty="0">
                <a:solidFill>
                  <a:srgbClr val="FF0000"/>
                </a:solidFill>
                <a:latin typeface="+mj-lt"/>
              </a:rPr>
              <a:t>and write an explanation of your viewpoint to show your understanding of the Eightfold Path as the Middle Way and a path to enlightenment</a:t>
            </a:r>
          </a:p>
          <a:p>
            <a:pPr lvl="1"/>
            <a:r>
              <a:rPr lang="en-US" sz="2600" dirty="0">
                <a:solidFill>
                  <a:srgbClr val="FF0000"/>
                </a:solidFill>
                <a:latin typeface="+mj-lt"/>
              </a:rPr>
              <a:t>You will </a:t>
            </a:r>
            <a:r>
              <a:rPr lang="en-US" sz="2600" dirty="0" err="1">
                <a:solidFill>
                  <a:srgbClr val="FF0000"/>
                </a:solidFill>
                <a:latin typeface="+mj-lt"/>
              </a:rPr>
              <a:t>analyse</a:t>
            </a:r>
            <a:r>
              <a:rPr lang="en-US" sz="2600" dirty="0">
                <a:solidFill>
                  <a:srgbClr val="FF0000"/>
                </a:solidFill>
                <a:latin typeface="+mj-lt"/>
              </a:rPr>
              <a:t> why t</a:t>
            </a:r>
            <a:r>
              <a:rPr lang="en-GB" sz="2600" dirty="0">
                <a:solidFill>
                  <a:srgbClr val="FF0000"/>
                </a:solidFill>
                <a:latin typeface="+mj-lt"/>
              </a:rPr>
              <a:t>he Buddha described the Eightfold Path as a means to enlightenment, like a raft for crossing a river. Once one has reached the opposite shore, one no longer needs the raft and can leave it behind and look to explain what you think he means by this [you can incorporate this into your first answer]</a:t>
            </a:r>
          </a:p>
          <a:p>
            <a:endParaRPr lang="en-GB" sz="3400" dirty="0">
              <a:latin typeface="+mj-lt"/>
            </a:endParaRPr>
          </a:p>
          <a:p>
            <a:pPr lvl="1"/>
            <a:endParaRPr lang="en-GB" dirty="0"/>
          </a:p>
          <a:p>
            <a:pPr lvl="1"/>
            <a:endParaRPr lang="en-GB" dirty="0"/>
          </a:p>
        </p:txBody>
      </p:sp>
      <p:sp>
        <p:nvSpPr>
          <p:cNvPr id="5" name="Title 1"/>
          <p:cNvSpPr txBox="1">
            <a:spLocks/>
          </p:cNvSpPr>
          <p:nvPr/>
        </p:nvSpPr>
        <p:spPr>
          <a:xfrm>
            <a:off x="0" y="1"/>
            <a:ext cx="12191999" cy="725714"/>
          </a:xfrm>
          <a:prstGeom prst="rect">
            <a:avLst/>
          </a:prstGeom>
          <a:ln w="7620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316951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barn(inVertical)">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barn(inVertical)">
                                      <p:cBhvr>
                                        <p:cTn id="63" dur="5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 calcmode="lin" valueType="num">
                                      <p:cBhvr additive="base">
                                        <p:cTn id="6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
                                            <p:txEl>
                                              <p:pRg st="12" end="12"/>
                                            </p:txEl>
                                          </p:spTgt>
                                        </p:tgtEl>
                                        <p:attrNameLst>
                                          <p:attrName>style.visibility</p:attrName>
                                        </p:attrNameLst>
                                      </p:cBhvr>
                                      <p:to>
                                        <p:strVal val="visible"/>
                                      </p:to>
                                    </p:set>
                                    <p:anim calcmode="lin" valueType="num">
                                      <p:cBhvr additive="base">
                                        <p:cTn id="7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3">
                                            <p:txEl>
                                              <p:pRg st="13" end="13"/>
                                            </p:txEl>
                                          </p:spTgt>
                                        </p:tgtEl>
                                        <p:attrNameLst>
                                          <p:attrName>style.visibility</p:attrName>
                                        </p:attrNameLst>
                                      </p:cBhvr>
                                      <p:to>
                                        <p:strVal val="visible"/>
                                      </p:to>
                                    </p:set>
                                    <p:animEffect transition="in" filter="barn(inVertical)">
                                      <p:cBhvr>
                                        <p:cTn id="80" dur="500"/>
                                        <p:tgtEl>
                                          <p:spTgt spid="3">
                                            <p:txEl>
                                              <p:pRg st="13" end="1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954" r="9091" b="20864"/>
          <a:stretch/>
        </p:blipFill>
        <p:spPr>
          <a:xfrm>
            <a:off x="20" y="10"/>
            <a:ext cx="12191980" cy="6857990"/>
          </a:xfrm>
          <a:prstGeom prst="rect">
            <a:avLst/>
          </a:prstGeom>
        </p:spPr>
      </p:pic>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3759240" cy="1344975"/>
          </a:xfrm>
          <a:ln>
            <a:solidFill>
              <a:schemeClr val="accent1"/>
            </a:solidFill>
          </a:ln>
        </p:spPr>
        <p:txBody>
          <a:bodyPr>
            <a:normAutofit/>
          </a:bodyPr>
          <a:lstStyle/>
          <a:p>
            <a:r>
              <a:rPr lang="en-GB" sz="3700" dirty="0"/>
              <a:t>The parable of the poisoned arrow</a:t>
            </a:r>
          </a:p>
        </p:txBody>
      </p:sp>
      <p:sp>
        <p:nvSpPr>
          <p:cNvPr id="3" name="Content Placeholder 2"/>
          <p:cNvSpPr>
            <a:spLocks noGrp="1"/>
          </p:cNvSpPr>
          <p:nvPr>
            <p:ph idx="1"/>
          </p:nvPr>
        </p:nvSpPr>
        <p:spPr>
          <a:xfrm>
            <a:off x="594110" y="2121763"/>
            <a:ext cx="3764826" cy="3773010"/>
          </a:xfrm>
          <a:ln>
            <a:solidFill>
              <a:schemeClr val="accent1"/>
            </a:solidFill>
          </a:ln>
        </p:spPr>
        <p:txBody>
          <a:bodyPr>
            <a:normAutofit/>
          </a:bodyPr>
          <a:lstStyle/>
          <a:p>
            <a:pPr marL="0" indent="0">
              <a:buNone/>
            </a:pPr>
            <a:r>
              <a:rPr lang="en-GB" sz="3200" dirty="0">
                <a:latin typeface="+mj-lt"/>
              </a:rPr>
              <a:t>The parable – told by the Buddha -  is considered a teaching on being practical and dealing with the situation at hand.</a:t>
            </a:r>
          </a:p>
        </p:txBody>
      </p:sp>
    </p:spTree>
    <p:extLst>
      <p:ext uri="{BB962C8B-B14F-4D97-AF65-F5344CB8AC3E}">
        <p14:creationId xmlns:p14="http://schemas.microsoft.com/office/powerpoint/2010/main" val="2427203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796" r="21509"/>
          <a:stretch/>
        </p:blipFill>
        <p:spPr>
          <a:xfrm>
            <a:off x="8011886" y="10"/>
            <a:ext cx="4180113" cy="6857990"/>
          </a:xfrm>
          <a:prstGeom prst="rect">
            <a:avLst/>
          </a:prstGeom>
          <a:effectLst/>
        </p:spPr>
      </p:pic>
      <p:sp>
        <p:nvSpPr>
          <p:cNvPr id="2" name="Title 1"/>
          <p:cNvSpPr>
            <a:spLocks noGrp="1"/>
          </p:cNvSpPr>
          <p:nvPr>
            <p:ph type="title"/>
          </p:nvPr>
        </p:nvSpPr>
        <p:spPr>
          <a:xfrm>
            <a:off x="0" y="10"/>
            <a:ext cx="8011885" cy="1083420"/>
          </a:xfrm>
          <a:ln w="76200">
            <a:solidFill>
              <a:schemeClr val="accent1"/>
            </a:solidFill>
          </a:ln>
        </p:spPr>
        <p:txBody>
          <a:bodyPr>
            <a:normAutofit/>
          </a:bodyPr>
          <a:lstStyle/>
          <a:p>
            <a:r>
              <a:rPr lang="en-GB" dirty="0"/>
              <a:t>The Parable of the Poisoned Arrow</a:t>
            </a:r>
          </a:p>
        </p:txBody>
      </p:sp>
      <p:sp>
        <p:nvSpPr>
          <p:cNvPr id="3" name="Content Placeholder 2"/>
          <p:cNvSpPr>
            <a:spLocks noGrp="1"/>
          </p:cNvSpPr>
          <p:nvPr>
            <p:ph idx="1"/>
          </p:nvPr>
        </p:nvSpPr>
        <p:spPr>
          <a:xfrm>
            <a:off x="130630" y="1190171"/>
            <a:ext cx="7765142" cy="5471885"/>
          </a:xfrm>
          <a:ln>
            <a:solidFill>
              <a:schemeClr val="accent1"/>
            </a:solidFill>
          </a:ln>
        </p:spPr>
        <p:txBody>
          <a:bodyPr>
            <a:normAutofit/>
          </a:bodyPr>
          <a:lstStyle/>
          <a:p>
            <a:pPr marL="0" indent="0">
              <a:lnSpc>
                <a:spcPct val="70000"/>
              </a:lnSpc>
              <a:buNone/>
            </a:pPr>
            <a:r>
              <a:rPr lang="en-GB" sz="2400" dirty="0">
                <a:latin typeface="+mj-lt"/>
              </a:rPr>
              <a:t>If we are concerned about 'what created the world?' and 'why are we here?' then consider the parable of the poison arrow.</a:t>
            </a:r>
          </a:p>
          <a:p>
            <a:pPr marL="0" indent="0">
              <a:lnSpc>
                <a:spcPct val="70000"/>
              </a:lnSpc>
              <a:buNone/>
            </a:pPr>
            <a:r>
              <a:rPr lang="en-GB" sz="2400" dirty="0">
                <a:latin typeface="+mj-lt"/>
              </a:rPr>
              <a:t>A man went to the Buddha insisting on answers to these questions, but the Buddha instead put a question to him: "If you were shot by a poison arrow, and a doctor was summoned to extract it, what would you do? Would you ask such questions as who shot the arrow, from which tribe did he come, who made the arrow, who made the poison, etc., or would you have the doctor immediately pull out the arrow?"</a:t>
            </a:r>
          </a:p>
          <a:p>
            <a:pPr marL="0" indent="0">
              <a:lnSpc>
                <a:spcPct val="70000"/>
              </a:lnSpc>
              <a:buNone/>
            </a:pPr>
            <a:r>
              <a:rPr lang="en-GB" sz="2400" dirty="0">
                <a:latin typeface="+mj-lt"/>
              </a:rPr>
              <a:t>"Of course," replied the man, "I would have the arrow pulled out as quickly as possible." The Buddha concluded, "That is wise, for the task before us is the solving of life's problems; until the problems are solved, these questions are of secondary importance."</a:t>
            </a:r>
          </a:p>
          <a:p>
            <a:pPr marL="0" indent="0">
              <a:lnSpc>
                <a:spcPct val="70000"/>
              </a:lnSpc>
              <a:buNone/>
            </a:pPr>
            <a:r>
              <a:rPr lang="en-GB" sz="2400" dirty="0">
                <a:latin typeface="+mj-lt"/>
              </a:rPr>
              <a:t>Life does not depend on the knowing how we got here or what will happen after we are gone. Whether we hold these views about these things or not, there is still suffering, sorrow, old age, sickness, and death. </a:t>
            </a:r>
          </a:p>
          <a:p>
            <a:pPr>
              <a:lnSpc>
                <a:spcPct val="70000"/>
              </a:lnSpc>
            </a:pPr>
            <a:endParaRPr lang="en-GB" sz="1800" dirty="0"/>
          </a:p>
        </p:txBody>
      </p:sp>
    </p:spTree>
    <p:extLst>
      <p:ext uri="{BB962C8B-B14F-4D97-AF65-F5344CB8AC3E}">
        <p14:creationId xmlns:p14="http://schemas.microsoft.com/office/powerpoint/2010/main" val="819097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48229"/>
            <a:ext cx="12192000" cy="3686628"/>
          </a:xfrm>
          <a:ln w="57150">
            <a:solidFill>
              <a:schemeClr val="accent1"/>
            </a:solidFill>
          </a:ln>
        </p:spPr>
        <p:txBody>
          <a:bodyPr/>
          <a:lstStyle/>
          <a:p>
            <a:pPr marL="0" indent="0">
              <a:buNone/>
            </a:pPr>
            <a:r>
              <a:rPr lang="en-GB" b="1" u="sng" dirty="0">
                <a:latin typeface="+mj-lt"/>
              </a:rPr>
              <a:t>TASKS:</a:t>
            </a:r>
          </a:p>
          <a:p>
            <a:pPr marL="514350" indent="-514350">
              <a:buFont typeface="+mj-lt"/>
              <a:buAutoNum type="arabicPeriod"/>
            </a:pPr>
            <a:r>
              <a:rPr lang="en-GB" dirty="0">
                <a:latin typeface="+mj-lt"/>
              </a:rPr>
              <a:t>Explain how the analogy of a doctor diagnosing a patient is a good way of understanding the Four Noble Truths</a:t>
            </a:r>
          </a:p>
          <a:p>
            <a:pPr marL="514350" indent="-514350">
              <a:buFont typeface="+mj-lt"/>
              <a:buAutoNum type="arabicPeriod"/>
            </a:pPr>
            <a:r>
              <a:rPr lang="en-GB" dirty="0">
                <a:latin typeface="+mj-lt"/>
              </a:rPr>
              <a:t>Comment on the view that the Four Noble Truths are at the heart of Buddhist teachings</a:t>
            </a:r>
          </a:p>
          <a:p>
            <a:pPr marL="514350" indent="-514350">
              <a:buFont typeface="+mj-lt"/>
              <a:buAutoNum type="arabicPeriod"/>
            </a:pPr>
            <a:r>
              <a:rPr lang="en-GB" dirty="0">
                <a:latin typeface="+mj-lt"/>
              </a:rPr>
              <a:t>How does the parable of the poisoned arrow demonstrate how the Buddha taught that l</a:t>
            </a:r>
            <a:r>
              <a:rPr lang="en-GB" dirty="0">
                <a:effectLst/>
                <a:latin typeface="+mj-lt"/>
              </a:rPr>
              <a:t>ife is so short so it must not be spent in endless metaphysical speculation?</a:t>
            </a:r>
            <a:endParaRPr lang="en-GB" dirty="0">
              <a:latin typeface="+mj-lt"/>
            </a:endParaRPr>
          </a:p>
        </p:txBody>
      </p:sp>
      <p:sp>
        <p:nvSpPr>
          <p:cNvPr id="4" name="Title 1"/>
          <p:cNvSpPr txBox="1">
            <a:spLocks/>
          </p:cNvSpPr>
          <p:nvPr/>
        </p:nvSpPr>
        <p:spPr>
          <a:xfrm>
            <a:off x="0" y="0"/>
            <a:ext cx="12192000" cy="1013732"/>
          </a:xfrm>
          <a:prstGeom prst="rect">
            <a:avLst/>
          </a:prstGeom>
          <a:ln w="5715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Four Noble Truths</a:t>
            </a:r>
            <a:endParaRPr lang="en-GB" dirty="0"/>
          </a:p>
        </p:txBody>
      </p:sp>
      <p:sp>
        <p:nvSpPr>
          <p:cNvPr id="5" name="TextBox 4"/>
          <p:cNvSpPr txBox="1"/>
          <p:nvPr/>
        </p:nvSpPr>
        <p:spPr>
          <a:xfrm>
            <a:off x="2540000" y="5169354"/>
            <a:ext cx="6792686" cy="1200329"/>
          </a:xfrm>
          <a:prstGeom prst="rect">
            <a:avLst/>
          </a:prstGeom>
          <a:noFill/>
          <a:ln>
            <a:solidFill>
              <a:schemeClr val="accent1"/>
            </a:solidFill>
          </a:ln>
        </p:spPr>
        <p:txBody>
          <a:bodyPr wrap="square" rtlCol="0">
            <a:spAutoFit/>
          </a:bodyPr>
          <a:lstStyle/>
          <a:p>
            <a:r>
              <a:rPr lang="en-GB" sz="2400" dirty="0">
                <a:latin typeface="+mj-lt"/>
              </a:rPr>
              <a:t>Use the further reading hand-out to help support your learning and understanding of the Four Noble Truths</a:t>
            </a:r>
          </a:p>
        </p:txBody>
      </p:sp>
    </p:spTree>
    <p:extLst>
      <p:ext uri="{BB962C8B-B14F-4D97-AF65-F5344CB8AC3E}">
        <p14:creationId xmlns:p14="http://schemas.microsoft.com/office/powerpoint/2010/main" val="131312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e eightfold path">
            <a:hlinkClick r:id="rId2" invalidUrl="https://www.google.co.uk/url?sa=i&amp;rct=j&amp;q=&amp;esrc=s&amp;source=images&amp;cd=&amp;cad=rja&amp;uact=8&amp;ved=0ahUKEwjNkoD419_PAhVJMhoKHQX9DPcQjRwIBw&amp;url=https%3A%2F%2Fjessicadavidson.co.uk%2F2016%2F09%2F12%2Fthe-foundational-teachings-of-buddhism-and-the-eightfold-path%2F&amp;psig=AFQjCNFp6ELABSWw-aC2tIIuP7OOId4rZg&amp;ust=147671940040083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302" r="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68" name="Straight Connector 6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65431" y="2438400"/>
            <a:ext cx="6586489" cy="3785419"/>
          </a:xfrm>
          <a:ln>
            <a:solidFill>
              <a:schemeClr val="accent1"/>
            </a:solidFill>
          </a:ln>
        </p:spPr>
        <p:txBody>
          <a:bodyPr vert="horz" lIns="91440" tIns="45720" rIns="91440" bIns="45720" rtlCol="0">
            <a:normAutofit/>
          </a:bodyPr>
          <a:lstStyle/>
          <a:p>
            <a:pPr marL="0" indent="0">
              <a:buNone/>
            </a:pPr>
            <a:r>
              <a:rPr lang="en-US" sz="3200" b="1" u="sng" dirty="0">
                <a:latin typeface="+mj-lt"/>
              </a:rPr>
              <a:t>Discussion Point:</a:t>
            </a:r>
          </a:p>
          <a:p>
            <a:pPr marL="0" indent="0">
              <a:buNone/>
            </a:pPr>
            <a:r>
              <a:rPr lang="en-US" sz="3200" dirty="0">
                <a:latin typeface="+mj-lt"/>
              </a:rPr>
              <a:t>Could we in this classroom – in five minutes – come up with 8 rules that people should try to live by?</a:t>
            </a:r>
          </a:p>
        </p:txBody>
      </p:sp>
      <p:sp>
        <p:nvSpPr>
          <p:cNvPr id="4" name="Title 1"/>
          <p:cNvSpPr txBox="1">
            <a:spLocks/>
          </p:cNvSpPr>
          <p:nvPr/>
        </p:nvSpPr>
        <p:spPr>
          <a:xfrm>
            <a:off x="4965430" y="629268"/>
            <a:ext cx="6586491" cy="1286160"/>
          </a:xfrm>
          <a:prstGeom prst="rect">
            <a:avLst/>
          </a:prstGeom>
          <a:ln w="76200">
            <a:solidFill>
              <a:schemeClr val="accent1"/>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t>The Eightfold Path</a:t>
            </a:r>
          </a:p>
        </p:txBody>
      </p:sp>
    </p:spTree>
    <p:extLst>
      <p:ext uri="{BB962C8B-B14F-4D97-AF65-F5344CB8AC3E}">
        <p14:creationId xmlns:p14="http://schemas.microsoft.com/office/powerpoint/2010/main" val="2217874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2"/>
          <a:srcRect t="4973" b="10121"/>
          <a:stretch/>
        </p:blipFill>
        <p:spPr>
          <a:xfrm>
            <a:off x="20" y="10"/>
            <a:ext cx="12191980" cy="6857990"/>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805" y="640263"/>
            <a:ext cx="3759240" cy="1344975"/>
          </a:xfrm>
          <a:ln>
            <a:solidFill>
              <a:schemeClr val="accent1"/>
            </a:solidFill>
          </a:ln>
        </p:spPr>
        <p:txBody>
          <a:bodyPr>
            <a:normAutofit/>
          </a:bodyPr>
          <a:lstStyle/>
          <a:p>
            <a:r>
              <a:rPr lang="en-GB" sz="4000" dirty="0"/>
              <a:t>The Eightfold Path</a:t>
            </a:r>
          </a:p>
        </p:txBody>
      </p:sp>
      <p:sp>
        <p:nvSpPr>
          <p:cNvPr id="8" name="Content Placeholder 7"/>
          <p:cNvSpPr>
            <a:spLocks noGrp="1"/>
          </p:cNvSpPr>
          <p:nvPr>
            <p:ph idx="1"/>
          </p:nvPr>
        </p:nvSpPr>
        <p:spPr>
          <a:xfrm>
            <a:off x="594110" y="2121763"/>
            <a:ext cx="3764826" cy="2203494"/>
          </a:xfrm>
          <a:ln>
            <a:solidFill>
              <a:schemeClr val="accent1"/>
            </a:solidFill>
          </a:ln>
        </p:spPr>
        <p:txBody>
          <a:bodyPr>
            <a:normAutofit/>
          </a:bodyPr>
          <a:lstStyle/>
          <a:p>
            <a:pPr marL="0" indent="0">
              <a:buNone/>
            </a:pPr>
            <a:r>
              <a:rPr lang="en-US" sz="3200" dirty="0">
                <a:latin typeface="+mj-lt"/>
              </a:rPr>
              <a:t>The Buddha taught people to follow the Eightfold path to live in the Middle Way</a:t>
            </a:r>
          </a:p>
        </p:txBody>
      </p:sp>
    </p:spTree>
    <p:extLst>
      <p:ext uri="{BB962C8B-B14F-4D97-AF65-F5344CB8AC3E}">
        <p14:creationId xmlns:p14="http://schemas.microsoft.com/office/powerpoint/2010/main" val="1559275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hanhhoa.net/uploads/News/pic/1260251442.nv.gif"/>
          <p:cNvPicPr>
            <a:picLocks noChangeAspect="1" noChangeArrowheads="1"/>
          </p:cNvPicPr>
          <p:nvPr/>
        </p:nvPicPr>
        <p:blipFill rotWithShape="1">
          <a:blip r:embed="rId2" cstate="print"/>
          <a:srcRect l="2310" r="-2" b="-2"/>
          <a:stretch/>
        </p:blipFill>
        <p:spPr bwMode="auto">
          <a:xfrm>
            <a:off x="828772" y="1904281"/>
            <a:ext cx="5074070" cy="427268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0"/>
            <a:ext cx="12192000" cy="999218"/>
          </a:xfrm>
          <a:ln w="76200">
            <a:solidFill>
              <a:schemeClr val="accent1"/>
            </a:solidFill>
          </a:ln>
        </p:spPr>
        <p:txBody>
          <a:bodyPr>
            <a:normAutofit/>
          </a:bodyPr>
          <a:lstStyle/>
          <a:p>
            <a:r>
              <a:rPr lang="en-GB" dirty="0"/>
              <a:t>The Eightfold Path</a:t>
            </a:r>
          </a:p>
        </p:txBody>
      </p:sp>
      <p:sp>
        <p:nvSpPr>
          <p:cNvPr id="3" name="Content Placeholder 2"/>
          <p:cNvSpPr>
            <a:spLocks noGrp="1"/>
          </p:cNvSpPr>
          <p:nvPr>
            <p:ph idx="1"/>
          </p:nvPr>
        </p:nvSpPr>
        <p:spPr>
          <a:xfrm>
            <a:off x="6338316" y="1825625"/>
            <a:ext cx="5432770" cy="4351338"/>
          </a:xfrm>
          <a:ln>
            <a:solidFill>
              <a:schemeClr val="accent1"/>
            </a:solidFill>
          </a:ln>
        </p:spPr>
        <p:txBody>
          <a:bodyPr>
            <a:normAutofit fontScale="92500" lnSpcReduction="20000"/>
          </a:bodyPr>
          <a:lstStyle/>
          <a:p>
            <a:pPr marL="0" indent="0">
              <a:buNone/>
            </a:pPr>
            <a:r>
              <a:rPr lang="en-GB" dirty="0">
                <a:latin typeface="+mj-lt"/>
              </a:rPr>
              <a:t>The path’s aspects can be grouped into three sections:</a:t>
            </a:r>
          </a:p>
          <a:p>
            <a:pPr marL="0" indent="0">
              <a:buNone/>
            </a:pPr>
            <a:r>
              <a:rPr lang="en-GB" dirty="0">
                <a:latin typeface="+mj-lt"/>
              </a:rPr>
              <a:t>Wisdom (panna) – </a:t>
            </a:r>
          </a:p>
          <a:p>
            <a:pPr lvl="1"/>
            <a:r>
              <a:rPr lang="en-GB" dirty="0">
                <a:latin typeface="+mj-lt"/>
              </a:rPr>
              <a:t>Right understanding</a:t>
            </a:r>
          </a:p>
          <a:p>
            <a:pPr lvl="1"/>
            <a:r>
              <a:rPr lang="en-GB" dirty="0">
                <a:latin typeface="+mj-lt"/>
              </a:rPr>
              <a:t>Right thought</a:t>
            </a:r>
          </a:p>
          <a:p>
            <a:pPr marL="0" indent="0">
              <a:buNone/>
            </a:pPr>
            <a:r>
              <a:rPr lang="en-GB" dirty="0">
                <a:latin typeface="+mj-lt"/>
              </a:rPr>
              <a:t>Morality (</a:t>
            </a:r>
            <a:r>
              <a:rPr lang="en-GB" dirty="0" err="1">
                <a:latin typeface="+mj-lt"/>
              </a:rPr>
              <a:t>sila</a:t>
            </a:r>
            <a:r>
              <a:rPr lang="en-GB" dirty="0">
                <a:latin typeface="+mj-lt"/>
              </a:rPr>
              <a:t>)</a:t>
            </a:r>
          </a:p>
          <a:p>
            <a:pPr lvl="1"/>
            <a:r>
              <a:rPr lang="en-GB" dirty="0">
                <a:latin typeface="+mj-lt"/>
              </a:rPr>
              <a:t>Right speech</a:t>
            </a:r>
          </a:p>
          <a:p>
            <a:pPr lvl="1"/>
            <a:r>
              <a:rPr lang="en-GB" dirty="0">
                <a:latin typeface="+mj-lt"/>
              </a:rPr>
              <a:t>Right action</a:t>
            </a:r>
          </a:p>
          <a:p>
            <a:pPr lvl="1"/>
            <a:r>
              <a:rPr lang="en-GB" dirty="0">
                <a:latin typeface="+mj-lt"/>
              </a:rPr>
              <a:t>Right livelihood</a:t>
            </a:r>
          </a:p>
          <a:p>
            <a:pPr marL="0" indent="0">
              <a:buNone/>
            </a:pPr>
            <a:r>
              <a:rPr lang="en-GB" dirty="0">
                <a:latin typeface="+mj-lt"/>
              </a:rPr>
              <a:t>Meditation (</a:t>
            </a:r>
            <a:r>
              <a:rPr lang="en-GB" dirty="0" err="1">
                <a:latin typeface="+mj-lt"/>
              </a:rPr>
              <a:t>samadhi</a:t>
            </a:r>
            <a:r>
              <a:rPr lang="en-GB" dirty="0">
                <a:latin typeface="+mj-lt"/>
              </a:rPr>
              <a:t>)</a:t>
            </a:r>
          </a:p>
          <a:p>
            <a:pPr lvl="1"/>
            <a:r>
              <a:rPr lang="en-GB" dirty="0">
                <a:latin typeface="+mj-lt"/>
              </a:rPr>
              <a:t>Right effort</a:t>
            </a:r>
          </a:p>
          <a:p>
            <a:pPr lvl="1"/>
            <a:r>
              <a:rPr lang="en-GB" dirty="0">
                <a:latin typeface="+mj-lt"/>
              </a:rPr>
              <a:t>Right mindfulness</a:t>
            </a:r>
          </a:p>
          <a:p>
            <a:pPr lvl="1"/>
            <a:r>
              <a:rPr lang="en-GB" dirty="0">
                <a:latin typeface="+mj-lt"/>
              </a:rPr>
              <a:t>Right concentration</a:t>
            </a:r>
          </a:p>
        </p:txBody>
      </p:sp>
    </p:spTree>
    <p:extLst>
      <p:ext uri="{BB962C8B-B14F-4D97-AF65-F5344CB8AC3E}">
        <p14:creationId xmlns:p14="http://schemas.microsoft.com/office/powerpoint/2010/main" val="69148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500"/>
                                        <p:tgtEl>
                                          <p:spTgt spid="3">
                                            <p:txEl>
                                              <p:pRg st="9" end="9"/>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barn(inVertical)">
                                      <p:cBhvr>
                                        <p:cTn id="38" dur="500"/>
                                        <p:tgtEl>
                                          <p:spTgt spid="3">
                                            <p:txEl>
                                              <p:pRg st="10" end="1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barn(inVertical)">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600" y="1206439"/>
            <a:ext cx="10515600" cy="2528661"/>
          </a:xfrm>
          <a:ln>
            <a:solidFill>
              <a:schemeClr val="accent1"/>
            </a:solidFill>
          </a:ln>
        </p:spPr>
        <p:txBody>
          <a:bodyPr/>
          <a:lstStyle/>
          <a:p>
            <a:pPr marL="0" indent="0">
              <a:buNone/>
            </a:pPr>
            <a:r>
              <a:rPr lang="en-GB" dirty="0">
                <a:latin typeface="+mj-lt"/>
              </a:rPr>
              <a:t>Understanding what the Buddha taught about impermanence and no-self</a:t>
            </a:r>
          </a:p>
          <a:p>
            <a:pPr marL="0" indent="0">
              <a:buNone/>
            </a:pPr>
            <a:r>
              <a:rPr lang="en-GB" dirty="0">
                <a:latin typeface="+mj-lt"/>
              </a:rPr>
              <a:t>This might take lifetimes to perfect</a:t>
            </a:r>
          </a:p>
          <a:p>
            <a:pPr marL="0" indent="0">
              <a:buNone/>
            </a:pPr>
            <a:r>
              <a:rPr lang="en-GB" dirty="0">
                <a:latin typeface="+mj-lt"/>
              </a:rPr>
              <a:t>To understand the truth: about how things really are and how they are different from our ‘ordinary; understanding</a:t>
            </a:r>
          </a:p>
          <a:p>
            <a:pPr marL="0" indent="0">
              <a:buNone/>
            </a:pPr>
            <a:endParaRPr lang="en-GB" dirty="0"/>
          </a:p>
        </p:txBody>
      </p:sp>
      <p:sp>
        <p:nvSpPr>
          <p:cNvPr id="4" name="Title 1"/>
          <p:cNvSpPr txBox="1">
            <a:spLocks/>
          </p:cNvSpPr>
          <p:nvPr/>
        </p:nvSpPr>
        <p:spPr>
          <a:xfrm>
            <a:off x="0" y="0"/>
            <a:ext cx="12192000" cy="999218"/>
          </a:xfrm>
          <a:prstGeom prst="rect">
            <a:avLst/>
          </a:prstGeom>
          <a:ln w="762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Eightfold Path</a:t>
            </a:r>
            <a:endParaRPr lang="en-GB" dirty="0"/>
          </a:p>
        </p:txBody>
      </p:sp>
      <p:sp>
        <p:nvSpPr>
          <p:cNvPr id="5" name="TextBox 4"/>
          <p:cNvSpPr txBox="1"/>
          <p:nvPr/>
        </p:nvSpPr>
        <p:spPr>
          <a:xfrm>
            <a:off x="5834743" y="207221"/>
            <a:ext cx="4136572" cy="584775"/>
          </a:xfrm>
          <a:prstGeom prst="rect">
            <a:avLst/>
          </a:prstGeom>
          <a:noFill/>
          <a:ln>
            <a:solidFill>
              <a:schemeClr val="accent1"/>
            </a:solidFill>
          </a:ln>
        </p:spPr>
        <p:txBody>
          <a:bodyPr wrap="square" rtlCol="0">
            <a:spAutoFit/>
          </a:bodyPr>
          <a:lstStyle/>
          <a:p>
            <a:pPr algn="ctr"/>
            <a:r>
              <a:rPr lang="en-GB" sz="3200" dirty="0">
                <a:latin typeface="+mj-lt"/>
              </a:rPr>
              <a:t>Right Understanding</a:t>
            </a:r>
          </a:p>
        </p:txBody>
      </p:sp>
      <p:pic>
        <p:nvPicPr>
          <p:cNvPr id="6" name="Picture 2" descr="http://www.kungfuninja.com/kung-fu-shaolin/white-lotus-kung-fu.jpg"/>
          <p:cNvPicPr>
            <a:picLocks noChangeAspect="1" noChangeArrowheads="1"/>
          </p:cNvPicPr>
          <p:nvPr/>
        </p:nvPicPr>
        <p:blipFill>
          <a:blip r:embed="rId2" cstate="print"/>
          <a:srcRect/>
          <a:stretch>
            <a:fillRect/>
          </a:stretch>
        </p:blipFill>
        <p:spPr bwMode="auto">
          <a:xfrm>
            <a:off x="3632121" y="3942321"/>
            <a:ext cx="4724557" cy="273165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25299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999218"/>
          </a:xfrm>
          <a:prstGeom prst="rect">
            <a:avLst/>
          </a:prstGeom>
          <a:ln w="762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Eightfold Path</a:t>
            </a:r>
            <a:endParaRPr lang="en-GB" dirty="0"/>
          </a:p>
        </p:txBody>
      </p:sp>
      <p:sp>
        <p:nvSpPr>
          <p:cNvPr id="5" name="TextBox 4"/>
          <p:cNvSpPr txBox="1"/>
          <p:nvPr/>
        </p:nvSpPr>
        <p:spPr>
          <a:xfrm>
            <a:off x="5834743" y="207221"/>
            <a:ext cx="4136572" cy="584775"/>
          </a:xfrm>
          <a:prstGeom prst="rect">
            <a:avLst/>
          </a:prstGeom>
          <a:noFill/>
          <a:ln>
            <a:solidFill>
              <a:schemeClr val="accent1"/>
            </a:solidFill>
          </a:ln>
        </p:spPr>
        <p:txBody>
          <a:bodyPr wrap="square" rtlCol="0">
            <a:spAutoFit/>
          </a:bodyPr>
          <a:lstStyle/>
          <a:p>
            <a:pPr algn="ctr"/>
            <a:r>
              <a:rPr lang="en-GB" sz="3200" dirty="0">
                <a:latin typeface="+mj-lt"/>
              </a:rPr>
              <a:t>Right Thought</a:t>
            </a:r>
          </a:p>
        </p:txBody>
      </p:sp>
      <p:sp>
        <p:nvSpPr>
          <p:cNvPr id="6" name="Content Placeholder 2"/>
          <p:cNvSpPr>
            <a:spLocks noGrp="1"/>
          </p:cNvSpPr>
          <p:nvPr>
            <p:ph idx="1"/>
          </p:nvPr>
        </p:nvSpPr>
        <p:spPr>
          <a:xfrm>
            <a:off x="736600" y="1206439"/>
            <a:ext cx="10515600" cy="2528661"/>
          </a:xfrm>
          <a:ln>
            <a:solidFill>
              <a:schemeClr val="accent1"/>
            </a:solidFill>
          </a:ln>
        </p:spPr>
        <p:txBody>
          <a:bodyPr/>
          <a:lstStyle/>
          <a:p>
            <a:pPr marL="0" indent="0">
              <a:buNone/>
            </a:pPr>
            <a:r>
              <a:rPr lang="en-GB" dirty="0">
                <a:latin typeface="+mj-lt"/>
              </a:rPr>
              <a:t>Not only actions create karmic results</a:t>
            </a:r>
          </a:p>
          <a:p>
            <a:pPr marL="0" indent="0">
              <a:buNone/>
            </a:pPr>
            <a:r>
              <a:rPr lang="en-GB" dirty="0">
                <a:latin typeface="+mj-lt"/>
              </a:rPr>
              <a:t>If, in our mind, we are hating or desiring that will inevitably affect our actions in a negative way</a:t>
            </a:r>
          </a:p>
          <a:p>
            <a:pPr marL="0" indent="0">
              <a:buNone/>
            </a:pPr>
            <a:r>
              <a:rPr lang="en-GB" dirty="0">
                <a:latin typeface="+mj-lt"/>
              </a:rPr>
              <a:t>If we purify our minds of hatred and desire, then no negative actions or suffering can follow</a:t>
            </a:r>
          </a:p>
          <a:p>
            <a:pPr marL="0" indent="0">
              <a:buNone/>
            </a:pPr>
            <a:endParaRPr lang="en-GB" dirty="0"/>
          </a:p>
        </p:txBody>
      </p:sp>
      <p:pic>
        <p:nvPicPr>
          <p:cNvPr id="7" name="Picture 2" descr="http://www.wholetruthcoalition.org/wp-content/uploads/2009/03/thought.jpg"/>
          <p:cNvPicPr>
            <a:picLocks noChangeAspect="1" noChangeArrowheads="1"/>
          </p:cNvPicPr>
          <p:nvPr/>
        </p:nvPicPr>
        <p:blipFill>
          <a:blip r:embed="rId2" cstate="print"/>
          <a:srcRect/>
          <a:stretch>
            <a:fillRect/>
          </a:stretch>
        </p:blipFill>
        <p:spPr bwMode="auto">
          <a:xfrm>
            <a:off x="4072261" y="3405292"/>
            <a:ext cx="2996196" cy="300334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6072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06438"/>
            <a:ext cx="7373257" cy="4976648"/>
          </a:xfrm>
          <a:ln>
            <a:solidFill>
              <a:schemeClr val="accent1"/>
            </a:solidFill>
          </a:ln>
        </p:spPr>
        <p:txBody>
          <a:bodyPr>
            <a:normAutofit/>
          </a:bodyPr>
          <a:lstStyle/>
          <a:p>
            <a:pPr marL="0" indent="0">
              <a:buNone/>
            </a:pPr>
            <a:r>
              <a:rPr lang="en-GB" dirty="0">
                <a:latin typeface="+mj-lt"/>
              </a:rPr>
              <a:t>Buddhists are very aware of the consequences of things that they say</a:t>
            </a:r>
          </a:p>
          <a:p>
            <a:pPr marL="457200" lvl="1" indent="0">
              <a:buNone/>
            </a:pPr>
            <a:r>
              <a:rPr lang="en-GB" dirty="0">
                <a:latin typeface="+mj-lt"/>
              </a:rPr>
              <a:t>Have you said anything that you have regretted?</a:t>
            </a:r>
          </a:p>
          <a:p>
            <a:pPr marL="457200" lvl="1" indent="0">
              <a:buNone/>
            </a:pPr>
            <a:r>
              <a:rPr lang="en-GB" dirty="0">
                <a:latin typeface="+mj-lt"/>
              </a:rPr>
              <a:t>Have one of your friends said something that has hurt you?</a:t>
            </a:r>
          </a:p>
          <a:p>
            <a:pPr marL="0" indent="0">
              <a:buNone/>
            </a:pPr>
            <a:r>
              <a:rPr lang="en-GB" dirty="0">
                <a:latin typeface="+mj-lt"/>
              </a:rPr>
              <a:t>Buddhists try not to gossip, or to lie, o to be argumentative, or to indulge in the sort of speech that is really designed to inflate the self and out others down</a:t>
            </a:r>
          </a:p>
          <a:p>
            <a:pPr marL="0" indent="0">
              <a:buNone/>
            </a:pPr>
            <a:r>
              <a:rPr lang="en-GB" dirty="0">
                <a:latin typeface="+mj-lt"/>
              </a:rPr>
              <a:t>Buddhists try to speak the </a:t>
            </a:r>
            <a:r>
              <a:rPr lang="en-GB" b="1" dirty="0">
                <a:latin typeface="+mj-lt"/>
              </a:rPr>
              <a:t>dharma </a:t>
            </a:r>
            <a:r>
              <a:rPr lang="en-GB" dirty="0">
                <a:latin typeface="+mj-lt"/>
              </a:rPr>
              <a:t>whenever  it is appropriate</a:t>
            </a:r>
          </a:p>
          <a:p>
            <a:pPr marL="0" indent="0">
              <a:buNone/>
            </a:pPr>
            <a:endParaRPr lang="en-GB" dirty="0"/>
          </a:p>
        </p:txBody>
      </p:sp>
      <p:sp>
        <p:nvSpPr>
          <p:cNvPr id="4" name="Title 1"/>
          <p:cNvSpPr txBox="1">
            <a:spLocks/>
          </p:cNvSpPr>
          <p:nvPr/>
        </p:nvSpPr>
        <p:spPr>
          <a:xfrm>
            <a:off x="0" y="0"/>
            <a:ext cx="12192000" cy="999218"/>
          </a:xfrm>
          <a:prstGeom prst="rect">
            <a:avLst/>
          </a:prstGeom>
          <a:ln w="762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Eightfold Path</a:t>
            </a:r>
            <a:endParaRPr lang="en-GB" dirty="0"/>
          </a:p>
        </p:txBody>
      </p:sp>
      <p:sp>
        <p:nvSpPr>
          <p:cNvPr id="5" name="TextBox 4"/>
          <p:cNvSpPr txBox="1"/>
          <p:nvPr/>
        </p:nvSpPr>
        <p:spPr>
          <a:xfrm>
            <a:off x="5834743" y="207221"/>
            <a:ext cx="4136572" cy="584775"/>
          </a:xfrm>
          <a:prstGeom prst="rect">
            <a:avLst/>
          </a:prstGeom>
          <a:noFill/>
          <a:ln>
            <a:solidFill>
              <a:schemeClr val="accent1"/>
            </a:solidFill>
          </a:ln>
        </p:spPr>
        <p:txBody>
          <a:bodyPr wrap="square" rtlCol="0">
            <a:spAutoFit/>
          </a:bodyPr>
          <a:lstStyle/>
          <a:p>
            <a:pPr algn="ctr"/>
            <a:r>
              <a:rPr lang="en-GB" sz="3200" dirty="0">
                <a:latin typeface="+mj-lt"/>
              </a:rPr>
              <a:t>Right Speech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257" y="1402442"/>
            <a:ext cx="3200400" cy="41402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83317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4" y="1206439"/>
            <a:ext cx="7547428" cy="5252418"/>
          </a:xfrm>
          <a:ln>
            <a:solidFill>
              <a:schemeClr val="accent1"/>
            </a:solidFill>
          </a:ln>
        </p:spPr>
        <p:txBody>
          <a:bodyPr>
            <a:normAutofit/>
          </a:bodyPr>
          <a:lstStyle/>
          <a:p>
            <a:pPr marL="0" indent="0">
              <a:buNone/>
            </a:pPr>
            <a:r>
              <a:rPr lang="en-GB" dirty="0">
                <a:latin typeface="+mj-lt"/>
              </a:rPr>
              <a:t>This involves taking ‘the precepts’ and attempting to live by them – this is connected with the </a:t>
            </a:r>
            <a:r>
              <a:rPr lang="en-GB" b="1" dirty="0">
                <a:latin typeface="+mj-lt"/>
              </a:rPr>
              <a:t>sangha (community)</a:t>
            </a:r>
            <a:r>
              <a:rPr lang="en-GB" dirty="0">
                <a:latin typeface="+mj-lt"/>
              </a:rPr>
              <a:t> –</a:t>
            </a:r>
          </a:p>
          <a:p>
            <a:r>
              <a:rPr lang="en-GB" dirty="0">
                <a:latin typeface="+mj-lt"/>
              </a:rPr>
              <a:t>I undertake to abstain from harming</a:t>
            </a:r>
          </a:p>
          <a:p>
            <a:r>
              <a:rPr lang="en-GB" dirty="0">
                <a:latin typeface="+mj-lt"/>
              </a:rPr>
              <a:t>I undertake to abstain from taking anything that is not given</a:t>
            </a:r>
          </a:p>
          <a:p>
            <a:r>
              <a:rPr lang="en-GB" dirty="0">
                <a:latin typeface="+mj-lt"/>
              </a:rPr>
              <a:t>I undertake to abstain from misuse of the senses</a:t>
            </a:r>
          </a:p>
          <a:p>
            <a:r>
              <a:rPr lang="en-GB" dirty="0">
                <a:latin typeface="+mj-lt"/>
              </a:rPr>
              <a:t>I undertake to abstain from the misuse of speech</a:t>
            </a:r>
          </a:p>
          <a:p>
            <a:r>
              <a:rPr lang="en-GB" dirty="0">
                <a:latin typeface="+mj-lt"/>
              </a:rPr>
              <a:t>I undertake to abstain from taking any substance that clouds the mind</a:t>
            </a:r>
          </a:p>
          <a:p>
            <a:pPr marL="0" indent="0">
              <a:buNone/>
            </a:pPr>
            <a:endParaRPr lang="en-GB" dirty="0"/>
          </a:p>
        </p:txBody>
      </p:sp>
      <p:sp>
        <p:nvSpPr>
          <p:cNvPr id="4" name="Title 1"/>
          <p:cNvSpPr txBox="1">
            <a:spLocks/>
          </p:cNvSpPr>
          <p:nvPr/>
        </p:nvSpPr>
        <p:spPr>
          <a:xfrm>
            <a:off x="0" y="0"/>
            <a:ext cx="12192000" cy="999218"/>
          </a:xfrm>
          <a:prstGeom prst="rect">
            <a:avLst/>
          </a:prstGeom>
          <a:ln w="762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Eightfold Path</a:t>
            </a:r>
            <a:endParaRPr lang="en-GB" dirty="0"/>
          </a:p>
        </p:txBody>
      </p:sp>
      <p:sp>
        <p:nvSpPr>
          <p:cNvPr id="5" name="TextBox 4"/>
          <p:cNvSpPr txBox="1"/>
          <p:nvPr/>
        </p:nvSpPr>
        <p:spPr>
          <a:xfrm>
            <a:off x="5834743" y="207221"/>
            <a:ext cx="4136572" cy="584775"/>
          </a:xfrm>
          <a:prstGeom prst="rect">
            <a:avLst/>
          </a:prstGeom>
          <a:noFill/>
          <a:ln>
            <a:solidFill>
              <a:schemeClr val="accent1"/>
            </a:solidFill>
          </a:ln>
        </p:spPr>
        <p:txBody>
          <a:bodyPr wrap="square" rtlCol="0">
            <a:spAutoFit/>
          </a:bodyPr>
          <a:lstStyle/>
          <a:p>
            <a:pPr algn="ctr"/>
            <a:r>
              <a:rPr lang="en-GB" sz="3200" dirty="0">
                <a:latin typeface="+mj-lt"/>
              </a:rPr>
              <a:t>Right Action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7488" y="1444859"/>
            <a:ext cx="3547654" cy="282890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6084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
            <a:ext cx="5016138" cy="1304383"/>
          </a:xfrm>
          <a:ln w="57150">
            <a:solidFill>
              <a:srgbClr val="00B0F0"/>
            </a:solidFill>
          </a:ln>
        </p:spPr>
        <p:txBody>
          <a:bodyPr>
            <a:normAutofit/>
          </a:bodyPr>
          <a:lstStyle/>
          <a:p>
            <a:r>
              <a:rPr lang="en-GB" dirty="0"/>
              <a:t>A question to start….</a:t>
            </a:r>
          </a:p>
        </p:txBody>
      </p:sp>
      <p:sp>
        <p:nvSpPr>
          <p:cNvPr id="3" name="Content Placeholder 2"/>
          <p:cNvSpPr>
            <a:spLocks noGrp="1"/>
          </p:cNvSpPr>
          <p:nvPr>
            <p:ph idx="1"/>
          </p:nvPr>
        </p:nvSpPr>
        <p:spPr>
          <a:xfrm>
            <a:off x="666205" y="1676401"/>
            <a:ext cx="10232571" cy="2438400"/>
          </a:xfrm>
          <a:ln w="28575">
            <a:solidFill>
              <a:srgbClr val="00B0F0"/>
            </a:solidFill>
          </a:ln>
        </p:spPr>
        <p:txBody>
          <a:bodyPr>
            <a:normAutofit/>
          </a:bodyPr>
          <a:lstStyle/>
          <a:p>
            <a:pPr marL="0" indent="0">
              <a:lnSpc>
                <a:spcPct val="80000"/>
              </a:lnSpc>
              <a:buNone/>
            </a:pPr>
            <a:r>
              <a:rPr lang="en-GB" b="1" dirty="0">
                <a:solidFill>
                  <a:srgbClr val="FF0000"/>
                </a:solidFill>
                <a:latin typeface="+mj-lt"/>
              </a:rPr>
              <a:t>On reflection, what is happiness?</a:t>
            </a:r>
          </a:p>
          <a:p>
            <a:pPr marL="0" indent="0">
              <a:lnSpc>
                <a:spcPct val="80000"/>
              </a:lnSpc>
              <a:buNone/>
            </a:pPr>
            <a:r>
              <a:rPr lang="en-GB" b="1" dirty="0">
                <a:solidFill>
                  <a:srgbClr val="FF0000"/>
                </a:solidFill>
                <a:latin typeface="+mj-lt"/>
              </a:rPr>
              <a:t>	What would you need to be happy in life?</a:t>
            </a:r>
          </a:p>
          <a:p>
            <a:pPr marL="0" indent="0">
              <a:lnSpc>
                <a:spcPct val="80000"/>
              </a:lnSpc>
              <a:buNone/>
            </a:pPr>
            <a:r>
              <a:rPr lang="en-GB" b="1" dirty="0">
                <a:solidFill>
                  <a:srgbClr val="FF0000"/>
                </a:solidFill>
                <a:latin typeface="+mj-lt"/>
              </a:rPr>
              <a:t>		Are there many things or just a few things?</a:t>
            </a:r>
          </a:p>
          <a:p>
            <a:pPr marL="0" indent="0">
              <a:lnSpc>
                <a:spcPct val="80000"/>
              </a:lnSpc>
              <a:buNone/>
            </a:pPr>
            <a:r>
              <a:rPr lang="en-GB" b="1" dirty="0">
                <a:solidFill>
                  <a:srgbClr val="FF0000"/>
                </a:solidFill>
                <a:latin typeface="+mj-lt"/>
              </a:rPr>
              <a:t>			Would these things make you permanently happy?</a:t>
            </a:r>
          </a:p>
          <a:p>
            <a:pPr marL="0" indent="0">
              <a:lnSpc>
                <a:spcPct val="80000"/>
              </a:lnSpc>
              <a:buNone/>
            </a:pPr>
            <a:r>
              <a:rPr lang="en-GB" b="1" dirty="0">
                <a:solidFill>
                  <a:srgbClr val="FF0000"/>
                </a:solidFill>
                <a:latin typeface="+mj-lt"/>
              </a:rPr>
              <a:t>				Is there such a thing as permanently happy?</a:t>
            </a:r>
            <a:endParaRPr lang="en-GB" sz="2600" b="1" dirty="0">
              <a:solidFill>
                <a:srgbClr val="FF0000"/>
              </a:solidFill>
              <a:latin typeface="+mj-lt"/>
            </a:endParaRPr>
          </a:p>
        </p:txBody>
      </p:sp>
      <p:pic>
        <p:nvPicPr>
          <p:cNvPr id="5" name="Picture 4"/>
          <p:cNvPicPr>
            <a:picLocks noChangeAspect="1"/>
          </p:cNvPicPr>
          <p:nvPr/>
        </p:nvPicPr>
        <p:blipFill>
          <a:blip r:embed="rId2"/>
          <a:stretch>
            <a:fillRect/>
          </a:stretch>
        </p:blipFill>
        <p:spPr>
          <a:xfrm>
            <a:off x="8151223" y="0"/>
            <a:ext cx="4040777" cy="1397726"/>
          </a:xfrm>
          <a:prstGeom prst="rect">
            <a:avLst/>
          </a:prstGeom>
        </p:spPr>
      </p:pic>
      <p:pic>
        <p:nvPicPr>
          <p:cNvPr id="6" name="Picture 5"/>
          <p:cNvPicPr>
            <a:picLocks noChangeAspect="1"/>
          </p:cNvPicPr>
          <p:nvPr/>
        </p:nvPicPr>
        <p:blipFill>
          <a:blip r:embed="rId3"/>
          <a:stretch>
            <a:fillRect/>
          </a:stretch>
        </p:blipFill>
        <p:spPr>
          <a:xfrm>
            <a:off x="8583793" y="4473348"/>
            <a:ext cx="3175635" cy="2121286"/>
          </a:xfrm>
          <a:prstGeom prst="rect">
            <a:avLst/>
          </a:prstGeom>
        </p:spPr>
      </p:pic>
      <p:pic>
        <p:nvPicPr>
          <p:cNvPr id="7" name="Picture 6"/>
          <p:cNvPicPr>
            <a:picLocks noChangeAspect="1"/>
          </p:cNvPicPr>
          <p:nvPr/>
        </p:nvPicPr>
        <p:blipFill rotWithShape="1">
          <a:blip r:embed="rId4"/>
          <a:srcRect b="4093"/>
          <a:stretch/>
        </p:blipFill>
        <p:spPr>
          <a:xfrm>
            <a:off x="483325" y="4353673"/>
            <a:ext cx="3281861" cy="2360636"/>
          </a:xfrm>
          <a:prstGeom prst="rect">
            <a:avLst/>
          </a:prstGeom>
        </p:spPr>
      </p:pic>
      <p:pic>
        <p:nvPicPr>
          <p:cNvPr id="8" name="Picture 7"/>
          <p:cNvPicPr>
            <a:picLocks noChangeAspect="1"/>
          </p:cNvPicPr>
          <p:nvPr/>
        </p:nvPicPr>
        <p:blipFill>
          <a:blip r:embed="rId5"/>
          <a:stretch>
            <a:fillRect/>
          </a:stretch>
        </p:blipFill>
        <p:spPr>
          <a:xfrm>
            <a:off x="4817177" y="4217195"/>
            <a:ext cx="2217234" cy="2377439"/>
          </a:xfrm>
          <a:prstGeom prst="rect">
            <a:avLst/>
          </a:prstGeom>
        </p:spPr>
      </p:pic>
    </p:spTree>
    <p:extLst>
      <p:ext uri="{BB962C8B-B14F-4D97-AF65-F5344CB8AC3E}">
        <p14:creationId xmlns:p14="http://schemas.microsoft.com/office/powerpoint/2010/main" val="335619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600" y="1206439"/>
            <a:ext cx="10515600" cy="1739961"/>
          </a:xfrm>
          <a:ln>
            <a:solidFill>
              <a:schemeClr val="accent1"/>
            </a:solidFill>
          </a:ln>
        </p:spPr>
        <p:txBody>
          <a:bodyPr/>
          <a:lstStyle/>
          <a:p>
            <a:pPr marL="0" indent="0">
              <a:buNone/>
            </a:pPr>
            <a:r>
              <a:rPr lang="en-GB" sz="3200" dirty="0">
                <a:latin typeface="+mj-lt"/>
              </a:rPr>
              <a:t>Buddhist should not have an occupation that brings harm to others</a:t>
            </a:r>
          </a:p>
          <a:p>
            <a:pPr marL="457200" lvl="1" indent="0">
              <a:buNone/>
            </a:pPr>
            <a:r>
              <a:rPr lang="en-GB" sz="2800" dirty="0">
                <a:latin typeface="+mj-lt"/>
              </a:rPr>
              <a:t>Can you think of some occupations that this might cover?</a:t>
            </a:r>
          </a:p>
          <a:p>
            <a:pPr marL="0" indent="0">
              <a:buNone/>
            </a:pPr>
            <a:endParaRPr lang="en-GB" dirty="0"/>
          </a:p>
        </p:txBody>
      </p:sp>
      <p:sp>
        <p:nvSpPr>
          <p:cNvPr id="4" name="Title 1"/>
          <p:cNvSpPr txBox="1">
            <a:spLocks/>
          </p:cNvSpPr>
          <p:nvPr/>
        </p:nvSpPr>
        <p:spPr>
          <a:xfrm>
            <a:off x="0" y="0"/>
            <a:ext cx="12192000" cy="999218"/>
          </a:xfrm>
          <a:prstGeom prst="rect">
            <a:avLst/>
          </a:prstGeom>
          <a:ln w="762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Eightfold Path</a:t>
            </a:r>
            <a:endParaRPr lang="en-GB" dirty="0"/>
          </a:p>
        </p:txBody>
      </p:sp>
      <p:sp>
        <p:nvSpPr>
          <p:cNvPr id="5" name="TextBox 4"/>
          <p:cNvSpPr txBox="1"/>
          <p:nvPr/>
        </p:nvSpPr>
        <p:spPr>
          <a:xfrm>
            <a:off x="5834743" y="207221"/>
            <a:ext cx="4136572" cy="584775"/>
          </a:xfrm>
          <a:prstGeom prst="rect">
            <a:avLst/>
          </a:prstGeom>
          <a:noFill/>
          <a:ln>
            <a:solidFill>
              <a:schemeClr val="accent1"/>
            </a:solidFill>
          </a:ln>
        </p:spPr>
        <p:txBody>
          <a:bodyPr wrap="square" rtlCol="0">
            <a:spAutoFit/>
          </a:bodyPr>
          <a:lstStyle/>
          <a:p>
            <a:pPr algn="ctr"/>
            <a:r>
              <a:rPr lang="en-GB" sz="3200" dirty="0">
                <a:latin typeface="+mj-lt"/>
              </a:rPr>
              <a:t>Right Livelihood</a:t>
            </a:r>
          </a:p>
        </p:txBody>
      </p:sp>
      <p:pic>
        <p:nvPicPr>
          <p:cNvPr id="7" name="Picture 2" descr="http://www.samadhi-puja.ch/images/Buddha_Meditation.jpg"/>
          <p:cNvPicPr>
            <a:picLocks noChangeAspect="1" noChangeArrowheads="1"/>
          </p:cNvPicPr>
          <p:nvPr/>
        </p:nvPicPr>
        <p:blipFill>
          <a:blip r:embed="rId2" cstate="print"/>
          <a:srcRect/>
          <a:stretch>
            <a:fillRect/>
          </a:stretch>
        </p:blipFill>
        <p:spPr bwMode="auto">
          <a:xfrm>
            <a:off x="6657684" y="2746829"/>
            <a:ext cx="3502316" cy="380876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6650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6970" y="1206438"/>
            <a:ext cx="5965373" cy="5078247"/>
          </a:xfrm>
          <a:ln>
            <a:solidFill>
              <a:schemeClr val="accent1"/>
            </a:solidFill>
          </a:ln>
        </p:spPr>
        <p:txBody>
          <a:bodyPr>
            <a:normAutofit fontScale="92500" lnSpcReduction="10000"/>
          </a:bodyPr>
          <a:lstStyle/>
          <a:p>
            <a:pPr marL="0" indent="0">
              <a:buNone/>
            </a:pPr>
            <a:r>
              <a:rPr lang="en-GB" sz="3200" dirty="0">
                <a:latin typeface="+mj-lt"/>
              </a:rPr>
              <a:t>The effort to avoid desire – which critics say is hard, after-all are Buddhists attached to the ‘desire’ of reaching nirvana?</a:t>
            </a:r>
          </a:p>
          <a:p>
            <a:pPr marL="0" indent="0">
              <a:buNone/>
            </a:pPr>
            <a:r>
              <a:rPr lang="en-GB" sz="3200" dirty="0">
                <a:latin typeface="+mj-lt"/>
              </a:rPr>
              <a:t>They answer that desire is only bad if it is desire for oneself.  The enlightened know that self is an illusion and that only the enlightened can teach others the way out of suffering</a:t>
            </a:r>
          </a:p>
          <a:p>
            <a:pPr marL="0" indent="0">
              <a:buNone/>
            </a:pPr>
            <a:r>
              <a:rPr lang="en-GB" sz="3200" dirty="0">
                <a:latin typeface="+mj-lt"/>
              </a:rPr>
              <a:t>So the desire for enlightenment is good because it will benefit others</a:t>
            </a:r>
          </a:p>
          <a:p>
            <a:pPr marL="0" indent="0">
              <a:buNone/>
            </a:pPr>
            <a:endParaRPr lang="en-GB" dirty="0"/>
          </a:p>
        </p:txBody>
      </p:sp>
      <p:sp>
        <p:nvSpPr>
          <p:cNvPr id="4" name="Title 1"/>
          <p:cNvSpPr txBox="1">
            <a:spLocks/>
          </p:cNvSpPr>
          <p:nvPr/>
        </p:nvSpPr>
        <p:spPr>
          <a:xfrm>
            <a:off x="0" y="0"/>
            <a:ext cx="12192000" cy="999218"/>
          </a:xfrm>
          <a:prstGeom prst="rect">
            <a:avLst/>
          </a:prstGeom>
          <a:ln w="762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Eightfold Path</a:t>
            </a:r>
            <a:endParaRPr lang="en-GB" dirty="0"/>
          </a:p>
        </p:txBody>
      </p:sp>
      <p:sp>
        <p:nvSpPr>
          <p:cNvPr id="5" name="TextBox 4"/>
          <p:cNvSpPr txBox="1"/>
          <p:nvPr/>
        </p:nvSpPr>
        <p:spPr>
          <a:xfrm>
            <a:off x="5834743" y="207221"/>
            <a:ext cx="4136572" cy="584775"/>
          </a:xfrm>
          <a:prstGeom prst="rect">
            <a:avLst/>
          </a:prstGeom>
          <a:noFill/>
          <a:ln>
            <a:solidFill>
              <a:schemeClr val="accent1"/>
            </a:solidFill>
          </a:ln>
        </p:spPr>
        <p:txBody>
          <a:bodyPr wrap="square" rtlCol="0">
            <a:spAutoFit/>
          </a:bodyPr>
          <a:lstStyle/>
          <a:p>
            <a:pPr algn="ctr"/>
            <a:r>
              <a:rPr lang="en-GB" sz="3200" dirty="0">
                <a:latin typeface="+mj-lt"/>
              </a:rPr>
              <a:t>Right Effort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50" y="1465912"/>
            <a:ext cx="5203977" cy="312238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9258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600" y="1206439"/>
            <a:ext cx="10515600" cy="2001218"/>
          </a:xfrm>
          <a:ln>
            <a:solidFill>
              <a:schemeClr val="accent1"/>
            </a:solidFill>
          </a:ln>
        </p:spPr>
        <p:txBody>
          <a:bodyPr>
            <a:normAutofit/>
          </a:bodyPr>
          <a:lstStyle/>
          <a:p>
            <a:pPr marL="0" indent="0">
              <a:buNone/>
            </a:pPr>
            <a:r>
              <a:rPr lang="en-GB" sz="3600" dirty="0">
                <a:latin typeface="+mj-lt"/>
              </a:rPr>
              <a:t>Buddhists try to live in a state of mindfulness at all times</a:t>
            </a:r>
          </a:p>
          <a:p>
            <a:pPr marL="0" indent="0">
              <a:buNone/>
            </a:pPr>
            <a:r>
              <a:rPr lang="en-GB" sz="3600" dirty="0">
                <a:latin typeface="+mj-lt"/>
              </a:rPr>
              <a:t>Having the awareness of the consequences of thought, speech and actions, and to think, act and speak skilfully</a:t>
            </a:r>
          </a:p>
          <a:p>
            <a:pPr marL="0" indent="0">
              <a:buNone/>
            </a:pPr>
            <a:endParaRPr lang="en-GB" dirty="0"/>
          </a:p>
        </p:txBody>
      </p:sp>
      <p:sp>
        <p:nvSpPr>
          <p:cNvPr id="4" name="Title 1"/>
          <p:cNvSpPr txBox="1">
            <a:spLocks/>
          </p:cNvSpPr>
          <p:nvPr/>
        </p:nvSpPr>
        <p:spPr>
          <a:xfrm>
            <a:off x="0" y="0"/>
            <a:ext cx="12192000" cy="999218"/>
          </a:xfrm>
          <a:prstGeom prst="rect">
            <a:avLst/>
          </a:prstGeom>
          <a:ln w="762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Eightfold Path</a:t>
            </a:r>
            <a:endParaRPr lang="en-GB" dirty="0"/>
          </a:p>
        </p:txBody>
      </p:sp>
      <p:sp>
        <p:nvSpPr>
          <p:cNvPr id="5" name="TextBox 4"/>
          <p:cNvSpPr txBox="1"/>
          <p:nvPr/>
        </p:nvSpPr>
        <p:spPr>
          <a:xfrm>
            <a:off x="5834743" y="207221"/>
            <a:ext cx="4136572" cy="584775"/>
          </a:xfrm>
          <a:prstGeom prst="rect">
            <a:avLst/>
          </a:prstGeom>
          <a:noFill/>
          <a:ln>
            <a:solidFill>
              <a:schemeClr val="accent1"/>
            </a:solidFill>
          </a:ln>
        </p:spPr>
        <p:txBody>
          <a:bodyPr wrap="square" rtlCol="0">
            <a:spAutoFit/>
          </a:bodyPr>
          <a:lstStyle/>
          <a:p>
            <a:pPr algn="ctr"/>
            <a:r>
              <a:rPr lang="en-GB" sz="3200" dirty="0">
                <a:latin typeface="+mj-lt"/>
              </a:rPr>
              <a:t>Right Mindfulness</a:t>
            </a:r>
          </a:p>
        </p:txBody>
      </p:sp>
      <p:pic>
        <p:nvPicPr>
          <p:cNvPr id="6" name="Picture 2" descr="buddhaaaa"/>
          <p:cNvPicPr>
            <a:picLocks noChangeAspect="1" noChangeArrowheads="1"/>
          </p:cNvPicPr>
          <p:nvPr/>
        </p:nvPicPr>
        <p:blipFill>
          <a:blip r:embed="rId2" cstate="print"/>
          <a:srcRect/>
          <a:stretch>
            <a:fillRect/>
          </a:stretch>
        </p:blipFill>
        <p:spPr bwMode="auto">
          <a:xfrm>
            <a:off x="3690013" y="3081049"/>
            <a:ext cx="4608773" cy="344247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4353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600" y="1206438"/>
            <a:ext cx="4778829" cy="4671847"/>
          </a:xfrm>
          <a:ln>
            <a:solidFill>
              <a:schemeClr val="accent1"/>
            </a:solidFill>
          </a:ln>
        </p:spPr>
        <p:txBody>
          <a:bodyPr>
            <a:normAutofit/>
          </a:bodyPr>
          <a:lstStyle/>
          <a:p>
            <a:pPr marL="0" indent="0">
              <a:buNone/>
            </a:pPr>
            <a:r>
              <a:rPr lang="en-GB" dirty="0">
                <a:latin typeface="+mj-lt"/>
              </a:rPr>
              <a:t>The proper use of meditation to gain insight into the true nature of things such as the self as a collection of the </a:t>
            </a:r>
            <a:r>
              <a:rPr lang="en-GB" dirty="0" err="1">
                <a:latin typeface="+mj-lt"/>
              </a:rPr>
              <a:t>skandhas</a:t>
            </a:r>
            <a:r>
              <a:rPr lang="en-GB" dirty="0">
                <a:latin typeface="+mj-lt"/>
              </a:rPr>
              <a:t> constantly in flux</a:t>
            </a:r>
          </a:p>
          <a:p>
            <a:pPr marL="457200" lvl="1" indent="0">
              <a:buNone/>
            </a:pPr>
            <a:r>
              <a:rPr lang="en-GB" dirty="0">
                <a:latin typeface="+mj-lt"/>
              </a:rPr>
              <a:t>Remind us what are the </a:t>
            </a:r>
            <a:r>
              <a:rPr lang="en-GB" dirty="0" err="1">
                <a:latin typeface="+mj-lt"/>
              </a:rPr>
              <a:t>skandhas</a:t>
            </a:r>
            <a:r>
              <a:rPr lang="en-GB" dirty="0">
                <a:latin typeface="+mj-lt"/>
              </a:rPr>
              <a:t>?</a:t>
            </a:r>
          </a:p>
          <a:p>
            <a:pPr marL="0" indent="0">
              <a:buNone/>
            </a:pPr>
            <a:r>
              <a:rPr lang="en-GB" dirty="0">
                <a:latin typeface="+mj-lt"/>
              </a:rPr>
              <a:t>The arising and ceasing of desires and delusion and the connectedness of all beings and all aspects of the universe</a:t>
            </a:r>
          </a:p>
          <a:p>
            <a:pPr marL="0" indent="0">
              <a:buNone/>
            </a:pPr>
            <a:endParaRPr lang="en-GB" dirty="0"/>
          </a:p>
        </p:txBody>
      </p:sp>
      <p:sp>
        <p:nvSpPr>
          <p:cNvPr id="4" name="Title 1"/>
          <p:cNvSpPr txBox="1">
            <a:spLocks/>
          </p:cNvSpPr>
          <p:nvPr/>
        </p:nvSpPr>
        <p:spPr>
          <a:xfrm>
            <a:off x="0" y="0"/>
            <a:ext cx="12192000" cy="999218"/>
          </a:xfrm>
          <a:prstGeom prst="rect">
            <a:avLst/>
          </a:prstGeom>
          <a:ln w="76200">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The Eightfold Path</a:t>
            </a:r>
            <a:endParaRPr lang="en-GB" dirty="0"/>
          </a:p>
        </p:txBody>
      </p:sp>
      <p:sp>
        <p:nvSpPr>
          <p:cNvPr id="5" name="TextBox 4"/>
          <p:cNvSpPr txBox="1"/>
          <p:nvPr/>
        </p:nvSpPr>
        <p:spPr>
          <a:xfrm>
            <a:off x="5834743" y="207221"/>
            <a:ext cx="4136572" cy="584775"/>
          </a:xfrm>
          <a:prstGeom prst="rect">
            <a:avLst/>
          </a:prstGeom>
          <a:noFill/>
          <a:ln>
            <a:solidFill>
              <a:schemeClr val="accent1"/>
            </a:solidFill>
          </a:ln>
        </p:spPr>
        <p:txBody>
          <a:bodyPr wrap="square" rtlCol="0">
            <a:spAutoFit/>
          </a:bodyPr>
          <a:lstStyle/>
          <a:p>
            <a:pPr algn="ctr"/>
            <a:r>
              <a:rPr lang="en-GB" sz="3200" dirty="0">
                <a:latin typeface="+mj-lt"/>
              </a:rPr>
              <a:t>Right Concentration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47" y="1313542"/>
            <a:ext cx="6086324" cy="456474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42417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2"/>
          <a:srcRect t="13170" r="2" b="2"/>
          <a:stretch/>
        </p:blipFill>
        <p:spPr>
          <a:xfrm>
            <a:off x="6090613" y="188696"/>
            <a:ext cx="6101387" cy="6857990"/>
          </a:xfrm>
          <a:prstGeom prst="rect">
            <a:avLst/>
          </a:prstGeom>
          <a:effectLst/>
        </p:spPr>
      </p:pic>
      <p:sp>
        <p:nvSpPr>
          <p:cNvPr id="9" name="Content Placeholder 8"/>
          <p:cNvSpPr>
            <a:spLocks noGrp="1"/>
          </p:cNvSpPr>
          <p:nvPr>
            <p:ph idx="1"/>
          </p:nvPr>
        </p:nvSpPr>
        <p:spPr>
          <a:xfrm>
            <a:off x="188686" y="1393371"/>
            <a:ext cx="5965371" cy="5341258"/>
          </a:xfrm>
          <a:ln>
            <a:solidFill>
              <a:schemeClr val="accent1"/>
            </a:solidFill>
          </a:ln>
        </p:spPr>
        <p:txBody>
          <a:bodyPr vert="horz" lIns="91440" tIns="45720" rIns="91440" bIns="45720" rtlCol="0">
            <a:normAutofit fontScale="92500" lnSpcReduction="10000"/>
          </a:bodyPr>
          <a:lstStyle/>
          <a:p>
            <a:pPr marL="0" indent="0">
              <a:buNone/>
            </a:pPr>
            <a:r>
              <a:rPr lang="en-US" b="1" u="sng" dirty="0">
                <a:latin typeface="+mj-lt"/>
              </a:rPr>
              <a:t>TASKS – </a:t>
            </a:r>
          </a:p>
          <a:p>
            <a:pPr marL="514350" indent="-514350">
              <a:buAutoNum type="arabicPeriod"/>
            </a:pPr>
            <a:r>
              <a:rPr lang="en-US" i="1" dirty="0">
                <a:latin typeface="+mj-lt"/>
              </a:rPr>
              <a:t>‘The Eightfold Path is a classic path for morality’ – </a:t>
            </a:r>
            <a:r>
              <a:rPr lang="en-US" dirty="0">
                <a:latin typeface="+mj-lt"/>
              </a:rPr>
              <a:t>discuss this statement – write an explanation of your viewpoint to show your understanding of the Eightfold Path as the Middle Way and a path to enlightenment</a:t>
            </a:r>
          </a:p>
          <a:p>
            <a:pPr marL="514350" indent="-514350">
              <a:buFont typeface="Arial" panose="020B0604020202020204" pitchFamily="34" charset="0"/>
              <a:buAutoNum type="arabicPeriod"/>
            </a:pPr>
            <a:r>
              <a:rPr lang="en-GB" dirty="0">
                <a:latin typeface="+mj-lt"/>
              </a:rPr>
              <a:t>The Buddha described the Eightfold Path as a means to enlightenment, like a raft for crossing a river. Once one has reached the opposite shore, one no longer needs the raft and can leave it behind – explain what you think he means by this [you can incorporate this into your first answer]</a:t>
            </a:r>
          </a:p>
          <a:p>
            <a:pPr marL="514350" indent="-514350">
              <a:buAutoNum type="arabicPeriod"/>
            </a:pPr>
            <a:endParaRPr lang="en-US" dirty="0">
              <a:latin typeface="+mj-lt"/>
            </a:endParaRPr>
          </a:p>
        </p:txBody>
      </p:sp>
      <p:sp>
        <p:nvSpPr>
          <p:cNvPr id="4" name="Title 1"/>
          <p:cNvSpPr txBox="1">
            <a:spLocks/>
          </p:cNvSpPr>
          <p:nvPr/>
        </p:nvSpPr>
        <p:spPr>
          <a:xfrm>
            <a:off x="648928" y="188696"/>
            <a:ext cx="5127031" cy="1097934"/>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Eightfold Path</a:t>
            </a:r>
          </a:p>
        </p:txBody>
      </p:sp>
    </p:spTree>
    <p:extLst>
      <p:ext uri="{BB962C8B-B14F-4D97-AF65-F5344CB8AC3E}">
        <p14:creationId xmlns:p14="http://schemas.microsoft.com/office/powerpoint/2010/main" val="3713951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65" y="0"/>
            <a:ext cx="12027946" cy="872004"/>
          </a:xfrm>
          <a:ln w="76200">
            <a:solidFill>
              <a:srgbClr val="00B0F0"/>
            </a:solidFill>
          </a:ln>
        </p:spPr>
        <p:txBody>
          <a:bodyPr/>
          <a:lstStyle/>
          <a:p>
            <a:r>
              <a:rPr lang="en-GB" dirty="0"/>
              <a:t>Questions, questions, questions….</a:t>
            </a:r>
          </a:p>
        </p:txBody>
      </p:sp>
      <p:sp>
        <p:nvSpPr>
          <p:cNvPr id="3" name="Content Placeholder 2"/>
          <p:cNvSpPr>
            <a:spLocks noGrp="1"/>
          </p:cNvSpPr>
          <p:nvPr>
            <p:ph idx="1"/>
          </p:nvPr>
        </p:nvSpPr>
        <p:spPr>
          <a:xfrm>
            <a:off x="85165" y="1000461"/>
            <a:ext cx="12027946" cy="5414853"/>
          </a:xfrm>
          <a:ln>
            <a:solidFill>
              <a:srgbClr val="00B0F0"/>
            </a:solidFill>
          </a:ln>
        </p:spPr>
        <p:txBody>
          <a:bodyPr>
            <a:normAutofit fontScale="62500" lnSpcReduction="20000"/>
          </a:bodyPr>
          <a:lstStyle/>
          <a:p>
            <a:pPr marL="342900" indent="-342900">
              <a:buFont typeface="+mj-lt"/>
              <a:buAutoNum type="arabicPeriod"/>
            </a:pPr>
            <a:r>
              <a:rPr lang="en-GB" sz="3400" dirty="0">
                <a:latin typeface="+mj-lt"/>
              </a:rPr>
              <a:t>Approximately, when did the Buddha live?</a:t>
            </a:r>
          </a:p>
          <a:p>
            <a:pPr marL="342900" indent="-342900">
              <a:buFont typeface="+mj-lt"/>
              <a:buAutoNum type="arabicPeriod"/>
            </a:pPr>
            <a:r>
              <a:rPr lang="en-GB" sz="3400" dirty="0">
                <a:latin typeface="+mj-lt"/>
              </a:rPr>
              <a:t>Who wrote the first full length biography of the Buddha?</a:t>
            </a:r>
          </a:p>
          <a:p>
            <a:pPr marL="342900" indent="-342900">
              <a:buFont typeface="+mj-lt"/>
              <a:buAutoNum type="arabicPeriod"/>
            </a:pPr>
            <a:r>
              <a:rPr lang="en-GB" sz="3400" dirty="0">
                <a:latin typeface="+mj-lt"/>
              </a:rPr>
              <a:t>What happens to a story that gets passed down orally?</a:t>
            </a:r>
          </a:p>
          <a:p>
            <a:pPr marL="342900" indent="-342900">
              <a:buFont typeface="+mj-lt"/>
              <a:buAutoNum type="arabicPeriod"/>
            </a:pPr>
            <a:r>
              <a:rPr lang="en-GB" sz="3400" dirty="0">
                <a:latin typeface="+mj-lt"/>
              </a:rPr>
              <a:t>What is the earliest source for the Buddha’s life? What is the problem with this source?</a:t>
            </a:r>
          </a:p>
          <a:p>
            <a:pPr marL="342900" indent="-342900">
              <a:buFont typeface="+mj-lt"/>
              <a:buAutoNum type="arabicPeriod"/>
            </a:pPr>
            <a:r>
              <a:rPr lang="en-GB" sz="3400" dirty="0">
                <a:latin typeface="+mj-lt"/>
              </a:rPr>
              <a:t>What does the term legend mean? What motive would people have to exaggerate or to embroider these stories?</a:t>
            </a:r>
          </a:p>
          <a:p>
            <a:pPr marL="0" indent="0">
              <a:buNone/>
            </a:pPr>
            <a:r>
              <a:rPr lang="en-GB" sz="3400" dirty="0">
                <a:latin typeface="+mj-lt"/>
              </a:rPr>
              <a:t>6. What is meant by the term ‘myth’? Give an example</a:t>
            </a:r>
          </a:p>
          <a:p>
            <a:pPr marL="0" indent="0">
              <a:buNone/>
            </a:pPr>
            <a:r>
              <a:rPr lang="en-GB" sz="3400" dirty="0">
                <a:latin typeface="+mj-lt"/>
              </a:rPr>
              <a:t>7. What does the term hagiography mean in relation to the life story of the Buddha?</a:t>
            </a:r>
          </a:p>
          <a:p>
            <a:pPr marL="0" indent="0">
              <a:buNone/>
            </a:pPr>
            <a:r>
              <a:rPr lang="en-GB" sz="3400" dirty="0">
                <a:latin typeface="+mj-lt"/>
              </a:rPr>
              <a:t>8. Identify a poem from the </a:t>
            </a:r>
            <a:r>
              <a:rPr lang="en-GB" sz="3400" dirty="0" err="1">
                <a:latin typeface="+mj-lt"/>
              </a:rPr>
              <a:t>Dhammapada</a:t>
            </a:r>
            <a:r>
              <a:rPr lang="en-GB" sz="3400" dirty="0">
                <a:latin typeface="+mj-lt"/>
              </a:rPr>
              <a:t> to help explain what the Buddha felt when he 	achieved enlightenment</a:t>
            </a:r>
          </a:p>
          <a:p>
            <a:pPr marL="0" indent="0">
              <a:buNone/>
            </a:pPr>
            <a:r>
              <a:rPr lang="en-GB" sz="3400" dirty="0">
                <a:latin typeface="+mj-lt"/>
              </a:rPr>
              <a:t>9. Explain what you understand about the Three Marks of Existence</a:t>
            </a:r>
          </a:p>
          <a:p>
            <a:pPr marL="0" indent="0">
              <a:buNone/>
            </a:pPr>
            <a:r>
              <a:rPr lang="en-GB" sz="3400" dirty="0"/>
              <a:t>10. </a:t>
            </a:r>
            <a:r>
              <a:rPr lang="en-GB" sz="3400" dirty="0">
                <a:latin typeface="+mj-lt"/>
              </a:rPr>
              <a:t>Identify the Four Noble Truths</a:t>
            </a:r>
          </a:p>
          <a:p>
            <a:pPr marL="0" indent="0">
              <a:buNone/>
            </a:pPr>
            <a:r>
              <a:rPr lang="en-GB" sz="3400" dirty="0">
                <a:latin typeface="+mj-lt"/>
              </a:rPr>
              <a:t>11. What are the two strand of the Eightfold Path that come under ‘Wisdom’?</a:t>
            </a:r>
          </a:p>
          <a:p>
            <a:pPr marL="0" indent="0">
              <a:buNone/>
            </a:pPr>
            <a:r>
              <a:rPr lang="en-GB" sz="3400" dirty="0">
                <a:latin typeface="+mj-lt"/>
              </a:rPr>
              <a:t>12. What are the three strand of the Eightfold Path that come under ‘meditation’? </a:t>
            </a:r>
          </a:p>
          <a:p>
            <a:pPr marL="0" indent="0">
              <a:buNone/>
            </a:pPr>
            <a:r>
              <a:rPr lang="en-GB" sz="3400" dirty="0">
                <a:latin typeface="+mj-lt"/>
              </a:rPr>
              <a:t>13. What are the three strand of the Eightfold Path that come under ‘morality’?</a:t>
            </a:r>
          </a:p>
          <a:p>
            <a:pPr marL="0" indent="0">
              <a:buNone/>
            </a:pPr>
            <a:r>
              <a:rPr lang="en-GB" sz="3400" dirty="0">
                <a:latin typeface="+mj-lt"/>
              </a:rPr>
              <a:t>14. What is meant by impermanence in Buddhism?</a:t>
            </a:r>
          </a:p>
          <a:p>
            <a:pPr marL="0" indent="0">
              <a:buNone/>
            </a:pPr>
            <a:endParaRPr lang="en-GB" dirty="0">
              <a:latin typeface="+mj-lt"/>
            </a:endParaRPr>
          </a:p>
          <a:p>
            <a:pPr marL="0" indent="0">
              <a:buNone/>
            </a:pPr>
            <a:endParaRPr lang="en-GB" dirty="0"/>
          </a:p>
        </p:txBody>
      </p:sp>
    </p:spTree>
    <p:extLst>
      <p:ext uri="{BB962C8B-B14F-4D97-AF65-F5344CB8AC3E}">
        <p14:creationId xmlns:p14="http://schemas.microsoft.com/office/powerpoint/2010/main" val="3208512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870858"/>
            <a:ext cx="12191998" cy="5987142"/>
          </a:xfrm>
          <a:ln>
            <a:solidFill>
              <a:srgbClr val="00B0F0"/>
            </a:solidFill>
          </a:ln>
        </p:spPr>
        <p:txBody>
          <a:bodyPr>
            <a:normAutofit fontScale="70000" lnSpcReduction="20000"/>
          </a:bodyPr>
          <a:lstStyle/>
          <a:p>
            <a:r>
              <a:rPr lang="en-GB" sz="3400" b="1" dirty="0">
                <a:latin typeface="+mj-lt"/>
              </a:rPr>
              <a:t>We will discuss in groups what happiness looks like</a:t>
            </a:r>
          </a:p>
          <a:p>
            <a:pPr lvl="1"/>
            <a:r>
              <a:rPr lang="en-GB" sz="2600" dirty="0">
                <a:solidFill>
                  <a:srgbClr val="FF0000"/>
                </a:solidFill>
                <a:latin typeface="+mj-lt"/>
              </a:rPr>
              <a:t>You will consider follow up questions such as What would you need to be happy in life and is there such a thing as being permanently happy?</a:t>
            </a:r>
          </a:p>
          <a:p>
            <a:r>
              <a:rPr lang="en-GB" sz="3400" b="1" dirty="0">
                <a:latin typeface="+mj-lt"/>
              </a:rPr>
              <a:t>We will be introduced to the starting point of the Buddha’s teachings</a:t>
            </a:r>
          </a:p>
          <a:p>
            <a:pPr lvl="1"/>
            <a:r>
              <a:rPr lang="en-GB" sz="2600" dirty="0">
                <a:solidFill>
                  <a:srgbClr val="FF0000"/>
                </a:solidFill>
                <a:latin typeface="+mj-lt"/>
              </a:rPr>
              <a:t>You will consider a quote from the Buddha on the Middle Way</a:t>
            </a:r>
          </a:p>
          <a:p>
            <a:pPr lvl="1"/>
            <a:r>
              <a:rPr lang="en-GB" sz="2600" dirty="0">
                <a:solidFill>
                  <a:srgbClr val="FF0000"/>
                </a:solidFill>
                <a:latin typeface="+mj-lt"/>
              </a:rPr>
              <a:t>You will analyse a passage from </a:t>
            </a:r>
            <a:r>
              <a:rPr lang="en-GB" sz="2600" i="1" dirty="0">
                <a:solidFill>
                  <a:srgbClr val="FF0000"/>
                </a:solidFill>
                <a:latin typeface="+mj-lt"/>
              </a:rPr>
              <a:t>Old Path, White Clouds by </a:t>
            </a:r>
            <a:r>
              <a:rPr lang="en-GB" sz="2600" b="1" dirty="0" err="1">
                <a:solidFill>
                  <a:srgbClr val="FF0000"/>
                </a:solidFill>
                <a:latin typeface="+mj-lt"/>
              </a:rPr>
              <a:t>Thich</a:t>
            </a:r>
            <a:r>
              <a:rPr lang="en-GB" sz="2600" b="1" dirty="0">
                <a:solidFill>
                  <a:srgbClr val="FF0000"/>
                </a:solidFill>
                <a:latin typeface="+mj-lt"/>
              </a:rPr>
              <a:t> </a:t>
            </a:r>
            <a:r>
              <a:rPr lang="en-GB" sz="2600" b="1" dirty="0" err="1">
                <a:solidFill>
                  <a:srgbClr val="FF0000"/>
                </a:solidFill>
                <a:latin typeface="+mj-lt"/>
              </a:rPr>
              <a:t>Nath</a:t>
            </a:r>
            <a:r>
              <a:rPr lang="en-GB" sz="2600" b="1" dirty="0">
                <a:solidFill>
                  <a:srgbClr val="FF0000"/>
                </a:solidFill>
                <a:latin typeface="+mj-lt"/>
              </a:rPr>
              <a:t> Hanh </a:t>
            </a:r>
            <a:r>
              <a:rPr lang="en-GB" sz="2600" dirty="0">
                <a:solidFill>
                  <a:srgbClr val="FF0000"/>
                </a:solidFill>
                <a:latin typeface="+mj-lt"/>
              </a:rPr>
              <a:t>on the importance that the Buddha put on the dharma</a:t>
            </a:r>
          </a:p>
          <a:p>
            <a:r>
              <a:rPr lang="en-GB" sz="3400" b="1" dirty="0">
                <a:latin typeface="+mj-lt"/>
              </a:rPr>
              <a:t>We will be introduced to the Three Marks of Existence</a:t>
            </a:r>
          </a:p>
          <a:p>
            <a:pPr lvl="1"/>
            <a:r>
              <a:rPr lang="en-GB" sz="2600" dirty="0">
                <a:solidFill>
                  <a:srgbClr val="FF0000"/>
                </a:solidFill>
                <a:latin typeface="+mj-lt"/>
              </a:rPr>
              <a:t>You will analyse and discuss </a:t>
            </a:r>
            <a:r>
              <a:rPr lang="en-GB" sz="2600" dirty="0" err="1">
                <a:solidFill>
                  <a:srgbClr val="FF0000"/>
                </a:solidFill>
                <a:latin typeface="+mj-lt"/>
              </a:rPr>
              <a:t>anatta</a:t>
            </a:r>
            <a:r>
              <a:rPr lang="en-GB" sz="2600" dirty="0">
                <a:solidFill>
                  <a:srgbClr val="FF0000"/>
                </a:solidFill>
                <a:latin typeface="+mj-lt"/>
              </a:rPr>
              <a:t>, </a:t>
            </a:r>
            <a:r>
              <a:rPr lang="en-GB" sz="2600" dirty="0" err="1">
                <a:solidFill>
                  <a:srgbClr val="FF0000"/>
                </a:solidFill>
                <a:latin typeface="+mj-lt"/>
              </a:rPr>
              <a:t>anicca</a:t>
            </a:r>
            <a:r>
              <a:rPr lang="en-GB" sz="2600" dirty="0">
                <a:solidFill>
                  <a:srgbClr val="FF0000"/>
                </a:solidFill>
                <a:latin typeface="+mj-lt"/>
              </a:rPr>
              <a:t> and dukkha</a:t>
            </a:r>
          </a:p>
          <a:p>
            <a:pPr lvl="1"/>
            <a:r>
              <a:rPr lang="en-GB" sz="2600" dirty="0">
                <a:solidFill>
                  <a:srgbClr val="FF0000"/>
                </a:solidFill>
                <a:latin typeface="+mj-lt"/>
              </a:rPr>
              <a:t>You will use 150 words or less, explain each of the Three Marks of Existence in Buddhism</a:t>
            </a:r>
          </a:p>
          <a:p>
            <a:pPr lvl="1"/>
            <a:r>
              <a:rPr lang="en-GB" sz="2600" dirty="0">
                <a:solidFill>
                  <a:srgbClr val="FF0000"/>
                </a:solidFill>
                <a:latin typeface="+mj-lt"/>
              </a:rPr>
              <a:t>You will take your learning further –  and look to explain how each of the Three Marks of Existence are linked</a:t>
            </a:r>
          </a:p>
          <a:p>
            <a:r>
              <a:rPr lang="en-GB" sz="3400" b="1" dirty="0">
                <a:latin typeface="+mj-lt"/>
              </a:rPr>
              <a:t>We will be introduced to the Four Noble Truths</a:t>
            </a:r>
          </a:p>
          <a:p>
            <a:pPr lvl="1"/>
            <a:r>
              <a:rPr lang="en-GB" sz="2600" dirty="0">
                <a:solidFill>
                  <a:srgbClr val="FF0000"/>
                </a:solidFill>
                <a:latin typeface="+mj-lt"/>
              </a:rPr>
              <a:t>You will explain how the analogy of a doctor diagnosing a patient is a good way of understanding the Four Noble Truths</a:t>
            </a:r>
          </a:p>
          <a:p>
            <a:pPr lvl="1"/>
            <a:r>
              <a:rPr lang="en-GB" sz="2600" dirty="0">
                <a:solidFill>
                  <a:srgbClr val="FF0000"/>
                </a:solidFill>
                <a:latin typeface="+mj-lt"/>
              </a:rPr>
              <a:t>You will comment on the view that the Four Noble Truths are at the heart of Buddhist teachings</a:t>
            </a:r>
          </a:p>
          <a:p>
            <a:pPr lvl="1"/>
            <a:r>
              <a:rPr lang="en-GB" sz="2600" dirty="0">
                <a:solidFill>
                  <a:srgbClr val="FF0000"/>
                </a:solidFill>
                <a:latin typeface="+mj-lt"/>
              </a:rPr>
              <a:t>You will explain how the parable of the poisoned arrow demonstrates how the Buddha taught that life is so short so it must not be spent in endless metaphysical speculation</a:t>
            </a:r>
          </a:p>
          <a:p>
            <a:r>
              <a:rPr lang="en-GB" sz="3400" b="1" dirty="0">
                <a:latin typeface="+mj-lt"/>
              </a:rPr>
              <a:t>We will be introduced to the Eightfold Path</a:t>
            </a:r>
          </a:p>
          <a:p>
            <a:pPr lvl="1"/>
            <a:r>
              <a:rPr lang="en-GB" sz="2600" dirty="0">
                <a:solidFill>
                  <a:srgbClr val="FF0000"/>
                </a:solidFill>
                <a:latin typeface="+mj-lt"/>
              </a:rPr>
              <a:t>You will discuss the statement: </a:t>
            </a:r>
            <a:r>
              <a:rPr lang="en-US" sz="2600" i="1" dirty="0">
                <a:solidFill>
                  <a:srgbClr val="FF0000"/>
                </a:solidFill>
                <a:latin typeface="+mj-lt"/>
              </a:rPr>
              <a:t>‘The Eightfold Path is a classic path for morality’ </a:t>
            </a:r>
            <a:r>
              <a:rPr lang="en-US" sz="2600" dirty="0">
                <a:solidFill>
                  <a:srgbClr val="FF0000"/>
                </a:solidFill>
                <a:latin typeface="+mj-lt"/>
              </a:rPr>
              <a:t>and write an explanation of your viewpoint to show your understanding of the Eightfold Path as the Middle Way and a path to enlightenment</a:t>
            </a:r>
          </a:p>
          <a:p>
            <a:pPr lvl="1"/>
            <a:r>
              <a:rPr lang="en-US" sz="2600" dirty="0">
                <a:solidFill>
                  <a:srgbClr val="FF0000"/>
                </a:solidFill>
                <a:latin typeface="+mj-lt"/>
              </a:rPr>
              <a:t>You will </a:t>
            </a:r>
            <a:r>
              <a:rPr lang="en-US" sz="2600" dirty="0" err="1">
                <a:solidFill>
                  <a:srgbClr val="FF0000"/>
                </a:solidFill>
                <a:latin typeface="+mj-lt"/>
              </a:rPr>
              <a:t>analyse</a:t>
            </a:r>
            <a:r>
              <a:rPr lang="en-US" sz="2600" dirty="0">
                <a:solidFill>
                  <a:srgbClr val="FF0000"/>
                </a:solidFill>
                <a:latin typeface="+mj-lt"/>
              </a:rPr>
              <a:t> why t</a:t>
            </a:r>
            <a:r>
              <a:rPr lang="en-GB" sz="2600" dirty="0">
                <a:solidFill>
                  <a:srgbClr val="FF0000"/>
                </a:solidFill>
                <a:latin typeface="+mj-lt"/>
              </a:rPr>
              <a:t>he Buddha described the Eightfold Path as a means to enlightenment, like a raft for crossing a river. Once one has reached the opposite shore, one no longer needs the raft and can leave it behind and look to explain what you think he means by this [you can incorporate this into your first answer]</a:t>
            </a:r>
          </a:p>
          <a:p>
            <a:endParaRPr lang="en-GB" sz="3400" dirty="0">
              <a:latin typeface="+mj-lt"/>
            </a:endParaRPr>
          </a:p>
          <a:p>
            <a:pPr lvl="1"/>
            <a:endParaRPr lang="en-GB" dirty="0"/>
          </a:p>
          <a:p>
            <a:pPr lvl="1"/>
            <a:endParaRPr lang="en-GB" dirty="0"/>
          </a:p>
        </p:txBody>
      </p:sp>
      <p:sp>
        <p:nvSpPr>
          <p:cNvPr id="5" name="Title 1"/>
          <p:cNvSpPr txBox="1">
            <a:spLocks/>
          </p:cNvSpPr>
          <p:nvPr/>
        </p:nvSpPr>
        <p:spPr>
          <a:xfrm>
            <a:off x="0" y="1"/>
            <a:ext cx="12191999" cy="725714"/>
          </a:xfrm>
          <a:prstGeom prst="rect">
            <a:avLst/>
          </a:prstGeom>
          <a:ln w="7620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What will progress look like today?</a:t>
            </a:r>
          </a:p>
        </p:txBody>
      </p:sp>
    </p:spTree>
    <p:extLst>
      <p:ext uri="{BB962C8B-B14F-4D97-AF65-F5344CB8AC3E}">
        <p14:creationId xmlns:p14="http://schemas.microsoft.com/office/powerpoint/2010/main" val="20101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barn(inVertical)">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barn(inVertical)">
                                      <p:cBhvr>
                                        <p:cTn id="63" dur="5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 calcmode="lin" valueType="num">
                                      <p:cBhvr additive="base">
                                        <p:cTn id="6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
                                            <p:txEl>
                                              <p:pRg st="12" end="12"/>
                                            </p:txEl>
                                          </p:spTgt>
                                        </p:tgtEl>
                                        <p:attrNameLst>
                                          <p:attrName>style.visibility</p:attrName>
                                        </p:attrNameLst>
                                      </p:cBhvr>
                                      <p:to>
                                        <p:strVal val="visible"/>
                                      </p:to>
                                    </p:set>
                                    <p:anim calcmode="lin" valueType="num">
                                      <p:cBhvr additive="base">
                                        <p:cTn id="7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3">
                                            <p:txEl>
                                              <p:pRg st="13" end="13"/>
                                            </p:txEl>
                                          </p:spTgt>
                                        </p:tgtEl>
                                        <p:attrNameLst>
                                          <p:attrName>style.visibility</p:attrName>
                                        </p:attrNameLst>
                                      </p:cBhvr>
                                      <p:to>
                                        <p:strVal val="visible"/>
                                      </p:to>
                                    </p:set>
                                    <p:animEffect transition="in" filter="barn(inVertical)">
                                      <p:cBhvr>
                                        <p:cTn id="80" dur="500"/>
                                        <p:tgtEl>
                                          <p:spTgt spid="3">
                                            <p:txEl>
                                              <p:pRg st="13" end="1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76" t="3669" r="18089" b="-1"/>
          <a:stretch/>
        </p:blipFill>
        <p:spPr>
          <a:xfrm>
            <a:off x="5130800" y="170253"/>
            <a:ext cx="6649183" cy="461010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381000" y="170253"/>
            <a:ext cx="4499429" cy="1228562"/>
          </a:xfrm>
          <a:solidFill>
            <a:schemeClr val="bg1"/>
          </a:solidFill>
          <a:ln>
            <a:solidFill>
              <a:srgbClr val="00B0F0"/>
            </a:solidFill>
          </a:ln>
        </p:spPr>
        <p:txBody>
          <a:bodyPr>
            <a:normAutofit fontScale="90000"/>
          </a:bodyPr>
          <a:lstStyle/>
          <a:p>
            <a:r>
              <a:rPr lang="en-GB" dirty="0"/>
              <a:t>The life of the Buddha</a:t>
            </a:r>
          </a:p>
        </p:txBody>
      </p:sp>
      <p:sp>
        <p:nvSpPr>
          <p:cNvPr id="3" name="Content Placeholder 2"/>
          <p:cNvSpPr>
            <a:spLocks noGrp="1"/>
          </p:cNvSpPr>
          <p:nvPr>
            <p:ph idx="1"/>
          </p:nvPr>
        </p:nvSpPr>
        <p:spPr>
          <a:xfrm>
            <a:off x="381000" y="1632557"/>
            <a:ext cx="4499429" cy="3147795"/>
          </a:xfrm>
          <a:ln>
            <a:solidFill>
              <a:srgbClr val="00B0F0"/>
            </a:solidFill>
          </a:ln>
        </p:spPr>
        <p:txBody>
          <a:bodyPr>
            <a:normAutofit/>
          </a:bodyPr>
          <a:lstStyle/>
          <a:p>
            <a:pPr marL="0" indent="0">
              <a:buNone/>
            </a:pPr>
            <a:r>
              <a:rPr lang="en-GB" dirty="0">
                <a:latin typeface="+mj-lt"/>
              </a:rPr>
              <a:t>So far we have studied the life of the Buddha up until his enlightenment</a:t>
            </a:r>
          </a:p>
          <a:p>
            <a:pPr marL="0" indent="0">
              <a:buNone/>
            </a:pPr>
            <a:endParaRPr lang="en-GB" dirty="0">
              <a:latin typeface="+mj-lt"/>
            </a:endParaRPr>
          </a:p>
          <a:p>
            <a:pPr marL="0" indent="0">
              <a:buNone/>
            </a:pPr>
            <a:r>
              <a:rPr lang="en-GB" dirty="0">
                <a:latin typeface="+mj-lt"/>
              </a:rPr>
              <a:t>We will now look at the next part of his life and what he taught</a:t>
            </a:r>
          </a:p>
          <a:p>
            <a:pPr marL="0" indent="0">
              <a:buNone/>
            </a:pPr>
            <a:endParaRPr lang="en-GB" dirty="0"/>
          </a:p>
        </p:txBody>
      </p:sp>
    </p:spTree>
    <p:extLst>
      <p:ext uri="{BB962C8B-B14F-4D97-AF65-F5344CB8AC3E}">
        <p14:creationId xmlns:p14="http://schemas.microsoft.com/office/powerpoint/2010/main" val="1245710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7000"/>
            <a:ext cx="10922000" cy="915761"/>
          </a:xfrm>
          <a:ln w="76200">
            <a:solidFill>
              <a:srgbClr val="00B0F0"/>
            </a:solidFill>
          </a:ln>
        </p:spPr>
        <p:txBody>
          <a:bodyPr/>
          <a:lstStyle/>
          <a:p>
            <a:r>
              <a:rPr lang="en-GB" dirty="0"/>
              <a:t>Deer Park Sermon</a:t>
            </a:r>
          </a:p>
        </p:txBody>
      </p:sp>
      <p:sp>
        <p:nvSpPr>
          <p:cNvPr id="3" name="Content Placeholder 2"/>
          <p:cNvSpPr>
            <a:spLocks noGrp="1"/>
          </p:cNvSpPr>
          <p:nvPr>
            <p:ph idx="1"/>
          </p:nvPr>
        </p:nvSpPr>
        <p:spPr>
          <a:xfrm>
            <a:off x="261257" y="1291772"/>
            <a:ext cx="11567886" cy="1814285"/>
          </a:xfrm>
          <a:ln>
            <a:solidFill>
              <a:srgbClr val="00B0F0"/>
            </a:solidFill>
          </a:ln>
        </p:spPr>
        <p:txBody>
          <a:bodyPr/>
          <a:lstStyle/>
          <a:p>
            <a:pPr marL="0" indent="0">
              <a:buNone/>
            </a:pPr>
            <a:r>
              <a:rPr lang="en-GB" dirty="0">
                <a:effectLst/>
                <a:latin typeface="+mj-lt"/>
              </a:rPr>
              <a:t>The Buddha was once living in the Deer Park at the Resort of Seers and there he gave sermon for the first time to the group of five monks. He warns them over extreme devotion to the indulgence of sense-pleasures as well as self-mortification:</a:t>
            </a:r>
            <a:endParaRPr lang="en-GB" dirty="0">
              <a:latin typeface="+mj-lt"/>
            </a:endParaRPr>
          </a:p>
        </p:txBody>
      </p:sp>
      <p:sp>
        <p:nvSpPr>
          <p:cNvPr id="4" name="TextBox 3"/>
          <p:cNvSpPr txBox="1"/>
          <p:nvPr/>
        </p:nvSpPr>
        <p:spPr>
          <a:xfrm>
            <a:off x="609600" y="3355068"/>
            <a:ext cx="11059886" cy="1384995"/>
          </a:xfrm>
          <a:prstGeom prst="rect">
            <a:avLst/>
          </a:prstGeom>
          <a:noFill/>
          <a:ln>
            <a:noFill/>
          </a:ln>
        </p:spPr>
        <p:txBody>
          <a:bodyPr wrap="square" rtlCol="0">
            <a:spAutoFit/>
          </a:bodyPr>
          <a:lstStyle/>
          <a:p>
            <a:r>
              <a:rPr lang="en-GB" b="1" dirty="0">
                <a:solidFill>
                  <a:srgbClr val="FF0000"/>
                </a:solidFill>
              </a:rPr>
              <a:t>“</a:t>
            </a:r>
            <a:r>
              <a:rPr lang="en-GB" sz="2800" b="1" dirty="0">
                <a:solidFill>
                  <a:srgbClr val="FF0000"/>
                </a:solidFill>
                <a:effectLst/>
                <a:latin typeface="+mj-lt"/>
              </a:rPr>
              <a:t>Avoiding both these extremes, I have realized the Middle Path: It gives vision, it gives knowledge, and it leads to calm, to insight, to enlightenment, to Nirvana”</a:t>
            </a:r>
            <a:endParaRPr lang="en-GB" b="1" dirty="0">
              <a:solidFill>
                <a:srgbClr val="FF0000"/>
              </a:solidFill>
              <a:latin typeface="+mj-lt"/>
            </a:endParaRPr>
          </a:p>
        </p:txBody>
      </p:sp>
      <p:sp>
        <p:nvSpPr>
          <p:cNvPr id="5" name="TextBox 4"/>
          <p:cNvSpPr txBox="1"/>
          <p:nvPr/>
        </p:nvSpPr>
        <p:spPr>
          <a:xfrm>
            <a:off x="362857" y="5021943"/>
            <a:ext cx="11466286" cy="1384995"/>
          </a:xfrm>
          <a:prstGeom prst="rect">
            <a:avLst/>
          </a:prstGeom>
          <a:noFill/>
          <a:ln>
            <a:solidFill>
              <a:srgbClr val="00B0F0"/>
            </a:solidFill>
          </a:ln>
        </p:spPr>
        <p:txBody>
          <a:bodyPr wrap="square" rtlCol="0">
            <a:spAutoFit/>
          </a:bodyPr>
          <a:lstStyle/>
          <a:p>
            <a:r>
              <a:rPr lang="en-GB" sz="2800" b="1" u="sng" dirty="0">
                <a:solidFill>
                  <a:srgbClr val="FF0000"/>
                </a:solidFill>
                <a:latin typeface="+mj-lt"/>
              </a:rPr>
              <a:t>TASK:</a:t>
            </a:r>
          </a:p>
          <a:p>
            <a:r>
              <a:rPr lang="en-GB" sz="2800" dirty="0">
                <a:latin typeface="+mj-lt"/>
              </a:rPr>
              <a:t>What two extremes is the Buddha referring to and how are these extremes demonstrated in the </a:t>
            </a:r>
            <a:r>
              <a:rPr lang="en-GB" sz="2800" dirty="0">
                <a:solidFill>
                  <a:srgbClr val="FF0000"/>
                </a:solidFill>
                <a:latin typeface="+mj-lt"/>
              </a:rPr>
              <a:t>hagiography</a:t>
            </a:r>
            <a:r>
              <a:rPr lang="en-GB" sz="2800" dirty="0">
                <a:latin typeface="+mj-lt"/>
              </a:rPr>
              <a:t> of the Buddha?</a:t>
            </a:r>
          </a:p>
        </p:txBody>
      </p:sp>
    </p:spTree>
    <p:extLst>
      <p:ext uri="{BB962C8B-B14F-4D97-AF65-F5344CB8AC3E}">
        <p14:creationId xmlns:p14="http://schemas.microsoft.com/office/powerpoint/2010/main" val="22805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236" r="6546"/>
          <a:stretch/>
        </p:blipFill>
        <p:spPr>
          <a:xfrm>
            <a:off x="20" y="10"/>
            <a:ext cx="4635571" cy="685799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cxnSp>
        <p:nvCxnSpPr>
          <p:cNvPr id="6" name="Straight Connector 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58583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a:ln w="25400">
            <a:solidFill>
              <a:srgbClr val="00B0F0"/>
            </a:solidFill>
          </a:ln>
        </p:spPr>
        <p:txBody>
          <a:bodyPr anchor="b">
            <a:normAutofit/>
          </a:bodyPr>
          <a:lstStyle/>
          <a:p>
            <a:r>
              <a:rPr lang="en-GB" dirty="0"/>
              <a:t>Old Path, White Clouds</a:t>
            </a:r>
          </a:p>
        </p:txBody>
      </p:sp>
      <p:sp>
        <p:nvSpPr>
          <p:cNvPr id="3" name="Content Placeholder 2"/>
          <p:cNvSpPr>
            <a:spLocks noGrp="1"/>
          </p:cNvSpPr>
          <p:nvPr>
            <p:ph idx="1"/>
          </p:nvPr>
        </p:nvSpPr>
        <p:spPr>
          <a:xfrm>
            <a:off x="4965431" y="2438400"/>
            <a:ext cx="6586489" cy="3785419"/>
          </a:xfrm>
          <a:ln w="31750">
            <a:solidFill>
              <a:srgbClr val="00B0F0"/>
            </a:solidFill>
          </a:ln>
        </p:spPr>
        <p:txBody>
          <a:bodyPr>
            <a:normAutofit lnSpcReduction="10000"/>
          </a:bodyPr>
          <a:lstStyle/>
          <a:p>
            <a:pPr marL="0" indent="0">
              <a:buNone/>
            </a:pPr>
            <a:r>
              <a:rPr lang="en-GB" dirty="0">
                <a:latin typeface="+mj-lt"/>
              </a:rPr>
              <a:t>Old Path White Clouds presents the life and teachings of Gautama Buddha. </a:t>
            </a:r>
          </a:p>
          <a:p>
            <a:pPr marL="0" indent="0">
              <a:buNone/>
            </a:pPr>
            <a:r>
              <a:rPr lang="en-GB" dirty="0">
                <a:latin typeface="+mj-lt"/>
              </a:rPr>
              <a:t>Drawn directly from 24 </a:t>
            </a:r>
            <a:r>
              <a:rPr lang="en-GB" dirty="0" err="1">
                <a:latin typeface="+mj-lt"/>
              </a:rPr>
              <a:t>Pali</a:t>
            </a:r>
            <a:r>
              <a:rPr lang="en-GB" dirty="0">
                <a:latin typeface="+mj-lt"/>
              </a:rPr>
              <a:t>, Sanskrit, and Chinese sources, and retold by </a:t>
            </a:r>
            <a:r>
              <a:rPr lang="en-GB" dirty="0" err="1">
                <a:latin typeface="+mj-lt"/>
              </a:rPr>
              <a:t>Thich</a:t>
            </a:r>
            <a:r>
              <a:rPr lang="en-GB" dirty="0">
                <a:latin typeface="+mj-lt"/>
              </a:rPr>
              <a:t> </a:t>
            </a:r>
            <a:r>
              <a:rPr lang="en-GB" dirty="0" err="1">
                <a:latin typeface="+mj-lt"/>
              </a:rPr>
              <a:t>Nhat</a:t>
            </a:r>
            <a:r>
              <a:rPr lang="en-GB" dirty="0">
                <a:latin typeface="+mj-lt"/>
              </a:rPr>
              <a:t> Hanh.</a:t>
            </a:r>
          </a:p>
          <a:p>
            <a:pPr marL="0" indent="0">
              <a:buNone/>
            </a:pPr>
            <a:r>
              <a:rPr lang="en-GB" dirty="0">
                <a:latin typeface="+mj-lt"/>
              </a:rPr>
              <a:t>This book traces the Buddha's life over the course of 80 years, partly through the eyes of </a:t>
            </a:r>
            <a:r>
              <a:rPr lang="en-GB" dirty="0" err="1">
                <a:latin typeface="+mj-lt"/>
              </a:rPr>
              <a:t>Svasti</a:t>
            </a:r>
            <a:r>
              <a:rPr lang="en-GB" dirty="0">
                <a:latin typeface="+mj-lt"/>
              </a:rPr>
              <a:t>, the buffalo boy, and partly through the eyes of the Buddha himself.</a:t>
            </a:r>
          </a:p>
        </p:txBody>
      </p:sp>
    </p:spTree>
    <p:extLst>
      <p:ext uri="{BB962C8B-B14F-4D97-AF65-F5344CB8AC3E}">
        <p14:creationId xmlns:p14="http://schemas.microsoft.com/office/powerpoint/2010/main" val="87012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57" y="1201511"/>
            <a:ext cx="11872686" cy="801460"/>
          </a:xfrm>
          <a:ln>
            <a:solidFill>
              <a:srgbClr val="00B0F0"/>
            </a:solidFill>
          </a:ln>
        </p:spPr>
        <p:txBody>
          <a:bodyPr>
            <a:normAutofit/>
          </a:bodyPr>
          <a:lstStyle/>
          <a:p>
            <a:pPr marL="0" indent="0">
              <a:buNone/>
            </a:pPr>
            <a:r>
              <a:rPr lang="en-GB" sz="2400" dirty="0">
                <a:latin typeface="+mj-lt"/>
              </a:rPr>
              <a:t>Within this sermon, the Buddha started to teach what he had discovered from his enlightenment.  Look at the following from </a:t>
            </a:r>
            <a:r>
              <a:rPr lang="en-GB" sz="2400" i="1" dirty="0">
                <a:latin typeface="+mj-lt"/>
              </a:rPr>
              <a:t>Old Path, White Clouds by </a:t>
            </a:r>
            <a:r>
              <a:rPr lang="en-GB" sz="2400" b="1" dirty="0" err="1">
                <a:latin typeface="+mj-lt"/>
              </a:rPr>
              <a:t>Thich</a:t>
            </a:r>
            <a:r>
              <a:rPr lang="en-GB" sz="2400" b="1" dirty="0">
                <a:latin typeface="+mj-lt"/>
              </a:rPr>
              <a:t> </a:t>
            </a:r>
            <a:r>
              <a:rPr lang="en-GB" sz="2400" b="1" dirty="0" err="1">
                <a:latin typeface="+mj-lt"/>
              </a:rPr>
              <a:t>Nath</a:t>
            </a:r>
            <a:r>
              <a:rPr lang="en-GB" sz="2400" b="1" dirty="0">
                <a:latin typeface="+mj-lt"/>
              </a:rPr>
              <a:t> Hanh</a:t>
            </a:r>
          </a:p>
        </p:txBody>
      </p:sp>
      <p:sp>
        <p:nvSpPr>
          <p:cNvPr id="4" name="Title 1"/>
          <p:cNvSpPr txBox="1">
            <a:spLocks/>
          </p:cNvSpPr>
          <p:nvPr/>
        </p:nvSpPr>
        <p:spPr>
          <a:xfrm>
            <a:off x="0" y="0"/>
            <a:ext cx="12192000" cy="1042761"/>
          </a:xfrm>
          <a:prstGeom prst="rect">
            <a:avLst/>
          </a:prstGeom>
          <a:ln w="7620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Deer Park Sermon</a:t>
            </a:r>
          </a:p>
        </p:txBody>
      </p:sp>
      <p:sp>
        <p:nvSpPr>
          <p:cNvPr id="5" name="TextBox 4"/>
          <p:cNvSpPr txBox="1"/>
          <p:nvPr/>
        </p:nvSpPr>
        <p:spPr>
          <a:xfrm>
            <a:off x="159657" y="2161721"/>
            <a:ext cx="11872686" cy="4524315"/>
          </a:xfrm>
          <a:prstGeom prst="rect">
            <a:avLst/>
          </a:prstGeom>
          <a:noFill/>
          <a:ln>
            <a:solidFill>
              <a:srgbClr val="00B0F0"/>
            </a:solidFill>
          </a:ln>
        </p:spPr>
        <p:txBody>
          <a:bodyPr wrap="square" rtlCol="0">
            <a:spAutoFit/>
          </a:bodyPr>
          <a:lstStyle/>
          <a:p>
            <a:r>
              <a:rPr lang="en-GB" dirty="0">
                <a:latin typeface="+mj-lt"/>
              </a:rPr>
              <a:t>One who sees the </a:t>
            </a:r>
            <a:r>
              <a:rPr lang="en-GB" dirty="0" err="1">
                <a:latin typeface="+mj-lt"/>
              </a:rPr>
              <a:t>Dhamma</a:t>
            </a:r>
            <a:r>
              <a:rPr lang="en-GB" dirty="0">
                <a:latin typeface="+mj-lt"/>
              </a:rPr>
              <a:t> sees me. </a:t>
            </a:r>
            <a:br>
              <a:rPr lang="en-GB" dirty="0">
                <a:latin typeface="+mj-lt"/>
              </a:rPr>
            </a:br>
            <a:r>
              <a:rPr lang="en-GB" dirty="0">
                <a:latin typeface="+mj-lt"/>
              </a:rPr>
              <a:t>One who sees me sees the </a:t>
            </a:r>
            <a:r>
              <a:rPr lang="en-GB" dirty="0" err="1">
                <a:latin typeface="+mj-lt"/>
              </a:rPr>
              <a:t>Dhamma</a:t>
            </a:r>
            <a:r>
              <a:rPr lang="en-GB" dirty="0">
                <a:latin typeface="+mj-lt"/>
              </a:rPr>
              <a:t>.</a:t>
            </a:r>
          </a:p>
          <a:p>
            <a:endParaRPr lang="en-GB" dirty="0">
              <a:latin typeface="+mj-lt"/>
            </a:endParaRPr>
          </a:p>
          <a:p>
            <a:r>
              <a:rPr lang="en-GB" dirty="0">
                <a:latin typeface="+mj-lt"/>
              </a:rPr>
              <a:t>O monks and wise men, just as a goldsmith would test his gold by burning, cutting and rubbing it, so must you examine my words and accept them, not merely out of reverence for me. </a:t>
            </a:r>
          </a:p>
          <a:p>
            <a:endParaRPr lang="en-GB" dirty="0">
              <a:latin typeface="+mj-lt"/>
            </a:endParaRPr>
          </a:p>
          <a:p>
            <a:r>
              <a:rPr lang="en-GB" dirty="0">
                <a:latin typeface="+mj-lt"/>
              </a:rPr>
              <a:t>My teaching is not a philosophy. It is the result of direct experience... </a:t>
            </a:r>
            <a:br>
              <a:rPr lang="en-GB" dirty="0">
                <a:latin typeface="+mj-lt"/>
              </a:rPr>
            </a:br>
            <a:r>
              <a:rPr lang="en-GB" dirty="0">
                <a:latin typeface="+mj-lt"/>
              </a:rPr>
              <a:t>My teaching is a means of practice, not something to hold onto or worship. </a:t>
            </a:r>
            <a:br>
              <a:rPr lang="en-GB" dirty="0">
                <a:latin typeface="+mj-lt"/>
              </a:rPr>
            </a:br>
            <a:r>
              <a:rPr lang="en-GB" dirty="0">
                <a:latin typeface="+mj-lt"/>
              </a:rPr>
              <a:t>My teaching is like a raft used to cross the river. </a:t>
            </a:r>
            <a:br>
              <a:rPr lang="en-GB" dirty="0">
                <a:latin typeface="+mj-lt"/>
              </a:rPr>
            </a:br>
            <a:r>
              <a:rPr lang="en-GB" dirty="0">
                <a:latin typeface="+mj-lt"/>
              </a:rPr>
              <a:t>Only a fool would carry the raft around after he had already reached the other shore of liberation.</a:t>
            </a:r>
          </a:p>
          <a:p>
            <a:endParaRPr lang="en-GB" dirty="0">
              <a:latin typeface="+mj-lt"/>
            </a:endParaRPr>
          </a:p>
          <a:p>
            <a:r>
              <a:rPr lang="en-GB" dirty="0">
                <a:latin typeface="+mj-lt"/>
              </a:rPr>
              <a:t>If you were to follow the Dharma purely out of love for me or because you respect me, I would not accept you as disciple. But if you follow the Dharma because you have yourself experienced its truth, because you understand and act accordingly - only under these conditions have you the right to call yourself a disciple of the Exalted One.</a:t>
            </a:r>
            <a:br>
              <a:rPr lang="en-GB" i="1" dirty="0">
                <a:latin typeface="+mj-lt"/>
              </a:rPr>
            </a:br>
            <a:r>
              <a:rPr lang="en-GB" i="1" dirty="0">
                <a:latin typeface="+mj-lt"/>
              </a:rPr>
              <a:t>From Old Path, White Clouds by </a:t>
            </a:r>
            <a:r>
              <a:rPr lang="en-GB" i="1" dirty="0" err="1">
                <a:latin typeface="+mj-lt"/>
              </a:rPr>
              <a:t>Thich</a:t>
            </a:r>
            <a:r>
              <a:rPr lang="en-GB" i="1" dirty="0">
                <a:latin typeface="+mj-lt"/>
              </a:rPr>
              <a:t> </a:t>
            </a:r>
            <a:r>
              <a:rPr lang="en-GB" i="1" dirty="0" err="1">
                <a:latin typeface="+mj-lt"/>
              </a:rPr>
              <a:t>Nath</a:t>
            </a:r>
            <a:r>
              <a:rPr lang="en-GB" i="1" dirty="0">
                <a:latin typeface="+mj-lt"/>
              </a:rPr>
              <a:t> Hanh</a:t>
            </a:r>
          </a:p>
          <a:p>
            <a:endParaRPr lang="en-GB" dirty="0"/>
          </a:p>
        </p:txBody>
      </p:sp>
    </p:spTree>
    <p:extLst>
      <p:ext uri="{BB962C8B-B14F-4D97-AF65-F5344CB8AC3E}">
        <p14:creationId xmlns:p14="http://schemas.microsoft.com/office/powerpoint/2010/main" val="137420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57" y="1843542"/>
            <a:ext cx="11872686" cy="1786165"/>
          </a:xfrm>
          <a:ln>
            <a:solidFill>
              <a:srgbClr val="00B0F0"/>
            </a:solidFill>
          </a:ln>
        </p:spPr>
        <p:txBody>
          <a:bodyPr/>
          <a:lstStyle/>
          <a:p>
            <a:pPr marL="0" indent="0">
              <a:buNone/>
            </a:pPr>
            <a:r>
              <a:rPr lang="en-GB" b="1" u="sng" dirty="0">
                <a:latin typeface="+mj-lt"/>
              </a:rPr>
              <a:t>TASK: </a:t>
            </a:r>
          </a:p>
          <a:p>
            <a:pPr marL="0" indent="0">
              <a:buNone/>
            </a:pPr>
            <a:r>
              <a:rPr lang="en-GB" dirty="0">
                <a:latin typeface="+mj-lt"/>
              </a:rPr>
              <a:t>Using the passage as a reference, explain the importance of the dharma in Buddhism and the importance the Buddha placed on people to experience it for themselves </a:t>
            </a:r>
          </a:p>
        </p:txBody>
      </p:sp>
      <p:sp>
        <p:nvSpPr>
          <p:cNvPr id="4" name="Title 1"/>
          <p:cNvSpPr txBox="1">
            <a:spLocks/>
          </p:cNvSpPr>
          <p:nvPr/>
        </p:nvSpPr>
        <p:spPr>
          <a:xfrm>
            <a:off x="0" y="0"/>
            <a:ext cx="12192000" cy="1042761"/>
          </a:xfrm>
          <a:prstGeom prst="rect">
            <a:avLst/>
          </a:prstGeom>
          <a:ln w="7620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Deer Park Sermon</a:t>
            </a:r>
            <a:endParaRPr lang="en-GB" dirty="0"/>
          </a:p>
        </p:txBody>
      </p:sp>
      <p:sp>
        <p:nvSpPr>
          <p:cNvPr id="7" name="Content Placeholder 2"/>
          <p:cNvSpPr txBox="1">
            <a:spLocks/>
          </p:cNvSpPr>
          <p:nvPr/>
        </p:nvSpPr>
        <p:spPr>
          <a:xfrm>
            <a:off x="159657" y="829810"/>
            <a:ext cx="11872686" cy="801460"/>
          </a:xfrm>
          <a:prstGeom prst="rect">
            <a:avLst/>
          </a:prstGeom>
          <a:solidFill>
            <a:schemeClr val="bg1"/>
          </a:solidFill>
          <a:ln>
            <a:solidFill>
              <a:srgbClr val="00B0F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mj-lt"/>
              </a:rPr>
              <a:t>Within this sermon, the Buddha started to teach what he had discovered from his enlightenment.  Look at the following from </a:t>
            </a:r>
            <a:r>
              <a:rPr lang="en-GB" sz="2400" i="1" dirty="0">
                <a:latin typeface="+mj-lt"/>
              </a:rPr>
              <a:t>Old Path, White Clouds by </a:t>
            </a:r>
            <a:r>
              <a:rPr lang="en-GB" sz="2400" dirty="0" err="1">
                <a:latin typeface="+mj-lt"/>
              </a:rPr>
              <a:t>Thich</a:t>
            </a:r>
            <a:r>
              <a:rPr lang="en-GB" sz="2400" dirty="0">
                <a:latin typeface="+mj-lt"/>
              </a:rPr>
              <a:t> </a:t>
            </a:r>
            <a:r>
              <a:rPr lang="en-GB" sz="2400" dirty="0" err="1">
                <a:latin typeface="+mj-lt"/>
              </a:rPr>
              <a:t>Nath</a:t>
            </a:r>
            <a:r>
              <a:rPr lang="en-GB" sz="2400" dirty="0">
                <a:latin typeface="+mj-lt"/>
              </a:rPr>
              <a:t> Hanh</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9424" y="3341917"/>
            <a:ext cx="2793547" cy="325509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59657" y="4252686"/>
            <a:ext cx="3846286" cy="1200329"/>
          </a:xfrm>
          <a:prstGeom prst="rect">
            <a:avLst/>
          </a:prstGeom>
          <a:noFill/>
          <a:ln>
            <a:solidFill>
              <a:srgbClr val="00B0F0"/>
            </a:solidFill>
          </a:ln>
        </p:spPr>
        <p:txBody>
          <a:bodyPr wrap="square" rtlCol="0">
            <a:spAutoFit/>
          </a:bodyPr>
          <a:lstStyle/>
          <a:p>
            <a:r>
              <a:rPr lang="en-GB" sz="3600" dirty="0">
                <a:latin typeface="+mj-lt"/>
              </a:rPr>
              <a:t>Use the worksheet provided</a:t>
            </a:r>
          </a:p>
        </p:txBody>
      </p:sp>
      <p:sp>
        <p:nvSpPr>
          <p:cNvPr id="10" name="TextBox 9"/>
          <p:cNvSpPr txBox="1"/>
          <p:nvPr/>
        </p:nvSpPr>
        <p:spPr>
          <a:xfrm>
            <a:off x="7750629" y="4252686"/>
            <a:ext cx="3933371" cy="1938992"/>
          </a:xfrm>
          <a:prstGeom prst="rect">
            <a:avLst/>
          </a:prstGeom>
          <a:noFill/>
          <a:ln>
            <a:solidFill>
              <a:schemeClr val="accent1"/>
            </a:solidFill>
          </a:ln>
        </p:spPr>
        <p:txBody>
          <a:bodyPr wrap="square" rtlCol="0">
            <a:spAutoFit/>
          </a:bodyPr>
          <a:lstStyle/>
          <a:p>
            <a:r>
              <a:rPr lang="en-GB" sz="2400" dirty="0" err="1">
                <a:latin typeface="+mj-lt"/>
              </a:rPr>
              <a:t>Thich</a:t>
            </a:r>
            <a:r>
              <a:rPr lang="en-GB" sz="2400" dirty="0">
                <a:latin typeface="+mj-lt"/>
              </a:rPr>
              <a:t> Nath Hanh is important in our study of Buddhism and we will return to him and his contribution to understanding modern Buddhism </a:t>
            </a:r>
          </a:p>
        </p:txBody>
      </p:sp>
    </p:spTree>
    <p:extLst>
      <p:ext uri="{BB962C8B-B14F-4D97-AF65-F5344CB8AC3E}">
        <p14:creationId xmlns:p14="http://schemas.microsoft.com/office/powerpoint/2010/main" val="3359393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4077</Words>
  <Application>Microsoft Office PowerPoint</Application>
  <PresentationFormat>Widescreen</PresentationFormat>
  <Paragraphs>304</Paragraphs>
  <Slides>46</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What the Buddha taught:   The Dharma  The Three Marks of Existence  The Four Noble Truths   The Noble Eightfold Path  </vt:lpstr>
      <vt:lpstr>Questions, questions, questions….</vt:lpstr>
      <vt:lpstr>PowerPoint Presentation</vt:lpstr>
      <vt:lpstr>A question to start….</vt:lpstr>
      <vt:lpstr>The life of the Buddha</vt:lpstr>
      <vt:lpstr>Deer Park Sermon</vt:lpstr>
      <vt:lpstr>Old Path, White Clouds</vt:lpstr>
      <vt:lpstr>PowerPoint Presentation</vt:lpstr>
      <vt:lpstr>PowerPoint Presentation</vt:lpstr>
      <vt:lpstr>The Three Lakshanas (the Three Marks of Existence)</vt:lpstr>
      <vt:lpstr>The Three Lakshanas (the Three Marks of Existence)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Four Noble Truths</vt:lpstr>
      <vt:lpstr>The Four Noble Truths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parable of the poisoned arrow</vt:lpstr>
      <vt:lpstr>The Parable of the Poisoned Arrow</vt:lpstr>
      <vt:lpstr>PowerPoint Presentation</vt:lpstr>
      <vt:lpstr>PowerPoint Presentation</vt:lpstr>
      <vt:lpstr>The Eightfold Path</vt:lpstr>
      <vt:lpstr>The Eightfold Path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questions,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the Buddha taught – the Dharma – the 3 Marks of Existence</dc:title>
  <dc:creator>Neil Jenkins</dc:creator>
  <cp:lastModifiedBy>VFarr</cp:lastModifiedBy>
  <cp:revision>76</cp:revision>
  <dcterms:created xsi:type="dcterms:W3CDTF">2016-10-15T15:34:03Z</dcterms:created>
  <dcterms:modified xsi:type="dcterms:W3CDTF">2018-05-24T12:05:39Z</dcterms:modified>
</cp:coreProperties>
</file>