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73" r:id="rId4"/>
    <p:sldId id="274" r:id="rId5"/>
    <p:sldId id="275" r:id="rId6"/>
    <p:sldId id="259" r:id="rId7"/>
    <p:sldId id="276" r:id="rId8"/>
    <p:sldId id="260" r:id="rId9"/>
    <p:sldId id="261" r:id="rId10"/>
    <p:sldId id="277" r:id="rId11"/>
    <p:sldId id="262" r:id="rId12"/>
    <p:sldId id="263" r:id="rId13"/>
    <p:sldId id="278" r:id="rId14"/>
    <p:sldId id="264" r:id="rId15"/>
    <p:sldId id="265" r:id="rId16"/>
    <p:sldId id="266" r:id="rId17"/>
    <p:sldId id="267" r:id="rId18"/>
    <p:sldId id="269" r:id="rId19"/>
    <p:sldId id="268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89C3C305-D39B-4E1D-A742-048FF2020C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D5C10DC3-E6AB-477D-B0F8-666D3AC1633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3E6EB-BDAE-4D72-A25A-A0D9B731006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46783-C647-4F7F-B2E3-A823407345B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33A6C-501B-48B7-8491-92E38198793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33927-1517-42D8-A62A-F4626C48944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4A2CC-C3E0-4C16-B0D0-87B7989AA33F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5CFB5-A937-46B7-8358-3FCA10516AB2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9CDFD-E790-4533-8F40-412DE858716F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7AFD3-988B-4E72-89A4-6BA56A82C888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99EB0-15F7-4BCC-BA58-B8028A0E7D1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9F7A1-0B2D-49BD-A51D-A978F766AD6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3C60D-FDEF-4927-8E14-9D2A5F0FE91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00960-A5A4-4A05-802C-07BE0A55004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7826F-4D51-4A02-91AF-E93739297A1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85EC8-6EE0-4AB0-B5E2-1C9D4A8E24D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BC943-9AB5-4680-91FB-8A0124C38A7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0C492-BD43-4A17-83FE-575F6070239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8CDE5-091D-495C-8038-74371F8B1F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65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DE6C9-95FF-4767-8F52-31501116FB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64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40966-00CB-4DE6-AF75-B046FBC15F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038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454D-22F7-41C6-8445-492C7A3B86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0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3B8C8-1EA9-4117-BE66-1D58E416B6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46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0FD37-6407-47E9-A72F-1C1525C48E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82E54-1121-4598-ACF1-8FC61FAEBF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803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3DC81-B21E-4224-9B4F-C08B5E2C30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93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15F9D-1FE0-4AEB-B2DB-A79891A982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05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9E4EA-849A-4D0C-83A2-BBF0DBEC2E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9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E9053-2B87-4A48-B0D9-DBEB4B3229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7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2DD4077-B844-4381-9171-4D187A75CB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 anchor="ctr"/>
          <a:lstStyle/>
          <a:p>
            <a:r>
              <a:rPr lang="en-GB" altLang="en-US" sz="4400" dirty="0"/>
              <a:t>Reviewing the Mahayana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2896"/>
            <a:ext cx="6400800" cy="1752600"/>
          </a:xfrm>
        </p:spPr>
        <p:txBody>
          <a:bodyPr/>
          <a:lstStyle/>
          <a:p>
            <a:r>
              <a:rPr lang="en-GB" altLang="en-US" sz="3200" dirty="0"/>
              <a:t>Presentation 1.</a:t>
            </a:r>
          </a:p>
          <a:p>
            <a:r>
              <a:rPr lang="en-GB" altLang="en-US" sz="3200" dirty="0"/>
              <a:t>The </a:t>
            </a:r>
            <a:r>
              <a:rPr lang="en-GB" altLang="en-US" sz="3200" dirty="0" err="1"/>
              <a:t>Madhyamaka</a:t>
            </a:r>
            <a:endParaRPr lang="en-GB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Middle Way </a:t>
            </a:r>
            <a:br>
              <a:rPr lang="en-GB" dirty="0"/>
            </a:br>
            <a:r>
              <a:rPr lang="en-GB" sz="2400" dirty="0"/>
              <a:t>p117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374"/>
            <a:ext cx="8229600" cy="4525963"/>
          </a:xfrm>
        </p:spPr>
        <p:txBody>
          <a:bodyPr/>
          <a:lstStyle/>
          <a:p>
            <a:r>
              <a:rPr lang="en-GB" dirty="0"/>
              <a:t>The nature of </a:t>
            </a:r>
            <a:r>
              <a:rPr lang="en-GB" dirty="0" err="1"/>
              <a:t>dharmas</a:t>
            </a:r>
            <a:r>
              <a:rPr lang="en-GB" dirty="0"/>
              <a:t> lie between absolute ‘non-existence’ and substantial ‘existence’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1986" name="Picture 2" descr="Image result for horns of a h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0" y="3573016"/>
            <a:ext cx="3584984" cy="298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Image result for the trut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88356"/>
            <a:ext cx="4056585" cy="253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2960" y="2996952"/>
            <a:ext cx="344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Annhiliationsim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999341"/>
            <a:ext cx="344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Eternalism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470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err="1"/>
              <a:t>Madhyamaka</a:t>
            </a:r>
            <a:r>
              <a:rPr lang="en-GB" altLang="en-US" sz="4000" dirty="0"/>
              <a:t> – The two truths</a:t>
            </a:r>
            <a:br>
              <a:rPr lang="en-GB" altLang="en-US" sz="4000" dirty="0"/>
            </a:br>
            <a:r>
              <a:rPr lang="en-GB" altLang="en-US" sz="2800" dirty="0"/>
              <a:t>p119</a:t>
            </a:r>
            <a:endParaRPr lang="en-GB" alt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altLang="en-US" sz="2400"/>
              <a:t>The Buddha taught 2 levels of truth</a:t>
            </a:r>
          </a:p>
          <a:p>
            <a:pPr lvl="1"/>
            <a:r>
              <a:rPr lang="en-GB" altLang="en-US" sz="2000"/>
              <a:t>Conventional (or relative) – our ‘day to day’ understanding; </a:t>
            </a:r>
          </a:p>
          <a:p>
            <a:pPr lvl="1"/>
            <a:r>
              <a:rPr lang="en-GB" altLang="en-US" sz="2000"/>
              <a:t>Ultimate – The more precise understanding following analysis.</a:t>
            </a:r>
          </a:p>
          <a:p>
            <a:r>
              <a:rPr lang="en-GB" altLang="en-US" sz="2400"/>
              <a:t>This originated in the Abhidharma texts </a:t>
            </a:r>
          </a:p>
          <a:p>
            <a:pPr lvl="1"/>
            <a:r>
              <a:rPr lang="en-GB" altLang="en-US" sz="2000"/>
              <a:t>Conventional = ‘person’ ; Ultimate = </a:t>
            </a:r>
            <a:r>
              <a:rPr lang="en-GB" altLang="en-US" sz="2000" i="1"/>
              <a:t>dharmas </a:t>
            </a:r>
            <a:r>
              <a:rPr lang="en-GB" altLang="en-US" sz="2000"/>
              <a:t>(atoms)</a:t>
            </a:r>
          </a:p>
          <a:p>
            <a:r>
              <a:rPr lang="en-GB" altLang="en-US" sz="2400"/>
              <a:t>Madhyamaka takes this a step further</a:t>
            </a:r>
          </a:p>
          <a:p>
            <a:pPr lvl="1"/>
            <a:r>
              <a:rPr lang="en-GB" altLang="en-US" sz="2000"/>
              <a:t>Even </a:t>
            </a:r>
            <a:r>
              <a:rPr lang="en-GB" altLang="en-US" sz="2000" i="1"/>
              <a:t>dharmas </a:t>
            </a:r>
            <a:r>
              <a:rPr lang="en-GB" altLang="en-US" sz="2000"/>
              <a:t>are conventional.</a:t>
            </a:r>
          </a:p>
          <a:p>
            <a:pPr lvl="1"/>
            <a:r>
              <a:rPr lang="en-GB" altLang="en-US" sz="2000"/>
              <a:t>Conventional is ‘true’ because we agree that certain sounds refer to certain appearances.</a:t>
            </a:r>
          </a:p>
          <a:p>
            <a:pPr lvl="1"/>
            <a:r>
              <a:rPr lang="en-GB" altLang="en-US" sz="2000"/>
              <a:t>Language actually determines how we see the world.</a:t>
            </a:r>
          </a:p>
          <a:p>
            <a:pPr lvl="1"/>
            <a:r>
              <a:rPr lang="en-GB" altLang="en-US" sz="2000"/>
              <a:t>However language is also just a convention though. It is also dependent.</a:t>
            </a:r>
          </a:p>
          <a:p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Emptiness</a:t>
            </a:r>
            <a:br>
              <a:rPr lang="en-GB" altLang="en-US" sz="4000" dirty="0"/>
            </a:br>
            <a:r>
              <a:rPr lang="en-GB" altLang="en-US" sz="2400" dirty="0"/>
              <a:t>p120</a:t>
            </a:r>
            <a:endParaRPr lang="en-GB" altLang="en-US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7638"/>
            <a:ext cx="896448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All things lack </a:t>
            </a:r>
            <a:r>
              <a:rPr lang="en-GB" altLang="en-US" sz="2400" i="1" dirty="0"/>
              <a:t>inherent nature.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One </a:t>
            </a:r>
            <a:r>
              <a:rPr lang="en-GB" altLang="en-US" sz="2400" i="1" dirty="0"/>
              <a:t>dharma </a:t>
            </a:r>
            <a:r>
              <a:rPr lang="en-GB" altLang="en-US" sz="2400" dirty="0"/>
              <a:t>is not distinguishable from another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Heart Sutra “Whatever is material shape, that is emptiness, whatever is emptiness, that is material shape”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‘Emptiness’ is not an ultimate ‘base’ or ‘substance’ of the world. (Like ‘Brahman’ in the Vedas)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The world is a web of fluxing, interdependent, baseless phenomena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Emptiness is an adjectival quality of </a:t>
            </a:r>
            <a:r>
              <a:rPr lang="en-GB" altLang="en-US" sz="2400" i="1" dirty="0" err="1"/>
              <a:t>dharmas</a:t>
            </a:r>
            <a:r>
              <a:rPr lang="en-GB" altLang="en-US" sz="2400" dirty="0"/>
              <a:t>, not a substance which composes them.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It is neither a thing nor is it nothing ness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It refers to the fact that reality cannot be pinned down with concepts – it is </a:t>
            </a:r>
            <a:r>
              <a:rPr lang="en-GB" altLang="en-US" sz="2400" dirty="0" err="1"/>
              <a:t>essenceless</a:t>
            </a:r>
            <a:r>
              <a:rPr lang="en-GB" altLang="en-US" sz="2400" dirty="0"/>
              <a:t> and so… </a:t>
            </a:r>
            <a:r>
              <a:rPr lang="en-GB" altLang="en-US" sz="2400" b="1" u="sng" dirty="0"/>
              <a:t>nothing to cling 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Verses on the Middle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i="1" dirty="0"/>
              <a:t>“Whatever is conditioned arising,</a:t>
            </a:r>
          </a:p>
          <a:p>
            <a:pPr marL="0" indent="0" algn="ctr">
              <a:buNone/>
            </a:pPr>
            <a:r>
              <a:rPr lang="en-GB" sz="2800" i="1" dirty="0"/>
              <a:t>That is explained to be emptiness.</a:t>
            </a:r>
          </a:p>
          <a:p>
            <a:pPr marL="0" indent="0" algn="ctr">
              <a:buNone/>
            </a:pPr>
            <a:r>
              <a:rPr lang="en-GB" sz="2800" i="1" dirty="0"/>
              <a:t>That, being a dependent designation </a:t>
            </a:r>
          </a:p>
          <a:p>
            <a:pPr marL="0" indent="0" algn="ctr">
              <a:buNone/>
            </a:pPr>
            <a:r>
              <a:rPr lang="en-GB" sz="2800" i="1" dirty="0"/>
              <a:t>Is itself the middle way”</a:t>
            </a:r>
          </a:p>
          <a:p>
            <a:pPr marL="0" indent="0" algn="ctr">
              <a:buNone/>
            </a:pPr>
            <a:endParaRPr lang="en-GB" sz="2800" i="1" dirty="0"/>
          </a:p>
          <a:p>
            <a:pPr marL="0" indent="0" algn="ctr">
              <a:buNone/>
            </a:pPr>
            <a:r>
              <a:rPr lang="en-GB" sz="2800" dirty="0" err="1"/>
              <a:t>Nagarjuna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1613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he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781300"/>
            <a:ext cx="1762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GB" altLang="en-US" sz="3600" dirty="0"/>
              <a:t>Form is emptiness – emptiness is form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627313" y="4797425"/>
            <a:ext cx="37449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GB" altLang="en-US" sz="4400"/>
              <a:t>Sutra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en-GB" altLang="en-US" sz="4000" dirty="0" err="1"/>
              <a:t>Madhyamaka</a:t>
            </a:r>
            <a:r>
              <a:rPr lang="en-GB" altLang="en-US" sz="4000" dirty="0"/>
              <a:t> and AO2?</a:t>
            </a:r>
            <a:br>
              <a:rPr lang="en-GB" altLang="en-US" sz="4000" dirty="0"/>
            </a:br>
            <a:r>
              <a:rPr lang="en-GB" altLang="en-US" sz="2800" dirty="0"/>
              <a:t>p121 Harvey</a:t>
            </a:r>
            <a:endParaRPr lang="en-GB" alt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68650"/>
            <a:ext cx="8229600" cy="3689350"/>
          </a:xfrm>
        </p:spPr>
        <p:txBody>
          <a:bodyPr/>
          <a:lstStyle/>
          <a:p>
            <a:r>
              <a:rPr lang="en-GB" altLang="en-US" sz="2400"/>
              <a:t>How might Theravadins criticise emptiness as subverting the Buddha’s teaching?</a:t>
            </a:r>
          </a:p>
          <a:p>
            <a:r>
              <a:rPr lang="en-GB" altLang="en-US" sz="2400"/>
              <a:t>How did Nagarjuna reply to this criticism?</a:t>
            </a:r>
          </a:p>
          <a:p>
            <a:pPr lvl="1"/>
            <a:r>
              <a:rPr lang="en-GB" altLang="en-US" sz="2000"/>
              <a:t>If suffering had ‘own  nature’ it would be causeless and eternal and thus never-ending.</a:t>
            </a:r>
          </a:p>
          <a:p>
            <a:r>
              <a:rPr lang="en-GB" altLang="en-US" sz="2400"/>
              <a:t>What has zero got to do with it?!								</a:t>
            </a:r>
            <a:r>
              <a:rPr lang="en-GB" altLang="en-US" sz="9600"/>
              <a:t>0?</a:t>
            </a:r>
          </a:p>
        </p:txBody>
      </p:sp>
      <p:pic>
        <p:nvPicPr>
          <p:cNvPr id="12293" name="Picture 5" descr="ato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628775"/>
            <a:ext cx="16256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95288" y="1844675"/>
            <a:ext cx="77041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74638" indent="-2746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071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/>
              <a:t> What parallels might there be between physics and </a:t>
            </a:r>
          </a:p>
          <a:p>
            <a:pPr>
              <a:spcBef>
                <a:spcPct val="20000"/>
              </a:spcBef>
            </a:pPr>
            <a:r>
              <a:rPr lang="en-GB" altLang="en-US" sz="2400"/>
              <a:t>	and emptiness?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Skilful Means</a:t>
            </a:r>
            <a:br>
              <a:rPr lang="en-GB" altLang="en-US" sz="4000" dirty="0"/>
            </a:br>
            <a:r>
              <a:rPr lang="en-GB" altLang="en-US" sz="2400" dirty="0"/>
              <a:t>p121</a:t>
            </a:r>
            <a:endParaRPr lang="en-GB" altLang="en-US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All Buddhist teachings are ‘provisional devices’</a:t>
            </a:r>
          </a:p>
          <a:p>
            <a:pPr>
              <a:buFontTx/>
              <a:buNone/>
            </a:pPr>
            <a:endParaRPr lang="en-GB" altLang="en-US" sz="2400"/>
          </a:p>
          <a:p>
            <a:r>
              <a:rPr lang="en-GB" altLang="en-US" sz="2400"/>
              <a:t>Their purpose is to induce people into a skilful frame of mind, in which there can be insight into the inexpressible ultimate truth.</a:t>
            </a:r>
          </a:p>
          <a:p>
            <a:pPr>
              <a:buFontTx/>
              <a:buNone/>
            </a:pPr>
            <a:endParaRPr lang="en-GB" altLang="en-US" sz="2400"/>
          </a:p>
          <a:p>
            <a:r>
              <a:rPr lang="en-GB" altLang="en-US" sz="2400"/>
              <a:t>Nagarjuna reduces </a:t>
            </a:r>
            <a:r>
              <a:rPr lang="en-GB" altLang="en-US" sz="2400" i="1"/>
              <a:t>every </a:t>
            </a:r>
            <a:r>
              <a:rPr lang="en-GB" altLang="en-US" sz="2400"/>
              <a:t>view to absurdity. All logical views about anything are untenable (they don’t work!)</a:t>
            </a:r>
          </a:p>
          <a:p>
            <a:pPr>
              <a:buFontTx/>
              <a:buNone/>
            </a:pPr>
            <a:endParaRPr lang="en-GB" altLang="en-US" sz="2400"/>
          </a:p>
          <a:p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Refuting causes</a:t>
            </a:r>
            <a:br>
              <a:rPr lang="en-GB" altLang="en-US" sz="4000" dirty="0"/>
            </a:br>
            <a:r>
              <a:rPr lang="en-GB" altLang="en-US" sz="2800" dirty="0"/>
              <a:t>p122</a:t>
            </a:r>
            <a:endParaRPr lang="en-GB" alt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noFill/>
          <a:ln/>
          <a:extLst>
            <a:ext uri="{91240B29-F687-4F45-9708-019B960494DF}">
              <a14:hiddenLine xmlns:a14="http://schemas.microsoft.com/office/drawing/2010/main" w="2857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2400"/>
              <a:t>Things don’t arise from things that are identical to themselves </a:t>
            </a:r>
          </a:p>
          <a:p>
            <a:pPr lvl="1"/>
            <a:r>
              <a:rPr lang="en-GB" altLang="en-US" sz="2000"/>
              <a:t>This leads to pointless duplication – experience contradicts this</a:t>
            </a:r>
          </a:p>
          <a:p>
            <a:r>
              <a:rPr lang="en-GB" altLang="en-US" sz="2400"/>
              <a:t>Things don’t come about from things that are ‘other;’ than it.</a:t>
            </a:r>
          </a:p>
          <a:p>
            <a:pPr lvl="1"/>
            <a:r>
              <a:rPr lang="en-GB" altLang="en-US" sz="2000"/>
              <a:t>This would mean anything could cause anything</a:t>
            </a:r>
          </a:p>
          <a:p>
            <a:r>
              <a:rPr lang="en-GB" altLang="en-US" sz="2400"/>
              <a:t>Things are caused by both ‘self-production’ and ‘other’</a:t>
            </a:r>
          </a:p>
          <a:p>
            <a:pPr lvl="1"/>
            <a:r>
              <a:rPr lang="en-GB" altLang="en-US" sz="2000"/>
              <a:t>This incurs the problems of the above two</a:t>
            </a:r>
          </a:p>
          <a:p>
            <a:r>
              <a:rPr lang="en-GB" altLang="en-US" sz="2400"/>
              <a:t>Things are caused spontaneously, without cause.</a:t>
            </a:r>
          </a:p>
          <a:p>
            <a:pPr lvl="1"/>
            <a:r>
              <a:rPr lang="en-GB" altLang="en-US" sz="2000"/>
              <a:t>This would make for an unpredictable chaos.</a:t>
            </a:r>
          </a:p>
          <a:p>
            <a:pPr lvl="1"/>
            <a:endParaRPr lang="en-GB" altLang="en-US" sz="2000"/>
          </a:p>
          <a:p>
            <a:r>
              <a:rPr lang="en-GB" altLang="en-US" sz="2400" u="sng"/>
              <a:t>Conclusion</a:t>
            </a:r>
            <a:r>
              <a:rPr lang="en-GB" altLang="en-US" sz="2400"/>
              <a:t>: although things appear to be caused, ultimately there are no real ‘things’ which ‘originate’</a:t>
            </a:r>
          </a:p>
          <a:p>
            <a:pPr lvl="1"/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altLang="en-US" sz="4000" dirty="0"/>
              <a:t>Philosophy as an antidote</a:t>
            </a:r>
            <a:br>
              <a:rPr lang="en-GB" altLang="en-US" sz="4000" dirty="0"/>
            </a:br>
            <a:r>
              <a:rPr lang="en-GB" altLang="en-US" sz="2800" dirty="0"/>
              <a:t>p123</a:t>
            </a:r>
            <a:endParaRPr lang="en-GB" alt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686800" cy="4525962"/>
          </a:xfrm>
        </p:spPr>
        <p:txBody>
          <a:bodyPr/>
          <a:lstStyle/>
          <a:p>
            <a:r>
              <a:rPr lang="en-GB" altLang="en-US" sz="2400"/>
              <a:t>Emptiness is the ‘antidote’ to all theories</a:t>
            </a:r>
          </a:p>
          <a:p>
            <a:endParaRPr lang="en-GB" altLang="en-US" sz="2400"/>
          </a:p>
          <a:p>
            <a:r>
              <a:rPr lang="en-GB" altLang="en-US" sz="2400"/>
              <a:t>“Emptiness is proclaimed by the Buddhas as the refutation of all views; but those who hold ‘emptiness’ as a view are called incurable” (Nagarjuna)</a:t>
            </a:r>
          </a:p>
          <a:p>
            <a:endParaRPr lang="en-GB" altLang="en-US" sz="2400"/>
          </a:p>
          <a:p>
            <a:r>
              <a:rPr lang="en-GB" altLang="en-US" sz="2400"/>
              <a:t>‘Logical judo’ with his opponents ie use their logic to defeat logic itself!</a:t>
            </a:r>
          </a:p>
        </p:txBody>
      </p:sp>
      <p:pic>
        <p:nvPicPr>
          <p:cNvPr id="16389" name="Picture 5" descr="Tsuri-komi-g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292600"/>
            <a:ext cx="1952625" cy="224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err="1"/>
              <a:t>Thusness</a:t>
            </a:r>
            <a:br>
              <a:rPr lang="en-GB" altLang="en-US" sz="4000" dirty="0"/>
            </a:br>
            <a:r>
              <a:rPr lang="en-GB" altLang="en-US" sz="2400" dirty="0"/>
              <a:t>p124</a:t>
            </a:r>
            <a:endParaRPr lang="en-GB" alt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Ultimately even ‘emptiness’ is to be given up.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Why?</a:t>
            </a:r>
          </a:p>
          <a:p>
            <a:pPr>
              <a:lnSpc>
                <a:spcPct val="90000"/>
              </a:lnSpc>
            </a:pPr>
            <a:r>
              <a:rPr lang="en-GB" altLang="en-US" sz="2400" i="1" dirty="0"/>
              <a:t>“The emptiness of all </a:t>
            </a:r>
            <a:r>
              <a:rPr lang="en-GB" altLang="en-US" sz="2400" dirty="0" err="1"/>
              <a:t>dharmas</a:t>
            </a:r>
            <a:r>
              <a:rPr lang="en-GB" altLang="en-US" sz="2400" i="1" dirty="0"/>
              <a:t> is empty of that emptiness”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Ultimate truth is ‘inconceivable’ and ‘inexpressible’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“</a:t>
            </a:r>
            <a:r>
              <a:rPr lang="en-GB" altLang="en-US" sz="2400" dirty="0" err="1"/>
              <a:t>Thusness</a:t>
            </a:r>
            <a:r>
              <a:rPr lang="en-GB" altLang="en-US" sz="2400" dirty="0"/>
              <a:t>” is it’s very ‘as-it-is-ness’ – without adding anything conceptually or taking anything away: it is simply ‘thus’.</a:t>
            </a:r>
          </a:p>
          <a:p>
            <a:pPr>
              <a:lnSpc>
                <a:spcPct val="90000"/>
              </a:lnSpc>
            </a:pPr>
            <a:endParaRPr lang="en-GB" altLang="en-US" sz="24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“Fools cannot harm it and the wise cannot improve it”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dirty="0" err="1"/>
              <a:t>Milarepa</a:t>
            </a:r>
            <a:r>
              <a:rPr lang="en-GB" altLang="en-US" sz="2400" dirty="0"/>
              <a:t> (11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century)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Madhyamaka</a:t>
            </a:r>
            <a:r>
              <a:rPr lang="en-GB" altLang="en-US" dirty="0"/>
              <a:t> – Origins</a:t>
            </a:r>
            <a:br>
              <a:rPr lang="en-GB" altLang="en-US" dirty="0"/>
            </a:br>
            <a:r>
              <a:rPr lang="en-GB" altLang="en-US" sz="2400" dirty="0"/>
              <a:t>P114 in Harvey PDF</a:t>
            </a:r>
            <a:br>
              <a:rPr lang="en-GB" altLang="en-US" sz="2400" dirty="0"/>
            </a:br>
            <a:endParaRPr lang="en-GB" altLang="en-US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1" y="2132856"/>
            <a:ext cx="5140153" cy="3014257"/>
          </a:xfrm>
        </p:spPr>
        <p:txBody>
          <a:bodyPr/>
          <a:lstStyle/>
          <a:p>
            <a:pPr marL="357188"/>
            <a:r>
              <a:rPr lang="en-GB" altLang="en-US" sz="2400" dirty="0"/>
              <a:t>Began with The Perfection of Wisdom sutra – Buddha</a:t>
            </a:r>
          </a:p>
          <a:p>
            <a:pPr marL="811213" lvl="1" indent="-274638"/>
            <a:r>
              <a:rPr lang="en-GB" altLang="en-US" sz="2000" dirty="0"/>
              <a:t>Where? When?</a:t>
            </a:r>
          </a:p>
          <a:p>
            <a:pPr marL="357188"/>
            <a:r>
              <a:rPr lang="en-GB" altLang="en-US" sz="2400" dirty="0" err="1"/>
              <a:t>Nagarjuna</a:t>
            </a:r>
            <a:r>
              <a:rPr lang="en-GB" altLang="en-US" sz="2400" dirty="0"/>
              <a:t> presented a commentary called</a:t>
            </a:r>
          </a:p>
          <a:p>
            <a:pPr marL="811213" lvl="1" indent="-274638"/>
            <a:r>
              <a:rPr lang="en-GB" altLang="en-US" sz="2000" dirty="0"/>
              <a:t>What was it called? What does it seek to do?</a:t>
            </a:r>
          </a:p>
          <a:p>
            <a:pPr marL="757238" lvl="1"/>
            <a:endParaRPr lang="en-GB" altLang="en-US" sz="2000" dirty="0"/>
          </a:p>
          <a:p>
            <a:pPr marL="357188">
              <a:buFontTx/>
              <a:buNone/>
            </a:pPr>
            <a:endParaRPr lang="en-GB" altLang="en-US" sz="2400" dirty="0"/>
          </a:p>
          <a:p>
            <a:pPr marL="357188"/>
            <a:endParaRPr lang="en-GB" altLang="en-US" sz="2400" dirty="0"/>
          </a:p>
        </p:txBody>
      </p:sp>
      <p:pic>
        <p:nvPicPr>
          <p:cNvPr id="7" name="Picture 6" descr="Image result for prajna parami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7638"/>
            <a:ext cx="3790950" cy="478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Nirvana and Samsara</a:t>
            </a:r>
            <a:br>
              <a:rPr lang="en-GB" altLang="en-US" sz="4000" dirty="0"/>
            </a:br>
            <a:r>
              <a:rPr lang="en-GB" altLang="en-US" sz="2400" dirty="0"/>
              <a:t>p125</a:t>
            </a:r>
            <a:endParaRPr lang="en-GB" alt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“There is not the slightest difference between the two” (Nagarjuna)</a:t>
            </a:r>
          </a:p>
          <a:p>
            <a:r>
              <a:rPr lang="en-GB" altLang="en-US" sz="2400"/>
              <a:t>Since Nirvana only exists in </a:t>
            </a:r>
            <a:r>
              <a:rPr lang="en-GB" altLang="en-US" sz="2400" i="1"/>
              <a:t>relation </a:t>
            </a:r>
            <a:r>
              <a:rPr lang="en-GB" altLang="en-US" sz="2400"/>
              <a:t>to samsara it is thus empty.</a:t>
            </a:r>
          </a:p>
          <a:p>
            <a:r>
              <a:rPr lang="en-GB" altLang="en-US" sz="2400"/>
              <a:t>Theravadins also conceived of nirvana as empty of defilements.</a:t>
            </a:r>
          </a:p>
          <a:p>
            <a:r>
              <a:rPr lang="en-GB" altLang="en-US" sz="2400"/>
              <a:t>“All </a:t>
            </a:r>
            <a:r>
              <a:rPr lang="en-GB" altLang="en-US" sz="2400" i="1"/>
              <a:t>dharmas</a:t>
            </a:r>
            <a:r>
              <a:rPr lang="en-GB" altLang="en-US" sz="2400"/>
              <a:t> are nirvanic from the very beginning”</a:t>
            </a:r>
          </a:p>
          <a:p>
            <a:r>
              <a:rPr lang="en-GB" altLang="en-US" sz="2400"/>
              <a:t>They are not two separate realities, but the field of emptiness (</a:t>
            </a:r>
            <a:r>
              <a:rPr lang="en-GB" altLang="en-US" sz="2400" i="1"/>
              <a:t>dharmadhatu) </a:t>
            </a:r>
            <a:r>
              <a:rPr lang="en-GB" altLang="en-US" sz="2400"/>
              <a:t>seen as samsara by the ignorant and as nirvana by the wise.</a:t>
            </a:r>
            <a:endParaRPr lang="en-GB" alt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altLang="en-US" sz="4000" dirty="0" err="1"/>
              <a:t>Madhyamaka</a:t>
            </a:r>
            <a:r>
              <a:rPr lang="en-GB" altLang="en-US" sz="4000" dirty="0"/>
              <a:t> and Bodhisattvas</a:t>
            </a:r>
            <a:br>
              <a:rPr lang="en-GB" altLang="en-US" sz="4000" dirty="0"/>
            </a:br>
            <a:endParaRPr lang="en-GB" alt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4321175"/>
          </a:xfrm>
        </p:spPr>
        <p:txBody>
          <a:bodyPr/>
          <a:lstStyle/>
          <a:p>
            <a:r>
              <a:rPr lang="en-GB" altLang="en-US" sz="2400"/>
              <a:t>The Bodhisattva need not seek to escape samsara to attain nirvana.</a:t>
            </a:r>
          </a:p>
          <a:p>
            <a:endParaRPr lang="en-GB" altLang="en-US" sz="2400"/>
          </a:p>
          <a:p>
            <a:r>
              <a:rPr lang="en-GB" altLang="en-US" sz="2400"/>
              <a:t>S/he can tirelessly work for all beings sustained by the idea that nirvana is already present within samsara.</a:t>
            </a:r>
          </a:p>
          <a:p>
            <a:endParaRPr lang="en-GB" altLang="en-US" sz="2400"/>
          </a:p>
          <a:p>
            <a:r>
              <a:rPr lang="en-GB" altLang="en-US" sz="2400"/>
              <a:t>Advanced bodhisattvas directly experiences the non-duality (not separateness) of samsara and nirvana.</a:t>
            </a:r>
          </a:p>
          <a:p>
            <a:pPr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err="1"/>
              <a:t>Madhyamaka</a:t>
            </a:r>
            <a:r>
              <a:rPr lang="en-GB" altLang="en-US" sz="4000" dirty="0"/>
              <a:t> and Buddha nature</a:t>
            </a:r>
            <a:br>
              <a:rPr lang="en-GB" altLang="en-US" sz="4000" dirty="0"/>
            </a:br>
            <a:endParaRPr lang="en-GB" alt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altLang="en-US" sz="2400"/>
              <a:t>The nature of Buddhahood is itself emptiness as is the nature of everything.</a:t>
            </a:r>
          </a:p>
          <a:p>
            <a:pPr>
              <a:buFontTx/>
              <a:buNone/>
            </a:pPr>
            <a:endParaRPr lang="en-GB" altLang="en-US" sz="1200"/>
          </a:p>
          <a:p>
            <a:r>
              <a:rPr lang="en-GB" altLang="en-US" sz="2400"/>
              <a:t>Therefore all beings are said to have a nature that is not different to buddhahood. </a:t>
            </a:r>
          </a:p>
          <a:p>
            <a:pPr>
              <a:buFontTx/>
              <a:buNone/>
            </a:pPr>
            <a:endParaRPr lang="en-GB" altLang="en-US" sz="1000"/>
          </a:p>
          <a:p>
            <a:r>
              <a:rPr lang="en-GB" altLang="en-US" sz="2400"/>
              <a:t>Without this ‘buddha nature’ beings could never create buddhahood.</a:t>
            </a:r>
          </a:p>
          <a:p>
            <a:pPr>
              <a:buFontTx/>
              <a:buNone/>
            </a:pPr>
            <a:endParaRPr lang="en-GB" altLang="en-US" sz="1000"/>
          </a:p>
          <a:p>
            <a:r>
              <a:rPr lang="en-GB" altLang="en-US" sz="2400"/>
              <a:t>The goal then, is not to ‘attain’ something they don’t possess, but to </a:t>
            </a:r>
            <a:r>
              <a:rPr lang="en-GB" altLang="en-US" sz="2400" i="1"/>
              <a:t>uncover</a:t>
            </a:r>
            <a:r>
              <a:rPr lang="en-GB" altLang="en-US" sz="2400"/>
              <a:t> and know their buddha nature. </a:t>
            </a:r>
          </a:p>
          <a:p>
            <a:pPr>
              <a:buFontTx/>
              <a:buNone/>
            </a:pPr>
            <a:endParaRPr lang="en-GB" altLang="en-US" sz="1000"/>
          </a:p>
          <a:p>
            <a:r>
              <a:rPr lang="en-GB" altLang="en-US" sz="2400"/>
              <a:t>The task of the bodhisattva is to skilfully help them with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38" y="274637"/>
            <a:ext cx="8660837" cy="1143000"/>
          </a:xfrm>
        </p:spPr>
        <p:txBody>
          <a:bodyPr/>
          <a:lstStyle/>
          <a:p>
            <a:r>
              <a:rPr lang="en-GB" altLang="en-US" sz="2400" dirty="0"/>
              <a:t>P115</a:t>
            </a:r>
            <a:br>
              <a:rPr lang="en-GB" altLang="en-US" dirty="0"/>
            </a:br>
            <a:r>
              <a:rPr lang="en-GB" altLang="en-US" sz="4000" dirty="0" err="1"/>
              <a:t>Sunyatavadin</a:t>
            </a:r>
            <a:r>
              <a:rPr lang="en-GB" altLang="en-US" sz="4000" dirty="0"/>
              <a:t> orientation</a:t>
            </a:r>
            <a:br>
              <a:rPr lang="en-GB" altLang="en-US" sz="4000" dirty="0"/>
            </a:br>
            <a:r>
              <a:rPr lang="en-GB" altLang="en-US" sz="2400" u="sng" dirty="0" err="1"/>
              <a:t>Sunyata</a:t>
            </a:r>
            <a:r>
              <a:rPr lang="en-GB" altLang="en-US" sz="2400" u="sng" dirty="0"/>
              <a:t> = emptiness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4608512" cy="4525963"/>
          </a:xfrm>
        </p:spPr>
        <p:txBody>
          <a:bodyPr/>
          <a:lstStyle/>
          <a:p>
            <a:pPr marL="357188"/>
            <a:r>
              <a:rPr lang="en-GB" altLang="en-US" sz="2400" dirty="0"/>
              <a:t>What, according to this tradition is wrong with Buddhist texts that claim to have ‘grasped’ the true nature of reality?</a:t>
            </a:r>
          </a:p>
          <a:p>
            <a:pPr marL="757238" lvl="1"/>
            <a:r>
              <a:rPr lang="en-GB" altLang="en-US" sz="2400" dirty="0"/>
              <a:t>Refer to the catfish and the gourd analogy!</a:t>
            </a:r>
          </a:p>
          <a:p>
            <a:pPr marL="757238" lvl="1"/>
            <a:r>
              <a:rPr lang="en-GB" altLang="en-US" sz="2400" dirty="0" err="1"/>
              <a:t>Dharmas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partless</a:t>
            </a:r>
            <a:r>
              <a:rPr lang="en-GB" altLang="en-US" sz="2400" dirty="0"/>
              <a:t> atoms</a:t>
            </a:r>
          </a:p>
          <a:p>
            <a:pPr marL="757238" lvl="1"/>
            <a:endParaRPr lang="en-GB" altLang="en-US" sz="2400" dirty="0"/>
          </a:p>
          <a:p>
            <a:pPr marL="357188"/>
            <a:r>
              <a:rPr lang="en-GB" altLang="en-US" sz="2400" b="1" i="1" dirty="0"/>
              <a:t>‘The </a:t>
            </a:r>
            <a:r>
              <a:rPr lang="en-GB" altLang="en-US" sz="2400" b="1" i="1" dirty="0" err="1"/>
              <a:t>Theravadins</a:t>
            </a:r>
            <a:r>
              <a:rPr lang="en-GB" altLang="en-US" sz="2400" b="1" i="1" dirty="0"/>
              <a:t> are subtly self-seeking’ </a:t>
            </a:r>
            <a:r>
              <a:rPr lang="en-GB" altLang="en-US" sz="2400" i="1" dirty="0"/>
              <a:t>Justify this claim.</a:t>
            </a:r>
          </a:p>
          <a:p>
            <a:pPr marL="471488" lvl="1" indent="0">
              <a:buNone/>
            </a:pPr>
            <a:endParaRPr lang="en-GB" altLang="en-US" sz="2400" dirty="0"/>
          </a:p>
          <a:p>
            <a:pPr marL="757238" lvl="1"/>
            <a:endParaRPr lang="en-GB" altLang="en-US" sz="2400" dirty="0"/>
          </a:p>
          <a:p>
            <a:pPr marL="757238" lvl="1"/>
            <a:endParaRPr lang="en-GB" altLang="en-US" sz="2400" dirty="0"/>
          </a:p>
        </p:txBody>
      </p:sp>
      <p:pic>
        <p:nvPicPr>
          <p:cNvPr id="4" name="Picture 5" descr="Image result for catfish gou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3527424" cy="457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48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Empty </a:t>
            </a:r>
            <a:r>
              <a:rPr lang="en-GB" sz="3600" dirty="0" err="1"/>
              <a:t>dharmas</a:t>
            </a:r>
            <a:r>
              <a:rPr lang="en-GB" sz="3600" dirty="0"/>
              <a:t> and conditioned arising </a:t>
            </a:r>
            <a:r>
              <a:rPr lang="en-GB" sz="2800" dirty="0"/>
              <a:t>(dependent origination)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/>
            <a:r>
              <a:rPr lang="en-GB" altLang="en-US" sz="2400" dirty="0"/>
              <a:t>Perfection of Wisdom argues that Theravada </a:t>
            </a:r>
            <a:r>
              <a:rPr lang="en-GB" altLang="en-US" sz="2400" dirty="0" err="1"/>
              <a:t>Abhidharma</a:t>
            </a:r>
            <a:r>
              <a:rPr lang="en-GB" altLang="en-US" sz="2400" dirty="0"/>
              <a:t> philosophy does not go far enough in its understanding of </a:t>
            </a:r>
            <a:r>
              <a:rPr lang="en-GB" altLang="en-US" sz="2400" dirty="0" err="1"/>
              <a:t>anatta</a:t>
            </a:r>
            <a:r>
              <a:rPr lang="en-GB" altLang="en-US" sz="2400" dirty="0"/>
              <a:t>.</a:t>
            </a:r>
          </a:p>
          <a:p>
            <a:pPr marL="811213" lvl="1" indent="-274638"/>
            <a:r>
              <a:rPr lang="en-GB" altLang="en-US" sz="2000" dirty="0"/>
              <a:t>Why? What had it not properly understood?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8914" name="Picture 2" descr="Image result for se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50667"/>
            <a:ext cx="2558058" cy="255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Image result for quant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5196"/>
            <a:ext cx="3312688" cy="234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55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Svabhava</a:t>
            </a:r>
            <a:r>
              <a:rPr lang="en-GB" dirty="0"/>
              <a:t> – own nature</a:t>
            </a:r>
            <a:br>
              <a:rPr lang="en-GB" dirty="0"/>
            </a:br>
            <a:r>
              <a:rPr lang="en-GB" sz="2800" dirty="0"/>
              <a:t>page 117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Paul Williams says </a:t>
            </a:r>
            <a:r>
              <a:rPr lang="en-GB" dirty="0" err="1"/>
              <a:t>Svabhava</a:t>
            </a:r>
            <a:r>
              <a:rPr lang="en-GB" dirty="0"/>
              <a:t> refers to </a:t>
            </a:r>
            <a:r>
              <a:rPr lang="en-GB" i="1" dirty="0"/>
              <a:t>Intrinsic / inherent existence. </a:t>
            </a:r>
            <a:r>
              <a:rPr lang="en-GB" dirty="0"/>
              <a:t>Explain…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88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8238"/>
          </a:xfrm>
        </p:spPr>
        <p:txBody>
          <a:bodyPr/>
          <a:lstStyle/>
          <a:p>
            <a:r>
              <a:rPr lang="en-GB" altLang="en-US" sz="4000" dirty="0" err="1"/>
              <a:t>Madhyamaka</a:t>
            </a:r>
            <a:r>
              <a:rPr lang="en-GB" altLang="en-US" sz="4000" dirty="0"/>
              <a:t> and Conditioned Arising</a:t>
            </a:r>
            <a:br>
              <a:rPr lang="en-GB" altLang="en-US" sz="4000" dirty="0"/>
            </a:br>
            <a:r>
              <a:rPr lang="en-GB" altLang="en-US" sz="2400" dirty="0"/>
              <a:t>Page 117</a:t>
            </a:r>
            <a:endParaRPr lang="en-GB" alt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472112"/>
          </a:xfrm>
        </p:spPr>
        <p:txBody>
          <a:bodyPr/>
          <a:lstStyle/>
          <a:p>
            <a:r>
              <a:rPr lang="en-GB" altLang="en-US" sz="2400" dirty="0"/>
              <a:t>Anything that arises according to conditions can have no inherent nature.</a:t>
            </a:r>
          </a:p>
          <a:p>
            <a:r>
              <a:rPr lang="en-GB" altLang="en-US" sz="2400" dirty="0"/>
              <a:t>Since what it depends upon conditions it.</a:t>
            </a:r>
          </a:p>
          <a:p>
            <a:r>
              <a:rPr lang="en-GB" altLang="en-US" sz="2400" dirty="0"/>
              <a:t>If there is nothing with ‘own nature’ it logically follows there can be no ‘other’ nature. (</a:t>
            </a:r>
            <a:r>
              <a:rPr lang="en-GB" altLang="en-US" sz="2400" i="1" dirty="0"/>
              <a:t>para bhava</a:t>
            </a:r>
            <a:r>
              <a:rPr lang="en-GB" altLang="en-US" sz="2400" dirty="0"/>
              <a:t>)</a:t>
            </a:r>
          </a:p>
          <a:p>
            <a:pPr lvl="1"/>
            <a:r>
              <a:rPr lang="en-GB" altLang="en-US" sz="2000" dirty="0"/>
              <a:t>What does this mean?</a:t>
            </a:r>
          </a:p>
          <a:p>
            <a:r>
              <a:rPr lang="en-GB" altLang="en-US" sz="2400" dirty="0"/>
              <a:t>So if things don’t have ‘own nature’ as they are dependent and nor do they have ‘other nature’  then nothing can have any true substantial nature at all.</a:t>
            </a:r>
          </a:p>
          <a:p>
            <a:r>
              <a:rPr lang="en-GB" altLang="en-US" sz="2400" dirty="0"/>
              <a:t>If there is nothing truly existent, it logically follows that there can be no ‘non-existent’.</a:t>
            </a:r>
          </a:p>
          <a:p>
            <a:r>
              <a:rPr lang="en-GB" altLang="en-US" sz="2400" dirty="0"/>
              <a:t>Conclusion? – Things neither exist nor do they </a:t>
            </a:r>
            <a:r>
              <a:rPr lang="en-GB" altLang="en-US" sz="2400" i="1" dirty="0"/>
              <a:t>not</a:t>
            </a:r>
            <a:r>
              <a:rPr lang="en-GB" altLang="en-US" sz="2400" dirty="0"/>
              <a:t> exist – they are like dreams and illusions (</a:t>
            </a:r>
            <a:r>
              <a:rPr lang="en-GB" altLang="en-US" sz="2400" i="1" dirty="0" err="1"/>
              <a:t>maya</a:t>
            </a:r>
            <a:r>
              <a:rPr lang="en-GB" alt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Dharmas</a:t>
            </a:r>
            <a:r>
              <a:rPr lang="en-GB" dirty="0"/>
              <a:t> aren’t unreal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77" y="1489150"/>
            <a:ext cx="8229600" cy="4525963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GB" dirty="0"/>
              <a:t>Ungraspable nature – different from what they seem.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0962" name="Picture 2" descr="Image result for magic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4104879"/>
            <a:ext cx="4355976" cy="25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4" name="Picture 4" descr="Image result for virtual rea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547" y="4104879"/>
            <a:ext cx="4355976" cy="24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37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err="1"/>
              <a:t>Madhyamaka</a:t>
            </a:r>
            <a:r>
              <a:rPr lang="en-GB" altLang="en-US" sz="4000" dirty="0"/>
              <a:t> and Appearances</a:t>
            </a:r>
            <a:br>
              <a:rPr lang="en-GB" altLang="en-US" sz="4000" dirty="0"/>
            </a:br>
            <a:r>
              <a:rPr lang="en-GB" altLang="en-US" sz="2800" dirty="0"/>
              <a:t>(bottom of p117)</a:t>
            </a:r>
            <a:endParaRPr lang="en-GB" alt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We do experience appearances. 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Therefore It would be wrong to </a:t>
            </a:r>
            <a:r>
              <a:rPr lang="en-GB" altLang="en-US" sz="2400" i="1" dirty="0"/>
              <a:t>deny</a:t>
            </a:r>
            <a:r>
              <a:rPr lang="en-GB" altLang="en-US" sz="2400" dirty="0"/>
              <a:t> that there are appearances.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However they don’t have substantial existence.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What we experience is NOT ultimately true.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What we experience IS relatively true.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A thing does not exist ‘on its own’. It is a passing interdependent phenomenon</a:t>
            </a:r>
          </a:p>
          <a:p>
            <a:pPr>
              <a:lnSpc>
                <a:spcPct val="80000"/>
              </a:lnSpc>
            </a:pPr>
            <a:endParaRPr lang="en-GB" altLang="en-US" sz="2400" dirty="0"/>
          </a:p>
          <a:p>
            <a:pPr>
              <a:lnSpc>
                <a:spcPct val="80000"/>
              </a:lnSpc>
            </a:pPr>
            <a:r>
              <a:rPr lang="en-GB" altLang="en-US" sz="2400" dirty="0"/>
              <a:t>A thing is what it is only in relation to other things and they are what they are in relation to other things and so on and so on.</a:t>
            </a:r>
          </a:p>
          <a:p>
            <a:pPr>
              <a:lnSpc>
                <a:spcPct val="80000"/>
              </a:lnSpc>
            </a:pPr>
            <a:endParaRPr lang="en-GB" altLang="en-US" sz="2400" dirty="0"/>
          </a:p>
          <a:p>
            <a:pPr>
              <a:lnSpc>
                <a:spcPct val="80000"/>
              </a:lnSpc>
            </a:pPr>
            <a:r>
              <a:rPr lang="en-GB" altLang="en-US" sz="2400" dirty="0"/>
              <a:t>Example….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rainb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4752975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83188" y="2060575"/>
            <a:ext cx="3960812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/>
              <a:t>An obvious illusion.</a:t>
            </a:r>
          </a:p>
          <a:p>
            <a:r>
              <a:rPr lang="en-GB" altLang="en-US"/>
              <a:t>The rainbow is nothing on its own.</a:t>
            </a:r>
          </a:p>
          <a:p>
            <a:r>
              <a:rPr lang="en-GB" altLang="en-US"/>
              <a:t>It is what it is in relation to the sun, the mist/rain and an observer.</a:t>
            </a:r>
          </a:p>
        </p:txBody>
      </p:sp>
      <p:pic>
        <p:nvPicPr>
          <p:cNvPr id="8201" name="Picture 9" descr="sun_schemat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02163"/>
            <a:ext cx="2411412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WQhydro1PIC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602163"/>
            <a:ext cx="3313112" cy="199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The_Simpsons-Marge_and_Homer_kiss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02163"/>
            <a:ext cx="3059112" cy="19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55650" y="4170363"/>
            <a:ext cx="806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GB" altLang="en-US"/>
              <a:t>But each one of these things is only what it is in relation to other things</a:t>
            </a:r>
          </a:p>
        </p:txBody>
      </p:sp>
      <p:sp>
        <p:nvSpPr>
          <p:cNvPr id="8207" name="WordArt 15"/>
          <p:cNvSpPr>
            <a:spLocks noChangeArrowheads="1" noChangeShapeType="1" noTextEdit="1"/>
          </p:cNvSpPr>
          <p:nvPr/>
        </p:nvSpPr>
        <p:spPr bwMode="auto">
          <a:xfrm>
            <a:off x="5219700" y="188913"/>
            <a:ext cx="36004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Rainbow</a:t>
            </a:r>
          </a:p>
        </p:txBody>
      </p:sp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6659563" y="4652963"/>
            <a:ext cx="2016125" cy="184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639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Banned!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1285</Words>
  <Application>Microsoft Office PowerPoint</Application>
  <PresentationFormat>On-screen Show (4:3)</PresentationFormat>
  <Paragraphs>158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Arial Black</vt:lpstr>
      <vt:lpstr>Default Design</vt:lpstr>
      <vt:lpstr>Reviewing the Mahayana</vt:lpstr>
      <vt:lpstr>Madhyamaka – Origins P114 in Harvey PDF </vt:lpstr>
      <vt:lpstr>P115 Sunyatavadin orientation Sunyata = emptiness</vt:lpstr>
      <vt:lpstr>Empty dharmas and conditioned arising (dependent origination)</vt:lpstr>
      <vt:lpstr>Svabhava – own nature page 117</vt:lpstr>
      <vt:lpstr>Madhyamaka and Conditioned Arising Page 117</vt:lpstr>
      <vt:lpstr>Dharmas aren’t unreal</vt:lpstr>
      <vt:lpstr>Madhyamaka and Appearances (bottom of p117)</vt:lpstr>
      <vt:lpstr>PowerPoint Presentation</vt:lpstr>
      <vt:lpstr>The Middle Way  p117</vt:lpstr>
      <vt:lpstr>Madhyamaka – The two truths p119</vt:lpstr>
      <vt:lpstr>Emptiness p120</vt:lpstr>
      <vt:lpstr>Verses on the Middle way</vt:lpstr>
      <vt:lpstr>PowerPoint Presentation</vt:lpstr>
      <vt:lpstr>Madhyamaka and AO2? p121 Harvey</vt:lpstr>
      <vt:lpstr>Skilful Means p121</vt:lpstr>
      <vt:lpstr>Refuting causes p122</vt:lpstr>
      <vt:lpstr>Philosophy as an antidote p123</vt:lpstr>
      <vt:lpstr>Thusness p124</vt:lpstr>
      <vt:lpstr>Nirvana and Samsara p125</vt:lpstr>
      <vt:lpstr>Madhyamaka and Bodhisattvas </vt:lpstr>
      <vt:lpstr>Madhyamaka and Buddha nature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the Mahayana</dc:title>
  <dc:creator>Robin Jackson</dc:creator>
  <cp:lastModifiedBy>NVeitch</cp:lastModifiedBy>
  <cp:revision>13</cp:revision>
  <dcterms:created xsi:type="dcterms:W3CDTF">2004-03-18T19:59:11Z</dcterms:created>
  <dcterms:modified xsi:type="dcterms:W3CDTF">2018-04-27T10:44:58Z</dcterms:modified>
</cp:coreProperties>
</file>