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7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46645-D812-45A9-946D-4EFB5B3712AC}" type="datetimeFigureOut">
              <a:rPr lang="en-GB" smtClean="0"/>
              <a:t>26/04/2018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1556B-44D8-419E-B578-0881BEC971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54942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46645-D812-45A9-946D-4EFB5B3712AC}" type="datetimeFigureOut">
              <a:rPr lang="en-GB" smtClean="0"/>
              <a:t>26/04/2018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1556B-44D8-419E-B578-0881BEC971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1248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46645-D812-45A9-946D-4EFB5B3712AC}" type="datetimeFigureOut">
              <a:rPr lang="en-GB" smtClean="0"/>
              <a:t>26/04/2018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1556B-44D8-419E-B578-0881BEC971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42172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46645-D812-45A9-946D-4EFB5B3712AC}" type="datetimeFigureOut">
              <a:rPr lang="en-GB" smtClean="0"/>
              <a:t>26/04/2018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1556B-44D8-419E-B578-0881BEC971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20107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46645-D812-45A9-946D-4EFB5B3712AC}" type="datetimeFigureOut">
              <a:rPr lang="en-GB" smtClean="0"/>
              <a:t>26/04/2018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1556B-44D8-419E-B578-0881BEC971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48943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46645-D812-45A9-946D-4EFB5B3712AC}" type="datetimeFigureOut">
              <a:rPr lang="en-GB" smtClean="0"/>
              <a:t>26/04/2018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1556B-44D8-419E-B578-0881BEC971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08023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46645-D812-45A9-946D-4EFB5B3712AC}" type="datetimeFigureOut">
              <a:rPr lang="en-GB" smtClean="0"/>
              <a:t>26/04/2018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1556B-44D8-419E-B578-0881BEC971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77370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46645-D812-45A9-946D-4EFB5B3712AC}" type="datetimeFigureOut">
              <a:rPr lang="en-GB" smtClean="0"/>
              <a:t>26/04/2018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1556B-44D8-419E-B578-0881BEC971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28390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46645-D812-45A9-946D-4EFB5B3712AC}" type="datetimeFigureOut">
              <a:rPr lang="en-GB" smtClean="0"/>
              <a:t>26/04/2018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1556B-44D8-419E-B578-0881BEC971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61749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46645-D812-45A9-946D-4EFB5B3712AC}" type="datetimeFigureOut">
              <a:rPr lang="en-GB" smtClean="0"/>
              <a:t>26/04/2018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1556B-44D8-419E-B578-0881BEC971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23297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46645-D812-45A9-946D-4EFB5B3712AC}" type="datetimeFigureOut">
              <a:rPr lang="en-GB" smtClean="0"/>
              <a:t>26/04/2018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1556B-44D8-419E-B578-0881BEC971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19621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246645-D812-45A9-946D-4EFB5B3712AC}" type="datetimeFigureOut">
              <a:rPr lang="en-GB" smtClean="0"/>
              <a:t>26/04/2018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21556B-44D8-419E-B578-0881BEC971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04667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wmf"/><Relationship Id="rId5" Type="http://schemas.openxmlformats.org/officeDocument/2006/relationships/image" Target="../media/image4.gif"/><Relationship Id="rId4" Type="http://schemas.openxmlformats.org/officeDocument/2006/relationships/image" Target="../media/image3.gif"/><Relationship Id="rId9" Type="http://schemas.openxmlformats.org/officeDocument/2006/relationships/image" Target="../media/image8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3863976" y="0"/>
            <a:ext cx="4824413" cy="4699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n-GB" altLang="en-US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madhyamaka</a:t>
            </a:r>
          </a:p>
        </p:txBody>
      </p:sp>
      <p:sp>
        <p:nvSpPr>
          <p:cNvPr id="3077" name="Oval 5"/>
          <p:cNvSpPr>
            <a:spLocks noChangeArrowheads="1"/>
          </p:cNvSpPr>
          <p:nvPr/>
        </p:nvSpPr>
        <p:spPr bwMode="auto">
          <a:xfrm>
            <a:off x="5631051" y="517823"/>
            <a:ext cx="1141039" cy="432792"/>
          </a:xfrm>
          <a:prstGeom prst="ellips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ctr">
              <a:spcBef>
                <a:spcPct val="5000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spcBef>
                <a:spcPct val="5000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spcBef>
                <a:spcPct val="5000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spcBef>
                <a:spcPct val="5000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spcBef>
                <a:spcPct val="5000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1400"/>
              <a:t>sunyata</a:t>
            </a:r>
          </a:p>
        </p:txBody>
      </p:sp>
      <p:sp>
        <p:nvSpPr>
          <p:cNvPr id="3078" name="Oval 6"/>
          <p:cNvSpPr>
            <a:spLocks noChangeArrowheads="1"/>
          </p:cNvSpPr>
          <p:nvPr/>
        </p:nvSpPr>
        <p:spPr bwMode="auto">
          <a:xfrm>
            <a:off x="2153451" y="728376"/>
            <a:ext cx="895339" cy="389513"/>
          </a:xfrm>
          <a:prstGeom prst="ellips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ctr">
              <a:spcBef>
                <a:spcPct val="5000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spcBef>
                <a:spcPct val="5000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spcBef>
                <a:spcPct val="5000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spcBef>
                <a:spcPct val="5000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spcBef>
                <a:spcPct val="5000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1200"/>
              <a:t>history</a:t>
            </a:r>
          </a:p>
        </p:txBody>
      </p:sp>
      <p:sp>
        <p:nvSpPr>
          <p:cNvPr id="3079" name="Oval 7"/>
          <p:cNvSpPr>
            <a:spLocks noChangeArrowheads="1"/>
          </p:cNvSpPr>
          <p:nvPr/>
        </p:nvSpPr>
        <p:spPr bwMode="auto">
          <a:xfrm>
            <a:off x="3429905" y="944276"/>
            <a:ext cx="2419128" cy="389513"/>
          </a:xfrm>
          <a:prstGeom prst="ellips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ctr">
              <a:spcBef>
                <a:spcPct val="5000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spcBef>
                <a:spcPct val="5000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spcBef>
                <a:spcPct val="5000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spcBef>
                <a:spcPct val="5000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spcBef>
                <a:spcPct val="5000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1200"/>
              <a:t>Things lack self nature</a:t>
            </a:r>
          </a:p>
        </p:txBody>
      </p:sp>
      <p:sp>
        <p:nvSpPr>
          <p:cNvPr id="3081" name="Oval 9"/>
          <p:cNvSpPr>
            <a:spLocks noChangeArrowheads="1"/>
          </p:cNvSpPr>
          <p:nvPr/>
        </p:nvSpPr>
        <p:spPr bwMode="auto">
          <a:xfrm>
            <a:off x="6940422" y="759044"/>
            <a:ext cx="3494347" cy="779026"/>
          </a:xfrm>
          <a:prstGeom prst="ellips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ctr">
              <a:spcBef>
                <a:spcPct val="5000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spcBef>
                <a:spcPct val="5000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spcBef>
                <a:spcPct val="5000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spcBef>
                <a:spcPct val="5000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spcBef>
                <a:spcPct val="5000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1200"/>
              <a:t>Doesn’t put forward own view</a:t>
            </a:r>
          </a:p>
          <a:p>
            <a:pPr eaLnBrk="1" hangingPunct="1"/>
            <a:r>
              <a:rPr lang="en-GB" altLang="en-US" sz="1200"/>
              <a:t>But undermines all possible views</a:t>
            </a:r>
          </a:p>
        </p:txBody>
      </p:sp>
      <p:sp>
        <p:nvSpPr>
          <p:cNvPr id="3082" name="Oval 10"/>
          <p:cNvSpPr>
            <a:spLocks noChangeArrowheads="1"/>
          </p:cNvSpPr>
          <p:nvPr/>
        </p:nvSpPr>
        <p:spPr bwMode="auto">
          <a:xfrm>
            <a:off x="4749699" y="1520539"/>
            <a:ext cx="2721181" cy="389513"/>
          </a:xfrm>
          <a:prstGeom prst="ellips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ctr">
              <a:spcBef>
                <a:spcPct val="5000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spcBef>
                <a:spcPct val="5000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spcBef>
                <a:spcPct val="5000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spcBef>
                <a:spcPct val="5000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spcBef>
                <a:spcPct val="5000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1200"/>
              <a:t>If things had self nature…</a:t>
            </a:r>
          </a:p>
        </p:txBody>
      </p:sp>
      <p:sp>
        <p:nvSpPr>
          <p:cNvPr id="3083" name="Text Box 11"/>
          <p:cNvSpPr txBox="1">
            <a:spLocks noChangeArrowheads="1"/>
          </p:cNvSpPr>
          <p:nvPr/>
        </p:nvSpPr>
        <p:spPr bwMode="auto">
          <a:xfrm>
            <a:off x="1558925" y="2224088"/>
            <a:ext cx="2952750" cy="284162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ctr">
              <a:spcBef>
                <a:spcPct val="5000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spcBef>
                <a:spcPct val="5000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spcBef>
                <a:spcPct val="5000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spcBef>
                <a:spcPct val="5000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spcBef>
                <a:spcPct val="5000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/>
            <a:r>
              <a:rPr lang="en-GB" altLang="en-US" sz="1200"/>
              <a:t>They would be independent</a:t>
            </a:r>
          </a:p>
        </p:txBody>
      </p:sp>
      <p:sp>
        <p:nvSpPr>
          <p:cNvPr id="3084" name="Text Box 12"/>
          <p:cNvSpPr txBox="1">
            <a:spLocks noChangeArrowheads="1"/>
          </p:cNvSpPr>
          <p:nvPr/>
        </p:nvSpPr>
        <p:spPr bwMode="auto">
          <a:xfrm>
            <a:off x="4727575" y="2224089"/>
            <a:ext cx="2952750" cy="466725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ctr">
              <a:spcBef>
                <a:spcPct val="5000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spcBef>
                <a:spcPct val="5000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spcBef>
                <a:spcPct val="5000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spcBef>
                <a:spcPct val="5000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spcBef>
                <a:spcPct val="5000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/>
            <a:r>
              <a:rPr lang="en-GB" altLang="en-US" sz="1200"/>
              <a:t>They must be indivisible (ie not merely a combination of other things)</a:t>
            </a:r>
          </a:p>
        </p:txBody>
      </p:sp>
      <p:sp>
        <p:nvSpPr>
          <p:cNvPr id="3085" name="Text Box 13"/>
          <p:cNvSpPr txBox="1">
            <a:spLocks noChangeArrowheads="1"/>
          </p:cNvSpPr>
          <p:nvPr/>
        </p:nvSpPr>
        <p:spPr bwMode="auto">
          <a:xfrm>
            <a:off x="7824788" y="2205039"/>
            <a:ext cx="2843212" cy="466725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ctr">
              <a:spcBef>
                <a:spcPct val="5000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spcBef>
                <a:spcPct val="5000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spcBef>
                <a:spcPct val="5000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spcBef>
                <a:spcPct val="5000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spcBef>
                <a:spcPct val="5000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/>
            <a:r>
              <a:rPr lang="en-GB" altLang="en-US" sz="1200"/>
              <a:t>They would have to come into being in some way</a:t>
            </a:r>
          </a:p>
        </p:txBody>
      </p:sp>
      <p:sp>
        <p:nvSpPr>
          <p:cNvPr id="3086" name="Text Box 14"/>
          <p:cNvSpPr txBox="1">
            <a:spLocks noChangeArrowheads="1"/>
          </p:cNvSpPr>
          <p:nvPr/>
        </p:nvSpPr>
        <p:spPr bwMode="auto">
          <a:xfrm>
            <a:off x="1524001" y="2636838"/>
            <a:ext cx="2987675" cy="1568450"/>
          </a:xfrm>
          <a:prstGeom prst="rect">
            <a:avLst/>
          </a:prstGeom>
          <a:noFill/>
          <a:ln w="127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ctr">
              <a:spcBef>
                <a:spcPct val="5000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spcBef>
                <a:spcPct val="5000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spcBef>
                <a:spcPct val="5000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spcBef>
                <a:spcPct val="5000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spcBef>
                <a:spcPct val="5000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/>
            <a:r>
              <a:rPr lang="en-GB" altLang="en-US" sz="1200"/>
              <a:t>1. Rainbow example…</a:t>
            </a:r>
          </a:p>
          <a:p>
            <a:pPr algn="l" eaLnBrk="1" hangingPunct="1"/>
            <a:r>
              <a:rPr lang="en-GB" altLang="en-US" sz="1200"/>
              <a:t>If the sun/rain disappears…no rainbow. It is nothing other than the sun and rain.</a:t>
            </a:r>
          </a:p>
          <a:p>
            <a:pPr algn="l" eaLnBrk="1" hangingPunct="1"/>
            <a:endParaRPr lang="en-GB" altLang="en-US" sz="1200"/>
          </a:p>
          <a:p>
            <a:pPr algn="l" eaLnBrk="1" hangingPunct="1"/>
            <a:endParaRPr lang="en-GB" altLang="en-US" sz="1200"/>
          </a:p>
          <a:p>
            <a:pPr algn="l" eaLnBrk="1" hangingPunct="1"/>
            <a:endParaRPr lang="en-GB" altLang="en-US" sz="1200"/>
          </a:p>
        </p:txBody>
      </p:sp>
      <p:sp>
        <p:nvSpPr>
          <p:cNvPr id="3087" name="Text Box 15"/>
          <p:cNvSpPr txBox="1">
            <a:spLocks noChangeArrowheads="1"/>
          </p:cNvSpPr>
          <p:nvPr/>
        </p:nvSpPr>
        <p:spPr bwMode="auto">
          <a:xfrm>
            <a:off x="1524001" y="4457700"/>
            <a:ext cx="2987675" cy="469900"/>
          </a:xfrm>
          <a:prstGeom prst="rect">
            <a:avLst/>
          </a:prstGeom>
          <a:noFill/>
          <a:ln w="127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ctr">
              <a:spcBef>
                <a:spcPct val="5000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spcBef>
                <a:spcPct val="5000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spcBef>
                <a:spcPct val="5000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spcBef>
                <a:spcPct val="5000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spcBef>
                <a:spcPct val="5000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/>
            <a:r>
              <a:rPr lang="en-GB" altLang="en-US" sz="1200"/>
              <a:t>2. ‘High’ only exists dependent upon ‘low’ Light/dark; small/big; good/bad etc</a:t>
            </a:r>
          </a:p>
        </p:txBody>
      </p:sp>
      <p:sp>
        <p:nvSpPr>
          <p:cNvPr id="3088" name="Text Box 16"/>
          <p:cNvSpPr txBox="1">
            <a:spLocks noChangeArrowheads="1"/>
          </p:cNvSpPr>
          <p:nvPr/>
        </p:nvSpPr>
        <p:spPr bwMode="auto">
          <a:xfrm>
            <a:off x="4727575" y="2852739"/>
            <a:ext cx="2952750" cy="466725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ctr">
              <a:spcBef>
                <a:spcPct val="5000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spcBef>
                <a:spcPct val="5000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spcBef>
                <a:spcPct val="5000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spcBef>
                <a:spcPct val="5000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spcBef>
                <a:spcPct val="5000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/>
            <a:r>
              <a:rPr lang="en-GB" altLang="en-US" sz="1200"/>
              <a:t>They must have a building block eg atoms</a:t>
            </a:r>
          </a:p>
        </p:txBody>
      </p:sp>
      <p:sp>
        <p:nvSpPr>
          <p:cNvPr id="3089" name="Rectangle 17"/>
          <p:cNvSpPr>
            <a:spLocks noChangeArrowheads="1"/>
          </p:cNvSpPr>
          <p:nvPr/>
        </p:nvSpPr>
        <p:spPr bwMode="auto">
          <a:xfrm>
            <a:off x="4727575" y="3640415"/>
            <a:ext cx="2952750" cy="369332"/>
          </a:xfrm>
          <a:prstGeom prst="rect">
            <a:avLst/>
          </a:prstGeom>
          <a:noFill/>
          <a:ln w="127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algn="ctr">
              <a:spcBef>
                <a:spcPct val="5000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spcBef>
                <a:spcPct val="5000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spcBef>
                <a:spcPct val="5000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spcBef>
                <a:spcPct val="5000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spcBef>
                <a:spcPct val="5000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1" name="Rectangle 19"/>
          <p:cNvSpPr>
            <a:spLocks noChangeArrowheads="1"/>
          </p:cNvSpPr>
          <p:nvPr/>
        </p:nvSpPr>
        <p:spPr bwMode="auto">
          <a:xfrm>
            <a:off x="4887623" y="3747572"/>
            <a:ext cx="184731" cy="369332"/>
          </a:xfrm>
          <a:prstGeom prst="rect">
            <a:avLst/>
          </a:prstGeom>
          <a:noFill/>
          <a:ln w="127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ctr">
              <a:spcBef>
                <a:spcPct val="5000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spcBef>
                <a:spcPct val="5000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spcBef>
                <a:spcPct val="5000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spcBef>
                <a:spcPct val="5000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spcBef>
                <a:spcPct val="5000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3" name="Rectangle 21"/>
          <p:cNvSpPr>
            <a:spLocks noChangeArrowheads="1"/>
          </p:cNvSpPr>
          <p:nvPr/>
        </p:nvSpPr>
        <p:spPr bwMode="auto">
          <a:xfrm>
            <a:off x="5375276" y="3603903"/>
            <a:ext cx="73025" cy="369332"/>
          </a:xfrm>
          <a:prstGeom prst="rect">
            <a:avLst/>
          </a:prstGeom>
          <a:noFill/>
          <a:ln w="127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algn="ctr">
              <a:spcBef>
                <a:spcPct val="5000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spcBef>
                <a:spcPct val="5000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spcBef>
                <a:spcPct val="5000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spcBef>
                <a:spcPct val="5000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spcBef>
                <a:spcPct val="5000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2" name="Rectangle 20"/>
          <p:cNvSpPr>
            <a:spLocks noChangeArrowheads="1"/>
          </p:cNvSpPr>
          <p:nvPr/>
        </p:nvSpPr>
        <p:spPr bwMode="auto">
          <a:xfrm>
            <a:off x="5174961" y="3747572"/>
            <a:ext cx="184731" cy="369332"/>
          </a:xfrm>
          <a:prstGeom prst="rect">
            <a:avLst/>
          </a:prstGeom>
          <a:noFill/>
          <a:ln w="127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ctr">
              <a:spcBef>
                <a:spcPct val="5000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spcBef>
                <a:spcPct val="5000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spcBef>
                <a:spcPct val="5000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spcBef>
                <a:spcPct val="5000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spcBef>
                <a:spcPct val="5000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0" name="Rectangle 18"/>
          <p:cNvSpPr>
            <a:spLocks noChangeArrowheads="1"/>
          </p:cNvSpPr>
          <p:nvPr/>
        </p:nvSpPr>
        <p:spPr bwMode="auto">
          <a:xfrm>
            <a:off x="4943476" y="3567391"/>
            <a:ext cx="360363" cy="369332"/>
          </a:xfrm>
          <a:prstGeom prst="rect">
            <a:avLst/>
          </a:prstGeom>
          <a:noFill/>
          <a:ln w="12700" algn="ctr">
            <a:solidFill>
              <a:schemeClr val="tx1"/>
            </a:solidFill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Wireframe">
            <a:bevelT w="13500" h="13500" prst="angle"/>
            <a:bevelB w="13500" h="13500" prst="angle"/>
            <a:extrusionClr>
              <a:schemeClr val="tx1"/>
            </a:extrusionClr>
            <a:contourClr>
              <a:schemeClr val="tx1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  <a:flatTx/>
          </a:bodyPr>
          <a:lstStyle>
            <a:lvl1pPr algn="ctr">
              <a:spcBef>
                <a:spcPct val="5000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spcBef>
                <a:spcPct val="5000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spcBef>
                <a:spcPct val="5000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spcBef>
                <a:spcPct val="5000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spcBef>
                <a:spcPct val="5000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4" name="Rectangle 22"/>
          <p:cNvSpPr>
            <a:spLocks noChangeArrowheads="1"/>
          </p:cNvSpPr>
          <p:nvPr/>
        </p:nvSpPr>
        <p:spPr bwMode="auto">
          <a:xfrm>
            <a:off x="5087939" y="3711059"/>
            <a:ext cx="73025" cy="369332"/>
          </a:xfrm>
          <a:prstGeom prst="rect">
            <a:avLst/>
          </a:prstGeom>
          <a:noFill/>
          <a:ln w="127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algn="ctr">
              <a:spcBef>
                <a:spcPct val="5000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spcBef>
                <a:spcPct val="5000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spcBef>
                <a:spcPct val="5000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spcBef>
                <a:spcPct val="5000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spcBef>
                <a:spcPct val="5000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5" name="Text Box 23"/>
          <p:cNvSpPr txBox="1">
            <a:spLocks noChangeArrowheads="1"/>
          </p:cNvSpPr>
          <p:nvPr/>
        </p:nvSpPr>
        <p:spPr bwMode="auto">
          <a:xfrm>
            <a:off x="5591176" y="3571875"/>
            <a:ext cx="9366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ctr">
              <a:spcBef>
                <a:spcPct val="5000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spcBef>
                <a:spcPct val="5000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spcBef>
                <a:spcPct val="5000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spcBef>
                <a:spcPct val="5000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spcBef>
                <a:spcPct val="5000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/>
            <a:r>
              <a:rPr lang="en-GB" altLang="en-US" sz="1200"/>
              <a:t>Is nothing other than</a:t>
            </a:r>
          </a:p>
        </p:txBody>
      </p:sp>
      <p:sp>
        <p:nvSpPr>
          <p:cNvPr id="3096" name="Rectangle 24"/>
          <p:cNvSpPr>
            <a:spLocks noChangeArrowheads="1"/>
          </p:cNvSpPr>
          <p:nvPr/>
        </p:nvSpPr>
        <p:spPr bwMode="auto">
          <a:xfrm>
            <a:off x="6816726" y="3496747"/>
            <a:ext cx="360363" cy="369332"/>
          </a:xfrm>
          <a:prstGeom prst="rect">
            <a:avLst/>
          </a:prstGeom>
          <a:noFill/>
          <a:ln w="12700" algn="ctr">
            <a:solidFill>
              <a:schemeClr val="tx1"/>
            </a:solidFill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Wireframe">
            <a:bevelT w="13500" h="13500" prst="angle"/>
            <a:bevelB w="13500" h="13500" prst="angle"/>
            <a:extrusionClr>
              <a:schemeClr val="tx1"/>
            </a:extrusionClr>
            <a:contourClr>
              <a:schemeClr val="tx1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  <a:flatTx/>
          </a:bodyPr>
          <a:lstStyle>
            <a:lvl1pPr algn="ctr">
              <a:spcBef>
                <a:spcPct val="5000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spcBef>
                <a:spcPct val="5000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spcBef>
                <a:spcPct val="5000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spcBef>
                <a:spcPct val="5000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spcBef>
                <a:spcPct val="5000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8" name="Rectangle 26"/>
          <p:cNvSpPr>
            <a:spLocks noChangeArrowheads="1"/>
          </p:cNvSpPr>
          <p:nvPr/>
        </p:nvSpPr>
        <p:spPr bwMode="auto">
          <a:xfrm>
            <a:off x="6614823" y="3820597"/>
            <a:ext cx="184731" cy="369332"/>
          </a:xfrm>
          <a:prstGeom prst="rect">
            <a:avLst/>
          </a:prstGeom>
          <a:noFill/>
          <a:ln w="127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ctr">
              <a:spcBef>
                <a:spcPct val="5000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spcBef>
                <a:spcPct val="5000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spcBef>
                <a:spcPct val="5000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spcBef>
                <a:spcPct val="5000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spcBef>
                <a:spcPct val="5000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9" name="Rectangle 27"/>
          <p:cNvSpPr>
            <a:spLocks noChangeArrowheads="1"/>
          </p:cNvSpPr>
          <p:nvPr/>
        </p:nvSpPr>
        <p:spPr bwMode="auto">
          <a:xfrm>
            <a:off x="6830723" y="3820597"/>
            <a:ext cx="184731" cy="369332"/>
          </a:xfrm>
          <a:prstGeom prst="rect">
            <a:avLst/>
          </a:prstGeom>
          <a:noFill/>
          <a:ln w="127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ctr">
              <a:spcBef>
                <a:spcPct val="5000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spcBef>
                <a:spcPct val="5000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spcBef>
                <a:spcPct val="5000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spcBef>
                <a:spcPct val="5000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spcBef>
                <a:spcPct val="5000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0" name="Rectangle 28"/>
          <p:cNvSpPr>
            <a:spLocks noChangeArrowheads="1"/>
          </p:cNvSpPr>
          <p:nvPr/>
        </p:nvSpPr>
        <p:spPr bwMode="auto">
          <a:xfrm>
            <a:off x="7262523" y="3820597"/>
            <a:ext cx="184731" cy="369332"/>
          </a:xfrm>
          <a:prstGeom prst="rect">
            <a:avLst/>
          </a:prstGeom>
          <a:noFill/>
          <a:ln w="127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ctr">
              <a:spcBef>
                <a:spcPct val="5000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spcBef>
                <a:spcPct val="5000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spcBef>
                <a:spcPct val="5000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spcBef>
                <a:spcPct val="5000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spcBef>
                <a:spcPct val="5000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1" name="Rectangle 29"/>
          <p:cNvSpPr>
            <a:spLocks noChangeArrowheads="1"/>
          </p:cNvSpPr>
          <p:nvPr/>
        </p:nvSpPr>
        <p:spPr bwMode="auto">
          <a:xfrm>
            <a:off x="6975186" y="3820597"/>
            <a:ext cx="184731" cy="369332"/>
          </a:xfrm>
          <a:prstGeom prst="rect">
            <a:avLst/>
          </a:prstGeom>
          <a:noFill/>
          <a:ln w="127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ctr">
              <a:spcBef>
                <a:spcPct val="5000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spcBef>
                <a:spcPct val="5000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spcBef>
                <a:spcPct val="5000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spcBef>
                <a:spcPct val="5000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spcBef>
                <a:spcPct val="5000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2" name="Rectangle 30"/>
          <p:cNvSpPr>
            <a:spLocks noChangeArrowheads="1"/>
          </p:cNvSpPr>
          <p:nvPr/>
        </p:nvSpPr>
        <p:spPr bwMode="auto">
          <a:xfrm>
            <a:off x="4727575" y="4504015"/>
            <a:ext cx="2952750" cy="369332"/>
          </a:xfrm>
          <a:prstGeom prst="rect">
            <a:avLst/>
          </a:prstGeom>
          <a:noFill/>
          <a:ln w="127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algn="ctr">
              <a:spcBef>
                <a:spcPct val="5000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spcBef>
                <a:spcPct val="5000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spcBef>
                <a:spcPct val="5000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spcBef>
                <a:spcPct val="5000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spcBef>
                <a:spcPct val="5000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4" name="Rectangle 32"/>
          <p:cNvSpPr>
            <a:spLocks noChangeArrowheads="1"/>
          </p:cNvSpPr>
          <p:nvPr/>
        </p:nvSpPr>
        <p:spPr bwMode="auto">
          <a:xfrm>
            <a:off x="4800601" y="4503222"/>
            <a:ext cx="360363" cy="369332"/>
          </a:xfrm>
          <a:prstGeom prst="rect">
            <a:avLst/>
          </a:prstGeom>
          <a:noFill/>
          <a:ln w="12700" algn="ctr">
            <a:solidFill>
              <a:schemeClr val="tx1"/>
            </a:solidFill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Wireframe">
            <a:bevelT w="13500" h="13500" prst="angle"/>
            <a:bevelB w="13500" h="13500" prst="angle"/>
            <a:extrusionClr>
              <a:schemeClr val="tx1"/>
            </a:extrusionClr>
            <a:contourClr>
              <a:schemeClr val="tx1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  <a:flatTx/>
          </a:bodyPr>
          <a:lstStyle>
            <a:lvl1pPr algn="ctr">
              <a:spcBef>
                <a:spcPct val="5000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spcBef>
                <a:spcPct val="5000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spcBef>
                <a:spcPct val="5000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spcBef>
                <a:spcPct val="5000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spcBef>
                <a:spcPct val="5000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3107" name="Picture 35" descr="molecul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0463" y="4437063"/>
            <a:ext cx="21590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08" name="Picture 36" descr="molecul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6363" y="4652963"/>
            <a:ext cx="21590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09" name="Picture 37" descr="molecul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3700" y="4652963"/>
            <a:ext cx="21590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0" name="Picture 38" descr="molecul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7800" y="4437063"/>
            <a:ext cx="21590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11" name="Rectangle 39"/>
          <p:cNvSpPr>
            <a:spLocks noChangeArrowheads="1"/>
          </p:cNvSpPr>
          <p:nvPr/>
        </p:nvSpPr>
        <p:spPr bwMode="auto">
          <a:xfrm>
            <a:off x="6111585" y="5223946"/>
            <a:ext cx="184731" cy="369332"/>
          </a:xfrm>
          <a:prstGeom prst="rect">
            <a:avLst/>
          </a:prstGeom>
          <a:noFill/>
          <a:ln w="127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ctr">
              <a:spcBef>
                <a:spcPct val="5000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spcBef>
                <a:spcPct val="5000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spcBef>
                <a:spcPct val="5000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spcBef>
                <a:spcPct val="5000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spcBef>
                <a:spcPct val="5000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3112" name="Picture 40" descr="molecule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9025" y="5187950"/>
            <a:ext cx="43180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4" name="Picture 42" descr="molecule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213" t="24327" r="5968" b="51869"/>
          <a:stretch>
            <a:fillRect/>
          </a:stretch>
        </p:blipFill>
        <p:spPr bwMode="auto">
          <a:xfrm>
            <a:off x="6284914" y="5227638"/>
            <a:ext cx="223837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5" name="Picture 43" descr="molecule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066" t="30066" r="29956" b="25000"/>
          <a:stretch>
            <a:fillRect/>
          </a:stretch>
        </p:blipFill>
        <p:spPr bwMode="auto">
          <a:xfrm>
            <a:off x="6600825" y="5372100"/>
            <a:ext cx="192088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16" name="Text Box 44"/>
          <p:cNvSpPr txBox="1">
            <a:spLocks noChangeArrowheads="1"/>
          </p:cNvSpPr>
          <p:nvPr/>
        </p:nvSpPr>
        <p:spPr bwMode="auto">
          <a:xfrm>
            <a:off x="6816726" y="5300664"/>
            <a:ext cx="1008063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ctr">
              <a:spcBef>
                <a:spcPct val="5000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spcBef>
                <a:spcPct val="5000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spcBef>
                <a:spcPct val="5000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spcBef>
                <a:spcPct val="5000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spcBef>
                <a:spcPct val="5000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/>
            <a:r>
              <a:rPr lang="en-GB" altLang="en-US" sz="1200"/>
              <a:t>And so on</a:t>
            </a:r>
          </a:p>
        </p:txBody>
      </p:sp>
      <p:sp>
        <p:nvSpPr>
          <p:cNvPr id="3117" name="Text Box 45"/>
          <p:cNvSpPr txBox="1">
            <a:spLocks noChangeArrowheads="1"/>
          </p:cNvSpPr>
          <p:nvPr/>
        </p:nvSpPr>
        <p:spPr bwMode="auto">
          <a:xfrm>
            <a:off x="7824788" y="2852739"/>
            <a:ext cx="2843212" cy="1019175"/>
          </a:xfrm>
          <a:prstGeom prst="rect">
            <a:avLst/>
          </a:prstGeom>
          <a:noFill/>
          <a:ln w="127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ctr">
              <a:spcBef>
                <a:spcPct val="5000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spcBef>
                <a:spcPct val="5000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spcBef>
                <a:spcPct val="5000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spcBef>
                <a:spcPct val="5000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spcBef>
                <a:spcPct val="5000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/>
            <a:r>
              <a:rPr lang="en-GB" altLang="en-US" sz="1200" b="1"/>
              <a:t>From itself:</a:t>
            </a:r>
            <a:r>
              <a:rPr lang="en-GB" altLang="en-US" sz="1200"/>
              <a:t>  but this would mean…   </a:t>
            </a:r>
          </a:p>
          <a:p>
            <a:pPr algn="l" eaLnBrk="1" hangingPunct="1"/>
            <a:r>
              <a:rPr lang="en-GB" altLang="en-US" sz="1200"/>
              <a:t>a) a ‘thing’ would have to exist before it comes into being!             </a:t>
            </a:r>
          </a:p>
          <a:p>
            <a:pPr algn="l" eaLnBrk="1" hangingPunct="1"/>
            <a:r>
              <a:rPr lang="en-GB" altLang="en-US" sz="1200"/>
              <a:t>b) There would never be any change!!</a:t>
            </a:r>
          </a:p>
        </p:txBody>
      </p:sp>
      <p:sp>
        <p:nvSpPr>
          <p:cNvPr id="3118" name="Text Box 46"/>
          <p:cNvSpPr txBox="1">
            <a:spLocks noChangeArrowheads="1"/>
          </p:cNvSpPr>
          <p:nvPr/>
        </p:nvSpPr>
        <p:spPr bwMode="auto">
          <a:xfrm>
            <a:off x="7824788" y="4000501"/>
            <a:ext cx="2843212" cy="652463"/>
          </a:xfrm>
          <a:prstGeom prst="rect">
            <a:avLst/>
          </a:prstGeom>
          <a:noFill/>
          <a:ln w="127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ctr">
              <a:spcBef>
                <a:spcPct val="5000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spcBef>
                <a:spcPct val="5000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spcBef>
                <a:spcPct val="5000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spcBef>
                <a:spcPct val="5000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spcBef>
                <a:spcPct val="5000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/>
            <a:r>
              <a:rPr lang="en-GB" altLang="en-US" sz="1200" b="1"/>
              <a:t>From something ‘other’                </a:t>
            </a:r>
            <a:r>
              <a:rPr lang="en-GB" altLang="en-US" sz="1200"/>
              <a:t> which would mean that a rice seed could produce a…dog</a:t>
            </a:r>
          </a:p>
        </p:txBody>
      </p:sp>
      <p:sp>
        <p:nvSpPr>
          <p:cNvPr id="3119" name="Text Box 47"/>
          <p:cNvSpPr txBox="1">
            <a:spLocks noChangeArrowheads="1"/>
          </p:cNvSpPr>
          <p:nvPr/>
        </p:nvSpPr>
        <p:spPr bwMode="auto">
          <a:xfrm>
            <a:off x="7824788" y="4759325"/>
            <a:ext cx="2843212" cy="469900"/>
          </a:xfrm>
          <a:prstGeom prst="rect">
            <a:avLst/>
          </a:prstGeom>
          <a:noFill/>
          <a:ln w="127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ctr">
              <a:spcBef>
                <a:spcPct val="5000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spcBef>
                <a:spcPct val="5000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spcBef>
                <a:spcPct val="5000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spcBef>
                <a:spcPct val="5000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spcBef>
                <a:spcPct val="5000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/>
            <a:r>
              <a:rPr lang="en-GB" altLang="en-US" sz="1200" b="1"/>
              <a:t>From both self and other              </a:t>
            </a:r>
            <a:r>
              <a:rPr lang="en-GB" altLang="en-US" sz="1200"/>
              <a:t>This is doubly wrong (see above)</a:t>
            </a:r>
            <a:endParaRPr lang="en-GB" altLang="en-US" sz="1200" b="1"/>
          </a:p>
        </p:txBody>
      </p:sp>
      <p:sp>
        <p:nvSpPr>
          <p:cNvPr id="3120" name="Text Box 48"/>
          <p:cNvSpPr txBox="1">
            <a:spLocks noChangeArrowheads="1"/>
          </p:cNvSpPr>
          <p:nvPr/>
        </p:nvSpPr>
        <p:spPr bwMode="auto">
          <a:xfrm>
            <a:off x="7824788" y="5368926"/>
            <a:ext cx="2843212" cy="652463"/>
          </a:xfrm>
          <a:prstGeom prst="rect">
            <a:avLst/>
          </a:prstGeom>
          <a:noFill/>
          <a:ln w="127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ctr">
              <a:spcBef>
                <a:spcPct val="5000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spcBef>
                <a:spcPct val="5000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spcBef>
                <a:spcPct val="5000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spcBef>
                <a:spcPct val="5000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spcBef>
                <a:spcPct val="5000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/>
            <a:r>
              <a:rPr lang="en-GB" altLang="en-US" sz="1200" b="1"/>
              <a:t>From no cause at all                    </a:t>
            </a:r>
            <a:r>
              <a:rPr lang="en-GB" altLang="en-US" sz="1200"/>
              <a:t>Experience tells us this is wrong.. ‘A house doesn’t build itself!’</a:t>
            </a:r>
          </a:p>
        </p:txBody>
      </p:sp>
      <p:pic>
        <p:nvPicPr>
          <p:cNvPr id="3121" name="Picture 49" descr="AG00185_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67889" y="4187825"/>
            <a:ext cx="93662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22" name="Picture 50" descr="j0296908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04288" y="5949950"/>
            <a:ext cx="754062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23" name="Picture 51" descr="j027328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3750" y="3357564"/>
            <a:ext cx="1543050" cy="846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24" name="Picture 52" descr="j0236417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1" y="5013325"/>
            <a:ext cx="936625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25" name="Picture 53" descr="good-bad-pl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6989" y="4941888"/>
            <a:ext cx="1152525" cy="868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26" name="Picture 54" descr="tall%20short%20guys%20%20205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3476" y="4941888"/>
            <a:ext cx="841375" cy="1008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27" name="Text Box 55"/>
          <p:cNvSpPr txBox="1">
            <a:spLocks noChangeArrowheads="1"/>
          </p:cNvSpPr>
          <p:nvPr/>
        </p:nvSpPr>
        <p:spPr bwMode="auto">
          <a:xfrm>
            <a:off x="5303839" y="5157788"/>
            <a:ext cx="9366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ctr">
              <a:spcBef>
                <a:spcPct val="5000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spcBef>
                <a:spcPct val="5000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spcBef>
                <a:spcPct val="5000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spcBef>
                <a:spcPct val="5000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spcBef>
                <a:spcPct val="5000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/>
            <a:r>
              <a:rPr lang="en-GB" altLang="en-US" sz="1200"/>
              <a:t>Is nothing other than</a:t>
            </a:r>
          </a:p>
        </p:txBody>
      </p:sp>
      <p:sp>
        <p:nvSpPr>
          <p:cNvPr id="3128" name="Text Box 56"/>
          <p:cNvSpPr txBox="1">
            <a:spLocks noChangeArrowheads="1"/>
          </p:cNvSpPr>
          <p:nvPr/>
        </p:nvSpPr>
        <p:spPr bwMode="auto">
          <a:xfrm>
            <a:off x="5303839" y="4437063"/>
            <a:ext cx="9366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ctr">
              <a:spcBef>
                <a:spcPct val="5000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spcBef>
                <a:spcPct val="5000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spcBef>
                <a:spcPct val="5000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spcBef>
                <a:spcPct val="5000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spcBef>
                <a:spcPct val="5000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/>
            <a:r>
              <a:rPr lang="en-GB" altLang="en-US" sz="1200"/>
              <a:t>Is nothing other than</a:t>
            </a:r>
          </a:p>
        </p:txBody>
      </p:sp>
      <p:sp>
        <p:nvSpPr>
          <p:cNvPr id="3129" name="Text Box 57"/>
          <p:cNvSpPr txBox="1">
            <a:spLocks noChangeArrowheads="1"/>
          </p:cNvSpPr>
          <p:nvPr/>
        </p:nvSpPr>
        <p:spPr bwMode="auto">
          <a:xfrm>
            <a:off x="6959601" y="4508500"/>
            <a:ext cx="792163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ctr">
              <a:spcBef>
                <a:spcPct val="5000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spcBef>
                <a:spcPct val="5000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spcBef>
                <a:spcPct val="5000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spcBef>
                <a:spcPct val="5000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spcBef>
                <a:spcPct val="5000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/>
            <a:r>
              <a:rPr lang="en-GB" altLang="en-US" sz="1200"/>
              <a:t>dharmas</a:t>
            </a:r>
          </a:p>
        </p:txBody>
      </p:sp>
      <p:sp>
        <p:nvSpPr>
          <p:cNvPr id="3130" name="Text Box 58"/>
          <p:cNvSpPr txBox="1">
            <a:spLocks noChangeArrowheads="1"/>
          </p:cNvSpPr>
          <p:nvPr/>
        </p:nvSpPr>
        <p:spPr bwMode="auto">
          <a:xfrm>
            <a:off x="1524000" y="1268414"/>
            <a:ext cx="2051050" cy="466725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ctr">
              <a:spcBef>
                <a:spcPct val="5000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spcBef>
                <a:spcPct val="5000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spcBef>
                <a:spcPct val="5000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spcBef>
                <a:spcPct val="5000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spcBef>
                <a:spcPct val="5000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/>
            <a:r>
              <a:rPr lang="en-GB" altLang="en-US" sz="1200"/>
              <a:t>Nagarjuna 1 AD a new teaching Or re-discovered?</a:t>
            </a:r>
          </a:p>
        </p:txBody>
      </p:sp>
      <p:sp>
        <p:nvSpPr>
          <p:cNvPr id="3132" name="Oval 60"/>
          <p:cNvSpPr>
            <a:spLocks noChangeArrowheads="1"/>
          </p:cNvSpPr>
          <p:nvPr/>
        </p:nvSpPr>
        <p:spPr bwMode="auto">
          <a:xfrm>
            <a:off x="1524001" y="6065551"/>
            <a:ext cx="2843213" cy="389513"/>
          </a:xfrm>
          <a:prstGeom prst="ellips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algn="ctr">
              <a:spcBef>
                <a:spcPct val="5000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spcBef>
                <a:spcPct val="5000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spcBef>
                <a:spcPct val="5000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spcBef>
                <a:spcPct val="5000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spcBef>
                <a:spcPct val="5000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1200"/>
              <a:t>The significance/purpose</a:t>
            </a:r>
          </a:p>
        </p:txBody>
      </p:sp>
      <p:sp>
        <p:nvSpPr>
          <p:cNvPr id="3133" name="Text Box 61"/>
          <p:cNvSpPr txBox="1">
            <a:spLocks noChangeArrowheads="1"/>
          </p:cNvSpPr>
          <p:nvPr/>
        </p:nvSpPr>
        <p:spPr bwMode="auto">
          <a:xfrm>
            <a:off x="4656139" y="6021389"/>
            <a:ext cx="3095625" cy="649287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ctr">
              <a:spcBef>
                <a:spcPct val="5000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spcBef>
                <a:spcPct val="5000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spcBef>
                <a:spcPct val="5000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spcBef>
                <a:spcPct val="5000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spcBef>
                <a:spcPct val="5000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/>
            <a:r>
              <a:rPr lang="en-GB" altLang="en-US" sz="1200"/>
              <a:t>Through recognising sunyata, one is able to give up even subtle clinging and grasping.</a:t>
            </a:r>
          </a:p>
        </p:txBody>
      </p:sp>
      <p:sp>
        <p:nvSpPr>
          <p:cNvPr id="3134" name="Line 62"/>
          <p:cNvSpPr>
            <a:spLocks noChangeShapeType="1"/>
          </p:cNvSpPr>
          <p:nvPr/>
        </p:nvSpPr>
        <p:spPr bwMode="auto">
          <a:xfrm>
            <a:off x="7535864" y="476251"/>
            <a:ext cx="288925" cy="3603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3135" name="Line 63"/>
          <p:cNvSpPr>
            <a:spLocks noChangeShapeType="1"/>
          </p:cNvSpPr>
          <p:nvPr/>
        </p:nvSpPr>
        <p:spPr bwMode="auto">
          <a:xfrm flipH="1">
            <a:off x="5519739" y="836613"/>
            <a:ext cx="288925" cy="1444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3136" name="Line 64"/>
          <p:cNvSpPr>
            <a:spLocks noChangeShapeType="1"/>
          </p:cNvSpPr>
          <p:nvPr/>
        </p:nvSpPr>
        <p:spPr bwMode="auto">
          <a:xfrm flipH="1">
            <a:off x="2927351" y="476251"/>
            <a:ext cx="1008063" cy="3603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3137" name="Line 65"/>
          <p:cNvSpPr>
            <a:spLocks noChangeShapeType="1"/>
          </p:cNvSpPr>
          <p:nvPr/>
        </p:nvSpPr>
        <p:spPr bwMode="auto">
          <a:xfrm>
            <a:off x="2566988" y="1125539"/>
            <a:ext cx="0" cy="1428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3138" name="Line 66"/>
          <p:cNvSpPr>
            <a:spLocks noChangeShapeType="1"/>
          </p:cNvSpPr>
          <p:nvPr/>
        </p:nvSpPr>
        <p:spPr bwMode="auto">
          <a:xfrm flipH="1">
            <a:off x="3143251" y="1773238"/>
            <a:ext cx="1800225" cy="431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3139" name="Line 67"/>
          <p:cNvSpPr>
            <a:spLocks noChangeShapeType="1"/>
          </p:cNvSpPr>
          <p:nvPr/>
        </p:nvSpPr>
        <p:spPr bwMode="auto">
          <a:xfrm>
            <a:off x="6024563" y="1916114"/>
            <a:ext cx="0" cy="2174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3140" name="Line 68"/>
          <p:cNvSpPr>
            <a:spLocks noChangeShapeType="1"/>
          </p:cNvSpPr>
          <p:nvPr/>
        </p:nvSpPr>
        <p:spPr bwMode="auto">
          <a:xfrm>
            <a:off x="7391400" y="1844676"/>
            <a:ext cx="1081088" cy="2889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3141" name="Line 69"/>
          <p:cNvSpPr>
            <a:spLocks noChangeShapeType="1"/>
          </p:cNvSpPr>
          <p:nvPr/>
        </p:nvSpPr>
        <p:spPr bwMode="auto">
          <a:xfrm flipH="1">
            <a:off x="6959601" y="1412876"/>
            <a:ext cx="576263" cy="1444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92420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 nodeType="clickPar">
                      <p:stCondLst>
                        <p:cond delay="indefinite"/>
                      </p:stCondLst>
                      <p:childTnLst>
                        <p:par>
                          <p:cTn id="1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 nodeType="clickPar">
                      <p:stCondLst>
                        <p:cond delay="indefinite"/>
                      </p:stCondLst>
                      <p:childTnLst>
                        <p:par>
                          <p:cTn id="1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 nodeType="clickPar">
                      <p:stCondLst>
                        <p:cond delay="indefinite"/>
                      </p:stCondLst>
                      <p:childTnLst>
                        <p:par>
                          <p:cTn id="1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 nodeType="clickPar">
                      <p:stCondLst>
                        <p:cond delay="indefinite"/>
                      </p:stCondLst>
                      <p:childTnLst>
                        <p:par>
                          <p:cTn id="1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 nodeType="clickPar">
                      <p:stCondLst>
                        <p:cond delay="indefinite"/>
                      </p:stCondLst>
                      <p:childTnLst>
                        <p:par>
                          <p:cTn id="1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 nodeType="clickPar">
                      <p:stCondLst>
                        <p:cond delay="indefinite"/>
                      </p:stCondLst>
                      <p:childTnLst>
                        <p:par>
                          <p:cTn id="1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 nodeType="clickPar">
                      <p:stCondLst>
                        <p:cond delay="indefinite"/>
                      </p:stCondLst>
                      <p:childTnLst>
                        <p:par>
                          <p:cTn id="1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 nodeType="clickPar">
                      <p:stCondLst>
                        <p:cond delay="indefinite"/>
                      </p:stCondLst>
                      <p:childTnLst>
                        <p:par>
                          <p:cTn id="1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 nodeType="clickPar">
                      <p:stCondLst>
                        <p:cond delay="indefinite"/>
                      </p:stCondLst>
                      <p:childTnLst>
                        <p:par>
                          <p:cTn id="1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 nodeType="clickPar">
                      <p:stCondLst>
                        <p:cond delay="indefinite"/>
                      </p:stCondLst>
                      <p:childTnLst>
                        <p:par>
                          <p:cTn id="1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 nodeType="clickPar">
                      <p:stCondLst>
                        <p:cond delay="indefinite"/>
                      </p:stCondLst>
                      <p:childTnLst>
                        <p:par>
                          <p:cTn id="1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 nodeType="clickPar">
                      <p:stCondLst>
                        <p:cond delay="indefinite"/>
                      </p:stCondLst>
                      <p:childTnLst>
                        <p:par>
                          <p:cTn id="1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 nodeType="clickPar">
                      <p:stCondLst>
                        <p:cond delay="indefinite"/>
                      </p:stCondLst>
                      <p:childTnLst>
                        <p:par>
                          <p:cTn id="1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 nodeType="clickPar">
                      <p:stCondLst>
                        <p:cond delay="indefinite"/>
                      </p:stCondLst>
                      <p:childTnLst>
                        <p:par>
                          <p:cTn id="1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 nodeType="clickPar">
                      <p:stCondLst>
                        <p:cond delay="indefinite"/>
                      </p:stCondLst>
                      <p:childTnLst>
                        <p:par>
                          <p:cTn id="1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 nodeType="clickPar">
                      <p:stCondLst>
                        <p:cond delay="indefinite"/>
                      </p:stCondLst>
                      <p:childTnLst>
                        <p:par>
                          <p:cTn id="1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 nodeType="clickPar">
                      <p:stCondLst>
                        <p:cond delay="indefinite"/>
                      </p:stCondLst>
                      <p:childTnLst>
                        <p:par>
                          <p:cTn id="1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 nodeType="clickPar">
                      <p:stCondLst>
                        <p:cond delay="indefinite"/>
                      </p:stCondLst>
                      <p:childTnLst>
                        <p:par>
                          <p:cTn id="1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 nodeType="clickPar">
                      <p:stCondLst>
                        <p:cond delay="indefinite"/>
                      </p:stCondLst>
                      <p:childTnLst>
                        <p:par>
                          <p:cTn id="1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 nodeType="clickPar">
                      <p:stCondLst>
                        <p:cond delay="indefinite"/>
                      </p:stCondLst>
                      <p:childTnLst>
                        <p:par>
                          <p:cTn id="1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 nodeType="clickPar">
                      <p:stCondLst>
                        <p:cond delay="indefinite"/>
                      </p:stCondLst>
                      <p:childTnLst>
                        <p:par>
                          <p:cTn id="1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 nodeType="clickPar">
                      <p:stCondLst>
                        <p:cond delay="indefinite"/>
                      </p:stCondLst>
                      <p:childTnLst>
                        <p:par>
                          <p:cTn id="2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5" fill="hold" nodeType="clickPar">
                      <p:stCondLst>
                        <p:cond delay="indefinite"/>
                      </p:stCondLst>
                      <p:childTnLst>
                        <p:par>
                          <p:cTn id="2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9" fill="hold" nodeType="clickPar">
                      <p:stCondLst>
                        <p:cond delay="indefinite"/>
                      </p:stCondLst>
                      <p:childTnLst>
                        <p:par>
                          <p:cTn id="2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 nodeType="clickPar">
                      <p:stCondLst>
                        <p:cond delay="indefinite"/>
                      </p:stCondLst>
                      <p:childTnLst>
                        <p:par>
                          <p:cTn id="2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7" fill="hold" nodeType="clickPar">
                      <p:stCondLst>
                        <p:cond delay="indefinite"/>
                      </p:stCondLst>
                      <p:childTnLst>
                        <p:par>
                          <p:cTn id="2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1" fill="hold" nodeType="clickPar">
                      <p:stCondLst>
                        <p:cond delay="indefinite"/>
                      </p:stCondLst>
                      <p:childTnLst>
                        <p:par>
                          <p:cTn id="2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5" fill="hold" nodeType="clickPar">
                      <p:stCondLst>
                        <p:cond delay="indefinite"/>
                      </p:stCondLst>
                      <p:childTnLst>
                        <p:par>
                          <p:cTn id="2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9" fill="hold" nodeType="clickPar">
                      <p:stCondLst>
                        <p:cond delay="indefinite"/>
                      </p:stCondLst>
                      <p:childTnLst>
                        <p:par>
                          <p:cTn id="2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3" fill="hold" nodeType="clickPar">
                      <p:stCondLst>
                        <p:cond delay="indefinite"/>
                      </p:stCondLst>
                      <p:childTnLst>
                        <p:par>
                          <p:cTn id="2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7" fill="hold" nodeType="clickPar">
                      <p:stCondLst>
                        <p:cond delay="indefinite"/>
                      </p:stCondLst>
                      <p:childTnLst>
                        <p:par>
                          <p:cTn id="2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6" grpId="0" animBg="1"/>
      <p:bldP spid="3077" grpId="0" animBg="1"/>
      <p:bldP spid="3078" grpId="0" animBg="1"/>
      <p:bldP spid="3079" grpId="0" animBg="1"/>
      <p:bldP spid="3081" grpId="0" animBg="1"/>
      <p:bldP spid="3082" grpId="0" animBg="1"/>
      <p:bldP spid="3083" grpId="0" animBg="1"/>
      <p:bldP spid="3084" grpId="0" animBg="1"/>
      <p:bldP spid="3085" grpId="0" animBg="1"/>
      <p:bldP spid="3086" grpId="0" animBg="1"/>
      <p:bldP spid="3087" grpId="0" animBg="1"/>
      <p:bldP spid="3088" grpId="0" animBg="1"/>
      <p:bldP spid="3095" grpId="0"/>
      <p:bldP spid="3116" grpId="0"/>
      <p:bldP spid="3117" grpId="0" build="p" animBg="1"/>
      <p:bldP spid="3118" grpId="0" animBg="1"/>
      <p:bldP spid="3119" grpId="0" animBg="1"/>
      <p:bldP spid="3120" grpId="0" animBg="1"/>
      <p:bldP spid="3127" grpId="0"/>
      <p:bldP spid="3128" grpId="0"/>
      <p:bldP spid="3129" grpId="0"/>
      <p:bldP spid="3130" grpId="0" animBg="1"/>
      <p:bldP spid="3132" grpId="0" animBg="1"/>
      <p:bldP spid="313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-242888"/>
            <a:ext cx="9144000" cy="1143001"/>
          </a:xfrm>
        </p:spPr>
        <p:txBody>
          <a:bodyPr/>
          <a:lstStyle/>
          <a:p>
            <a:pPr eaLnBrk="1" hangingPunct="1"/>
            <a:r>
              <a:rPr lang="en-GB" altLang="en-US" sz="3200"/>
              <a:t>Madhyamaka contradicts the Buddhas teaching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1981200" y="549275"/>
            <a:ext cx="4038600" cy="533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GB" altLang="en-US"/>
              <a:t>Yes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6172200" y="620713"/>
            <a:ext cx="4038600" cy="533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GB" altLang="en-US"/>
              <a:t>No</a:t>
            </a:r>
          </a:p>
        </p:txBody>
      </p:sp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1524000" y="1125539"/>
            <a:ext cx="4140200" cy="536575"/>
          </a:xfrm>
          <a:prstGeom prst="rect">
            <a:avLst/>
          </a:prstGeom>
          <a:noFill/>
          <a:ln w="1905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ctr">
              <a:spcBef>
                <a:spcPct val="5000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spcBef>
                <a:spcPct val="5000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spcBef>
                <a:spcPct val="5000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spcBef>
                <a:spcPct val="5000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spcBef>
                <a:spcPct val="5000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/>
            <a:r>
              <a:rPr lang="en-GB" altLang="en-US" sz="1400"/>
              <a:t>Undermines the idea of karma, rebirth etc. These are empty</a:t>
            </a:r>
          </a:p>
        </p:txBody>
      </p:sp>
      <p:sp>
        <p:nvSpPr>
          <p:cNvPr id="4106" name="Text Box 10"/>
          <p:cNvSpPr txBox="1">
            <a:spLocks noChangeArrowheads="1"/>
          </p:cNvSpPr>
          <p:nvPr/>
        </p:nvSpPr>
        <p:spPr bwMode="auto">
          <a:xfrm>
            <a:off x="1524000" y="1773238"/>
            <a:ext cx="4140200" cy="1174750"/>
          </a:xfrm>
          <a:prstGeom prst="rect">
            <a:avLst/>
          </a:prstGeom>
          <a:noFill/>
          <a:ln w="1905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ctr">
              <a:spcBef>
                <a:spcPct val="5000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spcBef>
                <a:spcPct val="5000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spcBef>
                <a:spcPct val="5000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spcBef>
                <a:spcPct val="5000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spcBef>
                <a:spcPct val="5000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/>
            <a:r>
              <a:rPr lang="en-GB" altLang="en-US" sz="1400"/>
              <a:t>Samsara = conditioned</a:t>
            </a:r>
          </a:p>
          <a:p>
            <a:pPr algn="l" eaLnBrk="1" hangingPunct="1"/>
            <a:r>
              <a:rPr lang="en-GB" altLang="en-US" sz="1400"/>
              <a:t>Nirvana = unconditioned. </a:t>
            </a:r>
          </a:p>
          <a:p>
            <a:pPr algn="l" eaLnBrk="1" hangingPunct="1"/>
            <a:r>
              <a:rPr lang="en-GB" altLang="en-US" sz="1400"/>
              <a:t>They are separate states, whereas Madhyamaka says they are the same.</a:t>
            </a:r>
          </a:p>
        </p:txBody>
      </p:sp>
      <p:sp>
        <p:nvSpPr>
          <p:cNvPr id="4107" name="Text Box 11"/>
          <p:cNvSpPr txBox="1">
            <a:spLocks noChangeArrowheads="1"/>
          </p:cNvSpPr>
          <p:nvPr/>
        </p:nvSpPr>
        <p:spPr bwMode="auto">
          <a:xfrm>
            <a:off x="5951538" y="5851526"/>
            <a:ext cx="4716462" cy="962025"/>
          </a:xfrm>
          <a:prstGeom prst="rect">
            <a:avLst/>
          </a:prstGeom>
          <a:noFill/>
          <a:ln w="1905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ctr">
              <a:spcBef>
                <a:spcPct val="5000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spcBef>
                <a:spcPct val="5000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spcBef>
                <a:spcPct val="5000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spcBef>
                <a:spcPct val="5000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spcBef>
                <a:spcPct val="5000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/>
            <a:r>
              <a:rPr lang="en-GB" altLang="en-US" sz="1400"/>
              <a:t>It is the logical extension of the four noble truths. Eg craving should be overcome. Even subtle clinging to existence or non-existence. Therefore itis the proper ‘middle way’ as it is beyond eternalism and nihilism</a:t>
            </a:r>
          </a:p>
        </p:txBody>
      </p:sp>
      <p:sp>
        <p:nvSpPr>
          <p:cNvPr id="4109" name="Text Box 13"/>
          <p:cNvSpPr txBox="1">
            <a:spLocks noChangeArrowheads="1"/>
          </p:cNvSpPr>
          <p:nvPr/>
        </p:nvSpPr>
        <p:spPr bwMode="auto">
          <a:xfrm>
            <a:off x="1524000" y="4991100"/>
            <a:ext cx="4140200" cy="742950"/>
          </a:xfrm>
          <a:prstGeom prst="rect">
            <a:avLst/>
          </a:prstGeom>
          <a:noFill/>
          <a:ln w="127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algn="ctr">
              <a:spcBef>
                <a:spcPct val="5000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spcBef>
                <a:spcPct val="5000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spcBef>
                <a:spcPct val="5000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spcBef>
                <a:spcPct val="5000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spcBef>
                <a:spcPct val="5000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/>
            <a:r>
              <a:rPr lang="en-GB" altLang="en-US" sz="1400"/>
              <a:t>It is a personal invention as it was written long after the Buddha taught, hence it is not the Buddhas word. </a:t>
            </a:r>
          </a:p>
        </p:txBody>
      </p:sp>
      <p:sp>
        <p:nvSpPr>
          <p:cNvPr id="4110" name="Text Box 14"/>
          <p:cNvSpPr txBox="1">
            <a:spLocks noChangeArrowheads="1"/>
          </p:cNvSpPr>
          <p:nvPr/>
        </p:nvSpPr>
        <p:spPr bwMode="auto">
          <a:xfrm>
            <a:off x="5951538" y="4459288"/>
            <a:ext cx="4716462" cy="1274762"/>
          </a:xfrm>
          <a:prstGeom prst="rect">
            <a:avLst/>
          </a:prstGeom>
          <a:noFill/>
          <a:ln w="127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AutoNum type="alphaLcParenR"/>
            </a:pPr>
            <a:r>
              <a:rPr lang="en-GB" altLang="en-US" sz="1400"/>
              <a:t>It is authoritative word of the Buddha…Nagarjuna ‘retrieved’ it from the Nagas</a:t>
            </a:r>
          </a:p>
          <a:p>
            <a:pPr eaLnBrk="1" hangingPunct="1">
              <a:spcBef>
                <a:spcPct val="50000"/>
              </a:spcBef>
              <a:buFontTx/>
              <a:buAutoNum type="alphaLcParenR"/>
            </a:pPr>
            <a:r>
              <a:rPr lang="en-GB" altLang="en-US" sz="1400"/>
              <a:t>Mahayanists would dispute the assumption behind the question – since they accept Madhyamaka as the Buddhas teaching, hence the statement is nonsense!</a:t>
            </a:r>
          </a:p>
        </p:txBody>
      </p:sp>
      <p:sp>
        <p:nvSpPr>
          <p:cNvPr id="4111" name="Text Box 15"/>
          <p:cNvSpPr txBox="1">
            <a:spLocks noChangeArrowheads="1"/>
          </p:cNvSpPr>
          <p:nvPr/>
        </p:nvSpPr>
        <p:spPr bwMode="auto">
          <a:xfrm>
            <a:off x="5951538" y="3197225"/>
            <a:ext cx="4716462" cy="1168400"/>
          </a:xfrm>
          <a:prstGeom prst="rect">
            <a:avLst/>
          </a:prstGeom>
          <a:noFill/>
          <a:ln w="127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algn="ctr">
              <a:spcBef>
                <a:spcPct val="5000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spcBef>
                <a:spcPct val="5000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spcBef>
                <a:spcPct val="5000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spcBef>
                <a:spcPct val="5000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spcBef>
                <a:spcPct val="5000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/>
            <a:r>
              <a:rPr lang="en-GB" altLang="en-US" sz="1400"/>
              <a:t>It is the true meaning of anatta. </a:t>
            </a:r>
          </a:p>
          <a:p>
            <a:pPr algn="l" eaLnBrk="1" hangingPunct="1"/>
            <a:r>
              <a:rPr lang="en-GB" altLang="en-US" sz="1400"/>
              <a:t>It is the true meaning of anicca. </a:t>
            </a:r>
          </a:p>
          <a:p>
            <a:pPr algn="l" eaLnBrk="1" hangingPunct="1"/>
            <a:r>
              <a:rPr lang="en-GB" altLang="en-US" sz="1400"/>
              <a:t>Due to clinging at objects as real (not empty) beings suffer</a:t>
            </a:r>
          </a:p>
        </p:txBody>
      </p:sp>
      <p:sp>
        <p:nvSpPr>
          <p:cNvPr id="4112" name="Text Box 16"/>
          <p:cNvSpPr txBox="1">
            <a:spLocks noChangeArrowheads="1"/>
          </p:cNvSpPr>
          <p:nvPr/>
        </p:nvSpPr>
        <p:spPr bwMode="auto">
          <a:xfrm>
            <a:off x="5951538" y="1760539"/>
            <a:ext cx="4716462" cy="1381125"/>
          </a:xfrm>
          <a:prstGeom prst="rect">
            <a:avLst/>
          </a:prstGeom>
          <a:noFill/>
          <a:ln w="127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algn="ctr">
              <a:spcBef>
                <a:spcPct val="5000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spcBef>
                <a:spcPct val="5000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spcBef>
                <a:spcPct val="5000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spcBef>
                <a:spcPct val="5000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spcBef>
                <a:spcPct val="5000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/>
            <a:r>
              <a:rPr lang="en-GB" altLang="en-US" sz="1400"/>
              <a:t>If there is such a thing as ‘true samsara’, it would never change, This contradicts buddhas teaching on anicca.</a:t>
            </a:r>
          </a:p>
          <a:p>
            <a:pPr algn="l" eaLnBrk="1" hangingPunct="1"/>
            <a:r>
              <a:rPr lang="en-GB" altLang="en-US" sz="1400"/>
              <a:t>True dharmas are not anatta or anicca</a:t>
            </a:r>
          </a:p>
          <a:p>
            <a:pPr algn="l" eaLnBrk="1" hangingPunct="1"/>
            <a:r>
              <a:rPr lang="en-GB" altLang="en-US" sz="1400"/>
              <a:t>If Nirvana were separate reality then people will cling to it as an object</a:t>
            </a:r>
          </a:p>
        </p:txBody>
      </p:sp>
      <p:sp>
        <p:nvSpPr>
          <p:cNvPr id="4113" name="Text Box 17"/>
          <p:cNvSpPr txBox="1">
            <a:spLocks noChangeArrowheads="1"/>
          </p:cNvSpPr>
          <p:nvPr/>
        </p:nvSpPr>
        <p:spPr bwMode="auto">
          <a:xfrm>
            <a:off x="5951538" y="1125539"/>
            <a:ext cx="4716462" cy="530225"/>
          </a:xfrm>
          <a:prstGeom prst="rect">
            <a:avLst/>
          </a:prstGeom>
          <a:noFill/>
          <a:ln w="127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algn="ctr">
              <a:spcBef>
                <a:spcPct val="5000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spcBef>
                <a:spcPct val="5000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spcBef>
                <a:spcPct val="5000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spcBef>
                <a:spcPct val="5000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spcBef>
                <a:spcPct val="5000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/>
            <a:r>
              <a:rPr lang="en-GB" altLang="en-US" sz="1400"/>
              <a:t>Accepts karma as relatively true. A practical teaching, which isn’t ultimately true – skilful means</a:t>
            </a:r>
          </a:p>
        </p:txBody>
      </p:sp>
      <p:sp>
        <p:nvSpPr>
          <p:cNvPr id="4114" name="Text Box 18"/>
          <p:cNvSpPr txBox="1">
            <a:spLocks noChangeArrowheads="1"/>
          </p:cNvSpPr>
          <p:nvPr/>
        </p:nvSpPr>
        <p:spPr bwMode="auto">
          <a:xfrm>
            <a:off x="1524000" y="3068639"/>
            <a:ext cx="4140200" cy="530225"/>
          </a:xfrm>
          <a:prstGeom prst="rect">
            <a:avLst/>
          </a:prstGeom>
          <a:noFill/>
          <a:ln w="127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algn="ctr">
              <a:spcBef>
                <a:spcPct val="5000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spcBef>
                <a:spcPct val="5000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spcBef>
                <a:spcPct val="5000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spcBef>
                <a:spcPct val="5000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spcBef>
                <a:spcPct val="5000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/>
            <a:r>
              <a:rPr lang="en-GB" altLang="en-US" sz="1400"/>
              <a:t>Theravada reject samsara. Whereas Mahayana try to see the truth within samsara itself</a:t>
            </a:r>
            <a:endParaRPr lang="en-GB" altLang="en-US" sz="1400" b="1" u="sng"/>
          </a:p>
        </p:txBody>
      </p:sp>
      <p:sp>
        <p:nvSpPr>
          <p:cNvPr id="4115" name="Text Box 19"/>
          <p:cNvSpPr txBox="1">
            <a:spLocks noChangeArrowheads="1"/>
          </p:cNvSpPr>
          <p:nvPr/>
        </p:nvSpPr>
        <p:spPr bwMode="auto">
          <a:xfrm>
            <a:off x="1524000" y="3700463"/>
            <a:ext cx="4140200" cy="1168400"/>
          </a:xfrm>
          <a:prstGeom prst="rect">
            <a:avLst/>
          </a:prstGeom>
          <a:noFill/>
          <a:ln w="127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algn="ctr">
              <a:spcBef>
                <a:spcPct val="5000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spcBef>
                <a:spcPct val="5000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spcBef>
                <a:spcPct val="5000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spcBef>
                <a:spcPct val="5000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spcBef>
                <a:spcPct val="5000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/>
            <a:r>
              <a:rPr lang="en-GB" altLang="en-US" sz="1400"/>
              <a:t>Theravada can’t become a Buddha whereas Madhyamaka say that all beings minds are empty which is the same nature as a Buddha – hence one can become a Buddha by realising the empty nature of ones own mind</a:t>
            </a:r>
          </a:p>
        </p:txBody>
      </p:sp>
    </p:spTree>
    <p:extLst>
      <p:ext uri="{BB962C8B-B14F-4D97-AF65-F5344CB8AC3E}">
        <p14:creationId xmlns:p14="http://schemas.microsoft.com/office/powerpoint/2010/main" val="2713367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100" grpId="0" build="p"/>
      <p:bldP spid="4101" grpId="0" build="p"/>
      <p:bldP spid="4102" grpId="0" animBg="1"/>
      <p:bldP spid="4106" grpId="0" animBg="1"/>
      <p:bldP spid="4107" grpId="0" animBg="1"/>
      <p:bldP spid="4109" grpId="0" animBg="1"/>
      <p:bldP spid="4110" grpId="0" animBg="1"/>
      <p:bldP spid="4111" grpId="0" animBg="1"/>
      <p:bldP spid="4112" grpId="0" animBg="1"/>
      <p:bldP spid="4113" grpId="0" animBg="1"/>
      <p:bldP spid="4114" grpId="0" animBg="1"/>
      <p:bldP spid="411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519</Words>
  <Application>Microsoft Office PowerPoint</Application>
  <PresentationFormat>Widescreen</PresentationFormat>
  <Paragraphs>49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Madhyamaka contradicts the Buddhas teaching</vt:lpstr>
    </vt:vector>
  </TitlesOfParts>
  <Company>The King's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Robin Jackson</dc:creator>
  <cp:lastModifiedBy>NVeitch</cp:lastModifiedBy>
  <cp:revision>1</cp:revision>
  <dcterms:created xsi:type="dcterms:W3CDTF">2018-02-16T09:52:40Z</dcterms:created>
  <dcterms:modified xsi:type="dcterms:W3CDTF">2018-04-26T15:45:22Z</dcterms:modified>
</cp:coreProperties>
</file>