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4" r:id="rId2"/>
    <p:sldId id="273" r:id="rId3"/>
    <p:sldId id="271" r:id="rId4"/>
    <p:sldId id="285" r:id="rId5"/>
    <p:sldId id="264" r:id="rId6"/>
    <p:sldId id="265" r:id="rId7"/>
    <p:sldId id="277" r:id="rId8"/>
    <p:sldId id="275" r:id="rId9"/>
    <p:sldId id="278" r:id="rId10"/>
    <p:sldId id="279" r:id="rId11"/>
    <p:sldId id="260" r:id="rId12"/>
    <p:sldId id="280" r:id="rId13"/>
    <p:sldId id="281" r:id="rId14"/>
    <p:sldId id="282" r:id="rId15"/>
    <p:sldId id="262" r:id="rId16"/>
    <p:sldId id="283"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6" autoAdjust="0"/>
    <p:restoredTop sz="94660"/>
  </p:normalViewPr>
  <p:slideViewPr>
    <p:cSldViewPr>
      <p:cViewPr varScale="1">
        <p:scale>
          <a:sx n="103" d="100"/>
          <a:sy n="103" d="100"/>
        </p:scale>
        <p:origin x="-18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453BDD-9116-47CA-A847-538C43E9F1FC}" type="datetimeFigureOut">
              <a:rPr lang="en-GB" smtClean="0"/>
              <a:t>26/06/2015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98234E-F5C5-4F28-A1E5-8513A37C5B29}" type="slidenum">
              <a:rPr lang="en-GB" smtClean="0"/>
              <a:t>‹#›</a:t>
            </a:fld>
            <a:endParaRPr lang="en-GB"/>
          </a:p>
        </p:txBody>
      </p:sp>
    </p:spTree>
    <p:extLst>
      <p:ext uri="{BB962C8B-B14F-4D97-AF65-F5344CB8AC3E}">
        <p14:creationId xmlns:p14="http://schemas.microsoft.com/office/powerpoint/2010/main" val="2201961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898234E-F5C5-4F28-A1E5-8513A37C5B29}" type="slidenum">
              <a:rPr lang="en-GB" smtClean="0"/>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DE4381F-2BA0-4BBD-AB9B-3BFAF25FE1D5}" type="datetimeFigureOut">
              <a:rPr lang="en-GB" smtClean="0"/>
              <a:pPr/>
              <a:t>26/06/2015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CC6AC-6171-4E97-AA66-995A23DC335B}" type="slidenum">
              <a:rPr lang="en-GB" smtClean="0"/>
              <a:pPr/>
              <a:t>‹#›</a:t>
            </a:fld>
            <a:endParaRPr lang="en-GB"/>
          </a:p>
        </p:txBody>
      </p:sp>
    </p:spTree>
    <p:extLst>
      <p:ext uri="{BB962C8B-B14F-4D97-AF65-F5344CB8AC3E}">
        <p14:creationId xmlns:p14="http://schemas.microsoft.com/office/powerpoint/2010/main" val="241078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E4381F-2BA0-4BBD-AB9B-3BFAF25FE1D5}" type="datetimeFigureOut">
              <a:rPr lang="en-GB" smtClean="0"/>
              <a:pPr/>
              <a:t>26/06/2015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CC6AC-6171-4E97-AA66-995A23DC335B}" type="slidenum">
              <a:rPr lang="en-GB" smtClean="0"/>
              <a:pPr/>
              <a:t>‹#›</a:t>
            </a:fld>
            <a:endParaRPr lang="en-GB"/>
          </a:p>
        </p:txBody>
      </p:sp>
    </p:spTree>
    <p:extLst>
      <p:ext uri="{BB962C8B-B14F-4D97-AF65-F5344CB8AC3E}">
        <p14:creationId xmlns:p14="http://schemas.microsoft.com/office/powerpoint/2010/main" val="273055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E4381F-2BA0-4BBD-AB9B-3BFAF25FE1D5}" type="datetimeFigureOut">
              <a:rPr lang="en-GB" smtClean="0"/>
              <a:pPr/>
              <a:t>26/06/2015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CC6AC-6171-4E97-AA66-995A23DC335B}" type="slidenum">
              <a:rPr lang="en-GB" smtClean="0"/>
              <a:pPr/>
              <a:t>‹#›</a:t>
            </a:fld>
            <a:endParaRPr lang="en-GB"/>
          </a:p>
        </p:txBody>
      </p:sp>
    </p:spTree>
    <p:extLst>
      <p:ext uri="{BB962C8B-B14F-4D97-AF65-F5344CB8AC3E}">
        <p14:creationId xmlns:p14="http://schemas.microsoft.com/office/powerpoint/2010/main" val="2109551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E4381F-2BA0-4BBD-AB9B-3BFAF25FE1D5}" type="datetimeFigureOut">
              <a:rPr lang="en-GB" smtClean="0"/>
              <a:pPr/>
              <a:t>26/06/2015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CC6AC-6171-4E97-AA66-995A23DC335B}" type="slidenum">
              <a:rPr lang="en-GB" smtClean="0"/>
              <a:pPr/>
              <a:t>‹#›</a:t>
            </a:fld>
            <a:endParaRPr lang="en-GB"/>
          </a:p>
        </p:txBody>
      </p:sp>
    </p:spTree>
    <p:extLst>
      <p:ext uri="{BB962C8B-B14F-4D97-AF65-F5344CB8AC3E}">
        <p14:creationId xmlns:p14="http://schemas.microsoft.com/office/powerpoint/2010/main" val="2767538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E4381F-2BA0-4BBD-AB9B-3BFAF25FE1D5}" type="datetimeFigureOut">
              <a:rPr lang="en-GB" smtClean="0"/>
              <a:pPr/>
              <a:t>26/06/2015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CC6AC-6171-4E97-AA66-995A23DC335B}" type="slidenum">
              <a:rPr lang="en-GB" smtClean="0"/>
              <a:pPr/>
              <a:t>‹#›</a:t>
            </a:fld>
            <a:endParaRPr lang="en-GB"/>
          </a:p>
        </p:txBody>
      </p:sp>
    </p:spTree>
    <p:extLst>
      <p:ext uri="{BB962C8B-B14F-4D97-AF65-F5344CB8AC3E}">
        <p14:creationId xmlns:p14="http://schemas.microsoft.com/office/powerpoint/2010/main" val="304397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DE4381F-2BA0-4BBD-AB9B-3BFAF25FE1D5}" type="datetimeFigureOut">
              <a:rPr lang="en-GB" smtClean="0"/>
              <a:pPr/>
              <a:t>26/06/2015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3CC6AC-6171-4E97-AA66-995A23DC335B}" type="slidenum">
              <a:rPr lang="en-GB" smtClean="0"/>
              <a:pPr/>
              <a:t>‹#›</a:t>
            </a:fld>
            <a:endParaRPr lang="en-GB"/>
          </a:p>
        </p:txBody>
      </p:sp>
    </p:spTree>
    <p:extLst>
      <p:ext uri="{BB962C8B-B14F-4D97-AF65-F5344CB8AC3E}">
        <p14:creationId xmlns:p14="http://schemas.microsoft.com/office/powerpoint/2010/main" val="3796078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DE4381F-2BA0-4BBD-AB9B-3BFAF25FE1D5}" type="datetimeFigureOut">
              <a:rPr lang="en-GB" smtClean="0"/>
              <a:pPr/>
              <a:t>26/06/2015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3CC6AC-6171-4E97-AA66-995A23DC335B}" type="slidenum">
              <a:rPr lang="en-GB" smtClean="0"/>
              <a:pPr/>
              <a:t>‹#›</a:t>
            </a:fld>
            <a:endParaRPr lang="en-GB"/>
          </a:p>
        </p:txBody>
      </p:sp>
    </p:spTree>
    <p:extLst>
      <p:ext uri="{BB962C8B-B14F-4D97-AF65-F5344CB8AC3E}">
        <p14:creationId xmlns:p14="http://schemas.microsoft.com/office/powerpoint/2010/main" val="3369784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DE4381F-2BA0-4BBD-AB9B-3BFAF25FE1D5}" type="datetimeFigureOut">
              <a:rPr lang="en-GB" smtClean="0"/>
              <a:pPr/>
              <a:t>26/06/2015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3CC6AC-6171-4E97-AA66-995A23DC335B}" type="slidenum">
              <a:rPr lang="en-GB" smtClean="0"/>
              <a:pPr/>
              <a:t>‹#›</a:t>
            </a:fld>
            <a:endParaRPr lang="en-GB"/>
          </a:p>
        </p:txBody>
      </p:sp>
    </p:spTree>
    <p:extLst>
      <p:ext uri="{BB962C8B-B14F-4D97-AF65-F5344CB8AC3E}">
        <p14:creationId xmlns:p14="http://schemas.microsoft.com/office/powerpoint/2010/main" val="4264535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E4381F-2BA0-4BBD-AB9B-3BFAF25FE1D5}" type="datetimeFigureOut">
              <a:rPr lang="en-GB" smtClean="0"/>
              <a:pPr/>
              <a:t>26/06/2015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3CC6AC-6171-4E97-AA66-995A23DC335B}" type="slidenum">
              <a:rPr lang="en-GB" smtClean="0"/>
              <a:pPr/>
              <a:t>‹#›</a:t>
            </a:fld>
            <a:endParaRPr lang="en-GB"/>
          </a:p>
        </p:txBody>
      </p:sp>
    </p:spTree>
    <p:extLst>
      <p:ext uri="{BB962C8B-B14F-4D97-AF65-F5344CB8AC3E}">
        <p14:creationId xmlns:p14="http://schemas.microsoft.com/office/powerpoint/2010/main" val="3794175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E4381F-2BA0-4BBD-AB9B-3BFAF25FE1D5}" type="datetimeFigureOut">
              <a:rPr lang="en-GB" smtClean="0"/>
              <a:pPr/>
              <a:t>26/06/2015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3CC6AC-6171-4E97-AA66-995A23DC335B}" type="slidenum">
              <a:rPr lang="en-GB" smtClean="0"/>
              <a:pPr/>
              <a:t>‹#›</a:t>
            </a:fld>
            <a:endParaRPr lang="en-GB"/>
          </a:p>
        </p:txBody>
      </p:sp>
    </p:spTree>
    <p:extLst>
      <p:ext uri="{BB962C8B-B14F-4D97-AF65-F5344CB8AC3E}">
        <p14:creationId xmlns:p14="http://schemas.microsoft.com/office/powerpoint/2010/main" val="2493299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E4381F-2BA0-4BBD-AB9B-3BFAF25FE1D5}" type="datetimeFigureOut">
              <a:rPr lang="en-GB" smtClean="0"/>
              <a:pPr/>
              <a:t>26/06/2015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3CC6AC-6171-4E97-AA66-995A23DC335B}" type="slidenum">
              <a:rPr lang="en-GB" smtClean="0"/>
              <a:pPr/>
              <a:t>‹#›</a:t>
            </a:fld>
            <a:endParaRPr lang="en-GB"/>
          </a:p>
        </p:txBody>
      </p:sp>
    </p:spTree>
    <p:extLst>
      <p:ext uri="{BB962C8B-B14F-4D97-AF65-F5344CB8AC3E}">
        <p14:creationId xmlns:p14="http://schemas.microsoft.com/office/powerpoint/2010/main" val="3674947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E4381F-2BA0-4BBD-AB9B-3BFAF25FE1D5}" type="datetimeFigureOut">
              <a:rPr lang="en-GB" smtClean="0"/>
              <a:pPr/>
              <a:t>26/06/2015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3CC6AC-6171-4E97-AA66-995A23DC335B}" type="slidenum">
              <a:rPr lang="en-GB" smtClean="0"/>
              <a:pPr/>
              <a:t>‹#›</a:t>
            </a:fld>
            <a:endParaRPr lang="en-GB"/>
          </a:p>
        </p:txBody>
      </p:sp>
    </p:spTree>
    <p:extLst>
      <p:ext uri="{BB962C8B-B14F-4D97-AF65-F5344CB8AC3E}">
        <p14:creationId xmlns:p14="http://schemas.microsoft.com/office/powerpoint/2010/main" val="876645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www.google.co.uk/url?sa=i&amp;rct=j&amp;q=&amp;esrc=s&amp;frm=1&amp;source=images&amp;cd=&amp;cad=rja&amp;uact=8&amp;ved=0CAcQjRw&amp;url=http://rarehistoricalphotos.com/rudolf-hoess-commandant-auschwitz-concentration-camp-hanged-next-crematorium-camp-1947/&amp;ei=e12MVYvfBIu17ga724yoAg&amp;bvm=bv.96782255,d.ZGU&amp;psig=AFQjCNERuojFC-hXWRvnmOFQY5EbX3UbwQ&amp;ust=1435348721779076"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uk/url?sa=i&amp;rct=j&amp;q=&amp;esrc=s&amp;frm=1&amp;source=images&amp;cd=&amp;cad=rja&amp;uact=8&amp;ved=0CAcQjRw&amp;url=http://www.imagekb.com/spider&amp;ei=PViMVZnhCqW17gbXxJTwCA&amp;bvm=bv.96782255,d.ZGU&amp;psig=AFQjCNFz36N0czB0Wk6_izs5JyiuuO9p3w&amp;ust=1435347381877239"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dirty="0" smtClean="0"/>
              <a:t>Is murder wrong?</a:t>
            </a:r>
            <a:endParaRPr lang="en-GB" dirty="0"/>
          </a:p>
        </p:txBody>
      </p:sp>
      <p:sp>
        <p:nvSpPr>
          <p:cNvPr id="5" name="Content Placeholder 4"/>
          <p:cNvSpPr>
            <a:spLocks noGrp="1"/>
          </p:cNvSpPr>
          <p:nvPr>
            <p:ph sz="half" idx="1"/>
          </p:nvPr>
        </p:nvSpPr>
        <p:spPr>
          <a:xfrm>
            <a:off x="251520" y="1628800"/>
            <a:ext cx="3600400" cy="4680520"/>
          </a:xfrm>
        </p:spPr>
        <p:style>
          <a:lnRef idx="2">
            <a:schemeClr val="accent2"/>
          </a:lnRef>
          <a:fillRef idx="1">
            <a:schemeClr val="lt1"/>
          </a:fillRef>
          <a:effectRef idx="0">
            <a:schemeClr val="accent2"/>
          </a:effectRef>
          <a:fontRef idx="minor">
            <a:schemeClr val="dk1"/>
          </a:fontRef>
        </p:style>
        <p:txBody>
          <a:bodyPr>
            <a:normAutofit/>
          </a:bodyPr>
          <a:lstStyle/>
          <a:p>
            <a:pPr>
              <a:buNone/>
            </a:pPr>
            <a:r>
              <a:rPr lang="en-GB" dirty="0" smtClean="0"/>
              <a:t>A: What is murder?</a:t>
            </a:r>
          </a:p>
          <a:p>
            <a:pPr>
              <a:buNone/>
            </a:pPr>
            <a:r>
              <a:rPr lang="en-GB" dirty="0" smtClean="0">
                <a:solidFill>
                  <a:srgbClr val="FF0000"/>
                </a:solidFill>
              </a:rPr>
              <a:t>B: What is the law on murder in the UK?</a:t>
            </a:r>
          </a:p>
          <a:p>
            <a:pPr>
              <a:buNone/>
            </a:pPr>
            <a:endParaRPr lang="en-GB" dirty="0" smtClean="0"/>
          </a:p>
          <a:p>
            <a:pPr>
              <a:buNone/>
            </a:pPr>
            <a:r>
              <a:rPr lang="en-GB" dirty="0" smtClean="0"/>
              <a:t>A: Do you </a:t>
            </a:r>
            <a:r>
              <a:rPr lang="en-GB" dirty="0" smtClean="0"/>
              <a:t>think </a:t>
            </a:r>
            <a:r>
              <a:rPr lang="en-GB" dirty="0" smtClean="0"/>
              <a:t>murder is wrong?</a:t>
            </a:r>
          </a:p>
          <a:p>
            <a:pPr>
              <a:buNone/>
            </a:pPr>
            <a:r>
              <a:rPr lang="en-GB" dirty="0" smtClean="0">
                <a:solidFill>
                  <a:srgbClr val="FF0000"/>
                </a:solidFill>
              </a:rPr>
              <a:t>B: Do you think murder is wrong?</a:t>
            </a:r>
            <a:endParaRPr lang="en-GB" dirty="0">
              <a:solidFill>
                <a:srgbClr val="FF0000"/>
              </a:solidFill>
            </a:endParaRPr>
          </a:p>
        </p:txBody>
      </p:sp>
      <p:pic>
        <p:nvPicPr>
          <p:cNvPr id="1026" name="Picture 2" descr="https://encrypted-tbn0.gstatic.com/images?q=tbn:ANd9GcSo8YJrdmXW42gXo8faubQZX94NsZzZGPT0RlNU_w2l8LuCapBBGStHfZU"/>
          <p:cNvPicPr>
            <a:picLocks noChangeAspect="1" noChangeArrowheads="1"/>
          </p:cNvPicPr>
          <p:nvPr/>
        </p:nvPicPr>
        <p:blipFill>
          <a:blip r:embed="rId3" cstate="print"/>
          <a:srcRect/>
          <a:stretch>
            <a:fillRect/>
          </a:stretch>
        </p:blipFill>
        <p:spPr bwMode="auto">
          <a:xfrm>
            <a:off x="7092280" y="1628800"/>
            <a:ext cx="1798252" cy="1296144"/>
          </a:xfrm>
          <a:prstGeom prst="rect">
            <a:avLst/>
          </a:prstGeom>
          <a:noFill/>
        </p:spPr>
      </p:pic>
      <p:pic>
        <p:nvPicPr>
          <p:cNvPr id="1028" name="Picture 4" descr="Image result for sanctity of life"/>
          <p:cNvPicPr>
            <a:picLocks noChangeAspect="1" noChangeArrowheads="1"/>
          </p:cNvPicPr>
          <p:nvPr/>
        </p:nvPicPr>
        <p:blipFill>
          <a:blip r:embed="rId4" cstate="print"/>
          <a:srcRect/>
          <a:stretch>
            <a:fillRect/>
          </a:stretch>
        </p:blipFill>
        <p:spPr bwMode="auto">
          <a:xfrm>
            <a:off x="4427984" y="1628800"/>
            <a:ext cx="2088232" cy="1564159"/>
          </a:xfrm>
          <a:prstGeom prst="rect">
            <a:avLst/>
          </a:prstGeom>
          <a:noFill/>
        </p:spPr>
      </p:pic>
      <p:pic>
        <p:nvPicPr>
          <p:cNvPr id="1030" name="Picture 6" descr="Image result for capital punishment"/>
          <p:cNvPicPr>
            <a:picLocks noChangeAspect="1" noChangeArrowheads="1"/>
          </p:cNvPicPr>
          <p:nvPr/>
        </p:nvPicPr>
        <p:blipFill>
          <a:blip r:embed="rId5" cstate="print"/>
          <a:srcRect/>
          <a:stretch>
            <a:fillRect/>
          </a:stretch>
        </p:blipFill>
        <p:spPr bwMode="auto">
          <a:xfrm>
            <a:off x="5940152" y="3356992"/>
            <a:ext cx="3024336" cy="2005925"/>
          </a:xfrm>
          <a:prstGeom prst="rect">
            <a:avLst/>
          </a:prstGeom>
          <a:noFill/>
        </p:spPr>
      </p:pic>
      <p:pic>
        <p:nvPicPr>
          <p:cNvPr id="1032" name="Picture 8" descr="http://3.bp.blogspot.com/-W-zltsZbNvg/VHFxx-gbSTI/AAAAAAAAJ1c/GWcL9hg1qCE/s1600/Rudolf%2BHoess%2Bthe%2Bcommandant%2Bof%2Bthe%2BAuschwitz%2Bconcentration%2Bcamp,%2Bis%2Bhanged%2Bnext%2Bto%2Bthe%2Bcrematorium%2Bat%2Bthe%2Bcamp,%2B1947%2B(1).jpg">
            <a:hlinkClick r:id="rId6"/>
          </p:cNvPr>
          <p:cNvPicPr>
            <a:picLocks noChangeAspect="1" noChangeArrowheads="1"/>
          </p:cNvPicPr>
          <p:nvPr/>
        </p:nvPicPr>
        <p:blipFill>
          <a:blip r:embed="rId7" cstate="print"/>
          <a:srcRect/>
          <a:stretch>
            <a:fillRect/>
          </a:stretch>
        </p:blipFill>
        <p:spPr bwMode="auto">
          <a:xfrm>
            <a:off x="3923928" y="3501008"/>
            <a:ext cx="1905996" cy="3140968"/>
          </a:xfrm>
          <a:prstGeom prst="rect">
            <a:avLst/>
          </a:prstGeom>
          <a:noFill/>
        </p:spPr>
      </p:pic>
      <p:sp>
        <p:nvSpPr>
          <p:cNvPr id="11" name="Rectangle 10"/>
          <p:cNvSpPr/>
          <p:nvPr/>
        </p:nvSpPr>
        <p:spPr>
          <a:xfrm>
            <a:off x="6444208" y="5589240"/>
            <a:ext cx="2699792"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smtClean="0"/>
              <a:t>‘Garment Workers' Lives Are Worth More Than Fashion Industry Profits’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2000"/>
                                        <p:tgtEl>
                                          <p:spTgt spid="10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30"/>
                                        </p:tgtEl>
                                        <p:attrNameLst>
                                          <p:attrName>style.visibility</p:attrName>
                                        </p:attrNameLst>
                                      </p:cBhvr>
                                      <p:to>
                                        <p:strVal val="visible"/>
                                      </p:to>
                                    </p:set>
                                    <p:animEffect transition="in" filter="fade">
                                      <p:cBhvr>
                                        <p:cTn id="17" dur="2000"/>
                                        <p:tgtEl>
                                          <p:spTgt spid="10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32"/>
                                        </p:tgtEl>
                                        <p:attrNameLst>
                                          <p:attrName>style.visibility</p:attrName>
                                        </p:attrNameLst>
                                      </p:cBhvr>
                                      <p:to>
                                        <p:strVal val="visible"/>
                                      </p:to>
                                    </p:set>
                                    <p:animEffect transition="in" filter="fade">
                                      <p:cBhvr>
                                        <p:cTn id="22" dur="2000"/>
                                        <p:tgtEl>
                                          <p:spTgt spid="103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bg/>
                                          </p:spTgt>
                                        </p:tgtEl>
                                        <p:attrNameLst>
                                          <p:attrName>style.visibility</p:attrName>
                                        </p:attrNameLst>
                                      </p:cBhvr>
                                      <p:to>
                                        <p:strVal val="visible"/>
                                      </p:to>
                                    </p:set>
                                    <p:animEffect transition="in" filter="fade">
                                      <p:cBhvr>
                                        <p:cTn id="27" dur="2000"/>
                                        <p:tgtEl>
                                          <p:spTgt spid="11">
                                            <p:bg/>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1">
                                            <p:txEl>
                                              <p:pRg st="0" end="0"/>
                                            </p:txEl>
                                          </p:spTgt>
                                        </p:tgtEl>
                                        <p:attrNameLst>
                                          <p:attrName>style.visibility</p:attrName>
                                        </p:attrNameLst>
                                      </p:cBhvr>
                                      <p:to>
                                        <p:strVal val="visible"/>
                                      </p:to>
                                    </p:set>
                                    <p:animEffect transition="in" filter="fade">
                                      <p:cBhvr>
                                        <p:cTn id="30"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Learning Outcomes</a:t>
            </a:r>
            <a:endParaRPr lang="en-GB" dirty="0"/>
          </a:p>
        </p:txBody>
      </p:sp>
      <p:sp>
        <p:nvSpPr>
          <p:cNvPr id="3" name="Content Placeholder 2"/>
          <p:cNvSpPr>
            <a:spLocks noGrp="1"/>
          </p:cNvSpPr>
          <p:nvPr>
            <p:ph idx="1"/>
          </p:nvPr>
        </p:nvSpPr>
        <p:spPr>
          <a:xfrm>
            <a:off x="457200" y="1600200"/>
            <a:ext cx="8435280" cy="4525963"/>
          </a:xfrm>
        </p:spPr>
        <p:txBody>
          <a:bodyPr/>
          <a:lstStyle/>
          <a:p>
            <a:r>
              <a:rPr lang="en-GB" dirty="0" smtClean="0">
                <a:solidFill>
                  <a:srgbClr val="00B050"/>
                </a:solidFill>
              </a:rPr>
              <a:t>To be able to describe the differences between Meta-ethics and Normative Ethics (Grade C).</a:t>
            </a:r>
          </a:p>
          <a:p>
            <a:r>
              <a:rPr lang="en-GB" dirty="0" smtClean="0">
                <a:solidFill>
                  <a:schemeClr val="accent6">
                    <a:lumMod val="75000"/>
                  </a:schemeClr>
                </a:solidFill>
              </a:rPr>
              <a:t>To be able to explain the terms, cognitive, non-cognitive, realist and anti-realist (Grade B).</a:t>
            </a:r>
          </a:p>
          <a:p>
            <a:r>
              <a:rPr lang="en-GB" dirty="0" smtClean="0">
                <a:solidFill>
                  <a:srgbClr val="FF0000"/>
                </a:solidFill>
              </a:rPr>
              <a:t>To be to analyse the different types of Meta-ethic theories (Grade A). </a:t>
            </a:r>
          </a:p>
          <a:p>
            <a:pPr>
              <a:buNone/>
            </a:pP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Think, pair, share</a:t>
            </a:r>
            <a:endParaRPr lang="en-GB" dirty="0"/>
          </a:p>
        </p:txBody>
      </p:sp>
      <p:sp>
        <p:nvSpPr>
          <p:cNvPr id="3" name="Content Placeholder 2"/>
          <p:cNvSpPr>
            <a:spLocks noGrp="1"/>
          </p:cNvSpPr>
          <p:nvPr>
            <p:ph idx="1"/>
          </p:nvPr>
        </p:nvSpPr>
        <p:spPr/>
        <p:txBody>
          <a:bodyPr/>
          <a:lstStyle/>
          <a:p>
            <a:pPr marL="0" indent="0" algn="ctr">
              <a:buNone/>
            </a:pPr>
            <a:r>
              <a:rPr lang="en-GB" dirty="0" smtClean="0"/>
              <a:t>‘When I see something horrible I know it is evil and when I see something lovely I know it is good’ </a:t>
            </a:r>
          </a:p>
          <a:p>
            <a:pPr marL="0" indent="0">
              <a:buNone/>
            </a:pPr>
            <a:endParaRPr lang="en-GB" dirty="0"/>
          </a:p>
          <a:p>
            <a:pPr marL="0" indent="0" algn="ctr">
              <a:buNone/>
            </a:pPr>
            <a:r>
              <a:rPr lang="en-GB" dirty="0" smtClean="0">
                <a:solidFill>
                  <a:srgbClr val="FF0000"/>
                </a:solidFill>
              </a:rPr>
              <a:t>Do you think when we discuss ethical theory we are simply finding explanations for your gut reactions? </a:t>
            </a:r>
            <a:endParaRPr lang="en-GB" dirty="0">
              <a:solidFill>
                <a:srgbClr val="FF0000"/>
              </a:solidFill>
            </a:endParaRPr>
          </a:p>
        </p:txBody>
      </p:sp>
      <p:pic>
        <p:nvPicPr>
          <p:cNvPr id="17410" name="Picture 2" descr="http://photos.beilby.com/images/20120306152639_wolf.spider.2.jpg">
            <a:hlinkClick r:id="rId2"/>
          </p:cNvPr>
          <p:cNvPicPr>
            <a:picLocks noChangeAspect="1" noChangeArrowheads="1"/>
          </p:cNvPicPr>
          <p:nvPr/>
        </p:nvPicPr>
        <p:blipFill>
          <a:blip r:embed="rId3" cstate="print"/>
          <a:srcRect/>
          <a:stretch>
            <a:fillRect/>
          </a:stretch>
        </p:blipFill>
        <p:spPr bwMode="auto">
          <a:xfrm>
            <a:off x="0" y="4943846"/>
            <a:ext cx="3401358" cy="1914154"/>
          </a:xfrm>
          <a:prstGeom prst="rect">
            <a:avLst/>
          </a:prstGeom>
          <a:noFill/>
        </p:spPr>
      </p:pic>
      <p:sp>
        <p:nvSpPr>
          <p:cNvPr id="17412" name="AutoShape 4" descr="Image result for cute kitten"/>
          <p:cNvSpPr>
            <a:spLocks noChangeAspect="1" noChangeArrowheads="1"/>
          </p:cNvSpPr>
          <p:nvPr/>
        </p:nvSpPr>
        <p:spPr bwMode="auto">
          <a:xfrm>
            <a:off x="1349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7414" name="AutoShape 6" descr="Image result for cute kitten"/>
          <p:cNvSpPr>
            <a:spLocks noChangeAspect="1" noChangeArrowheads="1"/>
          </p:cNvSpPr>
          <p:nvPr/>
        </p:nvSpPr>
        <p:spPr bwMode="auto">
          <a:xfrm>
            <a:off x="1349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7416" name="AutoShape 8" descr="Image result for cute kitten"/>
          <p:cNvSpPr>
            <a:spLocks noChangeAspect="1" noChangeArrowheads="1"/>
          </p:cNvSpPr>
          <p:nvPr/>
        </p:nvSpPr>
        <p:spPr bwMode="auto">
          <a:xfrm>
            <a:off x="1349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7420" name="Picture 12" descr="Image result for cute kitten"/>
          <p:cNvPicPr>
            <a:picLocks noChangeAspect="1" noChangeArrowheads="1"/>
          </p:cNvPicPr>
          <p:nvPr/>
        </p:nvPicPr>
        <p:blipFill>
          <a:blip r:embed="rId4" cstate="print"/>
          <a:srcRect/>
          <a:stretch>
            <a:fillRect/>
          </a:stretch>
        </p:blipFill>
        <p:spPr bwMode="auto">
          <a:xfrm>
            <a:off x="5652120" y="4956050"/>
            <a:ext cx="3051715" cy="1901950"/>
          </a:xfrm>
          <a:prstGeom prst="rect">
            <a:avLst/>
          </a:prstGeom>
          <a:noFill/>
        </p:spPr>
      </p:pic>
    </p:spTree>
    <p:extLst>
      <p:ext uri="{BB962C8B-B14F-4D97-AF65-F5344CB8AC3E}">
        <p14:creationId xmlns:p14="http://schemas.microsoft.com/office/powerpoint/2010/main" val="763308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GB" dirty="0" smtClean="0"/>
              <a:t>Do ethical statements have meaning?</a:t>
            </a:r>
            <a:endParaRPr lang="en-GB" dirty="0"/>
          </a:p>
        </p:txBody>
      </p:sp>
      <p:sp>
        <p:nvSpPr>
          <p:cNvPr id="3" name="Content Placeholder 2"/>
          <p:cNvSpPr>
            <a:spLocks noGrp="1"/>
          </p:cNvSpPr>
          <p:nvPr>
            <p:ph idx="1"/>
          </p:nvPr>
        </p:nvSpPr>
        <p:spPr/>
        <p:txBody>
          <a:bodyPr/>
          <a:lstStyle/>
          <a:p>
            <a:pPr algn="ctr">
              <a:buNone/>
            </a:pPr>
            <a:r>
              <a:rPr lang="en-GB" dirty="0" smtClean="0"/>
              <a:t>Read the article and then match up the Key Words to the definition!</a:t>
            </a:r>
            <a:endParaRPr lang="en-GB" dirty="0"/>
          </a:p>
        </p:txBody>
      </p:sp>
      <p:sp>
        <p:nvSpPr>
          <p:cNvPr id="4" name="Rectangle 3"/>
          <p:cNvSpPr/>
          <p:nvPr/>
        </p:nvSpPr>
        <p:spPr>
          <a:xfrm>
            <a:off x="251520" y="3356992"/>
            <a:ext cx="1584176"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GB" sz="2800" dirty="0" smtClean="0">
                <a:solidFill>
                  <a:schemeClr val="dk1"/>
                </a:solidFill>
              </a:rPr>
              <a:t>Realism</a:t>
            </a:r>
            <a:r>
              <a:rPr lang="en-GB" sz="2000" dirty="0" smtClean="0">
                <a:solidFill>
                  <a:schemeClr val="dk1"/>
                </a:solidFill>
              </a:rPr>
              <a:t> </a:t>
            </a:r>
            <a:endParaRPr lang="en-GB" sz="2000" dirty="0"/>
          </a:p>
        </p:txBody>
      </p:sp>
      <p:sp>
        <p:nvSpPr>
          <p:cNvPr id="5" name="Rectangle 4"/>
          <p:cNvSpPr/>
          <p:nvPr/>
        </p:nvSpPr>
        <p:spPr>
          <a:xfrm>
            <a:off x="4644008" y="3356992"/>
            <a:ext cx="2216312"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lvl="0" algn="ctr">
              <a:spcBef>
                <a:spcPct val="20000"/>
              </a:spcBef>
              <a:defRPr/>
            </a:pPr>
            <a:r>
              <a:rPr lang="en-GB" sz="2400" dirty="0" smtClean="0">
                <a:solidFill>
                  <a:schemeClr val="dk1"/>
                </a:solidFill>
              </a:rPr>
              <a:t>Non-</a:t>
            </a:r>
            <a:r>
              <a:rPr lang="en-GB" sz="2400" dirty="0" err="1" smtClean="0">
                <a:solidFill>
                  <a:schemeClr val="dk1"/>
                </a:solidFill>
              </a:rPr>
              <a:t>cognitivism</a:t>
            </a:r>
            <a:endParaRPr lang="en-GB" sz="2400" u="sng" dirty="0" smtClean="0">
              <a:solidFill>
                <a:schemeClr val="dk1"/>
              </a:solidFill>
            </a:endParaRPr>
          </a:p>
        </p:txBody>
      </p:sp>
      <p:sp>
        <p:nvSpPr>
          <p:cNvPr id="6" name="Rectangle 5"/>
          <p:cNvSpPr/>
          <p:nvPr/>
        </p:nvSpPr>
        <p:spPr>
          <a:xfrm>
            <a:off x="2267744" y="3356992"/>
            <a:ext cx="2116221" cy="52322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lvl="0" algn="ctr">
              <a:spcBef>
                <a:spcPct val="20000"/>
              </a:spcBef>
              <a:defRPr/>
            </a:pPr>
            <a:r>
              <a:rPr lang="en-GB" sz="2800" dirty="0" smtClean="0">
                <a:solidFill>
                  <a:schemeClr val="dk1"/>
                </a:solidFill>
              </a:rPr>
              <a:t>Anti- realism </a:t>
            </a:r>
          </a:p>
        </p:txBody>
      </p:sp>
      <p:sp>
        <p:nvSpPr>
          <p:cNvPr id="7" name="Rectangle 6"/>
          <p:cNvSpPr/>
          <p:nvPr/>
        </p:nvSpPr>
        <p:spPr>
          <a:xfrm>
            <a:off x="7308304" y="3356992"/>
            <a:ext cx="1635384"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lvl="0">
              <a:spcBef>
                <a:spcPct val="20000"/>
              </a:spcBef>
              <a:defRPr/>
            </a:pPr>
            <a:r>
              <a:rPr lang="en-GB" sz="2400" dirty="0" smtClean="0">
                <a:solidFill>
                  <a:schemeClr val="dk1"/>
                </a:solidFill>
              </a:rPr>
              <a:t>Cognitivism</a:t>
            </a:r>
          </a:p>
        </p:txBody>
      </p:sp>
      <p:sp>
        <p:nvSpPr>
          <p:cNvPr id="8" name="Rectangle 7"/>
          <p:cNvSpPr/>
          <p:nvPr/>
        </p:nvSpPr>
        <p:spPr>
          <a:xfrm>
            <a:off x="251520" y="5949280"/>
            <a:ext cx="5112568" cy="70788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GB" sz="2000" dirty="0" smtClean="0">
                <a:solidFill>
                  <a:schemeClr val="accent6">
                    <a:lumMod val="75000"/>
                  </a:schemeClr>
                </a:solidFill>
              </a:rPr>
              <a:t>To be able to explain the terms, cognitive, non-cognitive, realist and anti-realist (Grade B).</a:t>
            </a:r>
          </a:p>
        </p:txBody>
      </p:sp>
      <p:sp>
        <p:nvSpPr>
          <p:cNvPr id="9" name="TextBox 8"/>
          <p:cNvSpPr txBox="1"/>
          <p:nvPr/>
        </p:nvSpPr>
        <p:spPr>
          <a:xfrm>
            <a:off x="6012160" y="5517232"/>
            <a:ext cx="295232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solidFill>
                  <a:srgbClr val="FF0000"/>
                </a:solidFill>
              </a:rPr>
              <a:t>Top philosopher task: </a:t>
            </a:r>
            <a:r>
              <a:rPr lang="en-GB" dirty="0" smtClean="0"/>
              <a:t>Explain why David Hume agreed with the non-cognitive view (Grade A)</a:t>
            </a:r>
            <a:endParaRPr lang="en-GB" dirty="0"/>
          </a:p>
        </p:txBody>
      </p:sp>
      <p:sp>
        <p:nvSpPr>
          <p:cNvPr id="10" name="TextBox 9"/>
          <p:cNvSpPr txBox="1"/>
          <p:nvPr/>
        </p:nvSpPr>
        <p:spPr>
          <a:xfrm>
            <a:off x="251520" y="4581128"/>
            <a:ext cx="4248472"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solidFill>
                  <a:srgbClr val="FF0000"/>
                </a:solidFill>
              </a:rPr>
              <a:t>Next steps: </a:t>
            </a:r>
            <a:r>
              <a:rPr lang="en-GB" dirty="0" smtClean="0"/>
              <a:t>Sometimes the terms ‘analytic’ and ‘synthetic’ statements are used to describe statements. What do these terms mean?</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51520" y="332656"/>
            <a:ext cx="3744416" cy="2304256"/>
          </a:xfrm>
          <a:prstGeom prst="rect">
            <a:avLst/>
          </a:prstGeom>
        </p:spPr>
        <p:style>
          <a:lnRef idx="2">
            <a:schemeClr val="accent1"/>
          </a:lnRef>
          <a:fillRef idx="1">
            <a:schemeClr val="lt1"/>
          </a:fillRef>
          <a:effectRef idx="0">
            <a:schemeClr val="accent1"/>
          </a:effectRef>
          <a:fontRef idx="minor">
            <a:schemeClr val="dk1"/>
          </a:fontRef>
        </p:style>
        <p:txBody>
          <a:bodyPr>
            <a:no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b="0" i="0" u="none" strike="noStrike" kern="1200" cap="none" spc="0" normalizeH="0" baseline="0" noProof="0" dirty="0" smtClean="0">
                <a:ln>
                  <a:noFill/>
                </a:ln>
                <a:solidFill>
                  <a:schemeClr val="dk1"/>
                </a:solidFill>
                <a:effectLst/>
                <a:uLnTx/>
                <a:uFillTx/>
                <a:latin typeface="+mn-lt"/>
                <a:ea typeface="+mn-ea"/>
                <a:cs typeface="+mn-cs"/>
              </a:rPr>
              <a:t>Moral statements describe the world . They can be worked out using the senses and verified empirically.</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b="0" i="0" u="none" strike="noStrike" kern="1200" cap="none" spc="0" normalizeH="0" baseline="0" noProof="0" dirty="0" smtClean="0">
                <a:ln>
                  <a:noFill/>
                </a:ln>
                <a:solidFill>
                  <a:schemeClr val="dk1"/>
                </a:solidFill>
                <a:effectLst/>
                <a:uLnTx/>
                <a:uFillTx/>
                <a:latin typeface="+mn-lt"/>
                <a:ea typeface="+mn-ea"/>
                <a:cs typeface="+mn-cs"/>
              </a:rPr>
              <a:t>E.g. ‘Murder is wrong’ is stated by observing the effects of the action.</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b="0" i="1" u="none" strike="noStrike" kern="1200" cap="none" spc="0" normalizeH="0" baseline="0" noProof="0" dirty="0" smtClean="0">
                <a:ln>
                  <a:noFill/>
                </a:ln>
                <a:solidFill>
                  <a:schemeClr val="dk1"/>
                </a:solidFill>
                <a:effectLst/>
                <a:uLnTx/>
                <a:uFillTx/>
                <a:latin typeface="+mn-lt"/>
                <a:ea typeface="+mn-ea"/>
                <a:cs typeface="+mn-cs"/>
              </a:rPr>
              <a:t>Objective (not influenced by personal feelings)</a:t>
            </a:r>
            <a:endParaRPr kumimoji="0" lang="en-GB" b="0" i="0" u="none" strike="noStrike" kern="1200" cap="none" spc="0" normalizeH="0" baseline="0" noProof="0" dirty="0">
              <a:ln>
                <a:noFill/>
              </a:ln>
              <a:solidFill>
                <a:schemeClr val="dk1"/>
              </a:solidFill>
              <a:effectLst/>
              <a:uLnTx/>
              <a:uFillTx/>
              <a:latin typeface="+mn-lt"/>
              <a:ea typeface="+mn-ea"/>
              <a:cs typeface="+mn-cs"/>
            </a:endParaRPr>
          </a:p>
        </p:txBody>
      </p:sp>
      <p:sp>
        <p:nvSpPr>
          <p:cNvPr id="5" name="Rectangle 4"/>
          <p:cNvSpPr/>
          <p:nvPr/>
        </p:nvSpPr>
        <p:spPr>
          <a:xfrm>
            <a:off x="7236296" y="6093296"/>
            <a:ext cx="1274708"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lvl="0">
              <a:spcBef>
                <a:spcPct val="20000"/>
              </a:spcBef>
              <a:defRPr/>
            </a:pPr>
            <a:r>
              <a:rPr lang="en-GB" dirty="0" smtClean="0">
                <a:solidFill>
                  <a:schemeClr val="dk1"/>
                </a:solidFill>
              </a:rPr>
              <a:t>Cognitivism</a:t>
            </a:r>
          </a:p>
        </p:txBody>
      </p:sp>
      <p:sp>
        <p:nvSpPr>
          <p:cNvPr id="6" name="Content Placeholder 3"/>
          <p:cNvSpPr txBox="1">
            <a:spLocks/>
          </p:cNvSpPr>
          <p:nvPr/>
        </p:nvSpPr>
        <p:spPr>
          <a:xfrm>
            <a:off x="251520" y="2852936"/>
            <a:ext cx="4042792" cy="2548880"/>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b="0" i="0" u="none" strike="noStrike" kern="1200" cap="none" spc="0" normalizeH="0" baseline="0" noProof="0" dirty="0" smtClean="0">
                <a:ln>
                  <a:noFill/>
                </a:ln>
                <a:solidFill>
                  <a:schemeClr val="dk1"/>
                </a:solidFill>
                <a:effectLst/>
                <a:uLnTx/>
                <a:uFillTx/>
                <a:latin typeface="+mn-lt"/>
                <a:ea typeface="+mn-ea"/>
                <a:cs typeface="+mn-cs"/>
              </a:rPr>
              <a:t>A moral statement is an expression of a feeling. They are not descriptive and cannot be described as true or false. </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b="0" i="0" u="none" strike="noStrike" kern="1200" cap="none" spc="0" normalizeH="0" baseline="0" noProof="0" dirty="0" smtClean="0">
                <a:ln>
                  <a:noFill/>
                </a:ln>
                <a:solidFill>
                  <a:schemeClr val="dk1"/>
                </a:solidFill>
                <a:effectLst/>
                <a:uLnTx/>
                <a:uFillTx/>
                <a:latin typeface="+mn-lt"/>
                <a:ea typeface="+mn-ea"/>
                <a:cs typeface="+mn-cs"/>
              </a:rPr>
              <a:t>Moral truths are a matter of person choice and do not exist independent of human experiences. </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b="0" i="1" u="none" strike="noStrike" kern="1200" cap="none" spc="0" normalizeH="0" baseline="0" noProof="0" dirty="0" smtClean="0">
                <a:ln>
                  <a:noFill/>
                </a:ln>
                <a:solidFill>
                  <a:schemeClr val="dk1"/>
                </a:solidFill>
                <a:effectLst/>
                <a:uLnTx/>
                <a:uFillTx/>
                <a:latin typeface="+mn-lt"/>
                <a:ea typeface="+mn-ea"/>
                <a:cs typeface="+mn-cs"/>
              </a:rPr>
              <a:t>Subjective (based on or influenced by personal feelings)</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7" name="Rectangle 6"/>
          <p:cNvSpPr/>
          <p:nvPr/>
        </p:nvSpPr>
        <p:spPr>
          <a:xfrm>
            <a:off x="2267744" y="6093296"/>
            <a:ext cx="1710405"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lvl="0" algn="ctr">
              <a:spcBef>
                <a:spcPct val="20000"/>
              </a:spcBef>
              <a:defRPr/>
            </a:pPr>
            <a:r>
              <a:rPr lang="en-GB" dirty="0" smtClean="0">
                <a:solidFill>
                  <a:schemeClr val="dk1"/>
                </a:solidFill>
              </a:rPr>
              <a:t>Non-</a:t>
            </a:r>
            <a:r>
              <a:rPr lang="en-GB" dirty="0" err="1" smtClean="0">
                <a:solidFill>
                  <a:schemeClr val="dk1"/>
                </a:solidFill>
              </a:rPr>
              <a:t>cognitivism</a:t>
            </a:r>
            <a:endParaRPr lang="en-GB" u="sng" dirty="0" smtClean="0">
              <a:solidFill>
                <a:schemeClr val="dk1"/>
              </a:solidFill>
            </a:endParaRPr>
          </a:p>
        </p:txBody>
      </p:sp>
      <p:sp>
        <p:nvSpPr>
          <p:cNvPr id="8" name="Content Placeholder 2"/>
          <p:cNvSpPr txBox="1">
            <a:spLocks/>
          </p:cNvSpPr>
          <p:nvPr/>
        </p:nvSpPr>
        <p:spPr>
          <a:xfrm>
            <a:off x="4788024" y="3789040"/>
            <a:ext cx="4032448" cy="1872208"/>
          </a:xfrm>
          <a:prstGeom prst="rect">
            <a:avLst/>
          </a:prstGeom>
        </p:spPr>
        <p:style>
          <a:lnRef idx="2">
            <a:schemeClr val="accent4"/>
          </a:lnRef>
          <a:fillRef idx="1">
            <a:schemeClr val="lt1"/>
          </a:fillRef>
          <a:effectRef idx="0">
            <a:schemeClr val="accent4"/>
          </a:effectRef>
          <a:fontRef idx="minor">
            <a:schemeClr val="dk1"/>
          </a:fontRef>
        </p:style>
        <p:txBody>
          <a:bodyPr>
            <a:norm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b="0" i="0" u="none" strike="noStrike" kern="1200" cap="none" spc="0" normalizeH="0" baseline="0" noProof="0" dirty="0" smtClean="0">
                <a:ln>
                  <a:noFill/>
                </a:ln>
                <a:solidFill>
                  <a:schemeClr val="dk1"/>
                </a:solidFill>
                <a:effectLst/>
                <a:uLnTx/>
                <a:uFillTx/>
                <a:latin typeface="+mn-lt"/>
                <a:ea typeface="+mn-ea"/>
                <a:cs typeface="+mn-cs"/>
              </a:rPr>
              <a:t>The belief that concepts have a value in and of themselves, which is independent of the human mind.</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b="0" i="0" u="none" strike="noStrike" kern="1200" cap="none" spc="0" normalizeH="0" baseline="0" noProof="0" dirty="0" smtClean="0">
              <a:ln>
                <a:noFill/>
              </a:ln>
              <a:solidFill>
                <a:schemeClr val="dk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b="0" i="0" u="none" strike="noStrike" kern="1200" cap="none" spc="0" normalizeH="0" baseline="0" noProof="0" dirty="0" smtClean="0">
                <a:ln>
                  <a:noFill/>
                </a:ln>
                <a:solidFill>
                  <a:schemeClr val="dk1"/>
                </a:solidFill>
                <a:effectLst/>
                <a:uLnTx/>
                <a:uFillTx/>
                <a:latin typeface="+mn-lt"/>
                <a:ea typeface="+mn-ea"/>
                <a:cs typeface="+mn-cs"/>
              </a:rPr>
              <a:t>What is ‘good’ just its. Realist believe ethical facts exist.</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200" b="0" i="0" u="none" strike="noStrike" kern="1200" cap="none" spc="0" normalizeH="0" baseline="0" noProof="0" dirty="0" smtClean="0">
              <a:ln>
                <a:noFill/>
              </a:ln>
              <a:solidFill>
                <a:schemeClr val="dk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9" name="Rectangle 8"/>
          <p:cNvSpPr/>
          <p:nvPr/>
        </p:nvSpPr>
        <p:spPr>
          <a:xfrm>
            <a:off x="323528" y="6093296"/>
            <a:ext cx="964495"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GB" dirty="0" smtClean="0">
                <a:solidFill>
                  <a:schemeClr val="dk1"/>
                </a:solidFill>
              </a:rPr>
              <a:t>Realism </a:t>
            </a:r>
            <a:endParaRPr lang="en-GB" dirty="0"/>
          </a:p>
        </p:txBody>
      </p:sp>
      <p:sp>
        <p:nvSpPr>
          <p:cNvPr id="10" name="Content Placeholder 3"/>
          <p:cNvSpPr txBox="1">
            <a:spLocks/>
          </p:cNvSpPr>
          <p:nvPr/>
        </p:nvSpPr>
        <p:spPr>
          <a:xfrm>
            <a:off x="4788024" y="404664"/>
            <a:ext cx="3970784" cy="2764904"/>
          </a:xfrm>
          <a:prstGeom prst="rect">
            <a:avLst/>
          </a:prstGeom>
        </p:spPr>
        <p:style>
          <a:lnRef idx="2">
            <a:schemeClr val="accent4"/>
          </a:lnRef>
          <a:fillRef idx="1">
            <a:schemeClr val="lt1"/>
          </a:fillRef>
          <a:effectRef idx="0">
            <a:schemeClr val="accent4"/>
          </a:effectRef>
          <a:fontRef idx="minor">
            <a:schemeClr val="dk1"/>
          </a:fontRef>
        </p:style>
        <p:txBody>
          <a:bodyPr>
            <a:norm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b="0" i="0" u="none" strike="noStrike" kern="1200" cap="none" spc="0" normalizeH="0" baseline="0" noProof="0" dirty="0" smtClean="0">
                <a:ln>
                  <a:noFill/>
                </a:ln>
                <a:solidFill>
                  <a:schemeClr val="dk1"/>
                </a:solidFill>
                <a:effectLst/>
                <a:uLnTx/>
                <a:uFillTx/>
                <a:latin typeface="+mn-lt"/>
                <a:ea typeface="+mn-ea"/>
                <a:cs typeface="+mn-cs"/>
              </a:rPr>
              <a:t>The rejection of the idea that things have intrinsic value independent of the human mind.</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b="0" i="0" u="none" strike="noStrike" kern="1200" cap="none" spc="0" normalizeH="0" baseline="0" noProof="0" dirty="0" smtClean="0">
              <a:ln>
                <a:noFill/>
              </a:ln>
              <a:solidFill>
                <a:schemeClr val="dk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b="0" i="0" u="none" strike="noStrike" kern="1200" cap="none" spc="0" normalizeH="0" baseline="0" noProof="0" dirty="0" smtClean="0">
                <a:ln>
                  <a:noFill/>
                </a:ln>
                <a:solidFill>
                  <a:schemeClr val="dk1"/>
                </a:solidFill>
                <a:effectLst/>
                <a:uLnTx/>
                <a:uFillTx/>
                <a:latin typeface="+mn-lt"/>
                <a:ea typeface="+mn-ea"/>
                <a:cs typeface="+mn-cs"/>
              </a:rPr>
              <a:t>They take the view that morality  is just personal feelings or emotions. The words ‘good and ‘bad’ have no intrinsic value. It’s up to individual groups of people to give meaning to such words.</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11" name="Rectangle 10"/>
          <p:cNvSpPr/>
          <p:nvPr/>
        </p:nvSpPr>
        <p:spPr>
          <a:xfrm>
            <a:off x="4788024" y="6165304"/>
            <a:ext cx="1426673"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lvl="0" algn="ctr">
              <a:spcBef>
                <a:spcPct val="20000"/>
              </a:spcBef>
              <a:defRPr/>
            </a:pPr>
            <a:r>
              <a:rPr lang="en-GB" dirty="0" smtClean="0">
                <a:solidFill>
                  <a:schemeClr val="dk1"/>
                </a:solidFill>
              </a:rPr>
              <a:t>Anti- realism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Learning Outcomes</a:t>
            </a:r>
            <a:endParaRPr lang="en-GB" dirty="0"/>
          </a:p>
        </p:txBody>
      </p:sp>
      <p:sp>
        <p:nvSpPr>
          <p:cNvPr id="3" name="Content Placeholder 2"/>
          <p:cNvSpPr>
            <a:spLocks noGrp="1"/>
          </p:cNvSpPr>
          <p:nvPr>
            <p:ph idx="1"/>
          </p:nvPr>
        </p:nvSpPr>
        <p:spPr>
          <a:xfrm>
            <a:off x="457200" y="1600200"/>
            <a:ext cx="8435280" cy="4525963"/>
          </a:xfrm>
        </p:spPr>
        <p:txBody>
          <a:bodyPr/>
          <a:lstStyle/>
          <a:p>
            <a:r>
              <a:rPr lang="en-GB" dirty="0" smtClean="0">
                <a:solidFill>
                  <a:srgbClr val="00B050"/>
                </a:solidFill>
              </a:rPr>
              <a:t>To be able to describe the differences between Meta-ethics and Normative Ethics (Grade C).</a:t>
            </a:r>
          </a:p>
          <a:p>
            <a:r>
              <a:rPr lang="en-GB" dirty="0" smtClean="0">
                <a:solidFill>
                  <a:schemeClr val="accent6">
                    <a:lumMod val="75000"/>
                  </a:schemeClr>
                </a:solidFill>
              </a:rPr>
              <a:t>To be able to explain the terms, cognitive, non-cognitive, realist and anti-realist (Grade B).</a:t>
            </a:r>
          </a:p>
          <a:p>
            <a:r>
              <a:rPr lang="en-GB" dirty="0" smtClean="0">
                <a:solidFill>
                  <a:srgbClr val="FF0000"/>
                </a:solidFill>
              </a:rPr>
              <a:t>To be to analyse the different types of Meta-ethic theories (Grade A). </a:t>
            </a:r>
          </a:p>
          <a:p>
            <a:pPr>
              <a:buNone/>
            </a:pP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8" name="Picture 20"/>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35" r="6354" b="56776"/>
          <a:stretch/>
        </p:blipFill>
        <p:spPr bwMode="auto">
          <a:xfrm>
            <a:off x="251520" y="3501008"/>
            <a:ext cx="8640960"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Title 22"/>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dirty="0" smtClean="0"/>
              <a:t>Applying the key terms: what type of theory is it? </a:t>
            </a:r>
            <a:endParaRPr lang="en-GB" dirty="0"/>
          </a:p>
        </p:txBody>
      </p:sp>
      <p:sp>
        <p:nvSpPr>
          <p:cNvPr id="4" name="Content Placeholder 3"/>
          <p:cNvSpPr>
            <a:spLocks noGrp="1"/>
          </p:cNvSpPr>
          <p:nvPr>
            <p:ph idx="1"/>
          </p:nvPr>
        </p:nvSpPr>
        <p:spPr/>
        <p:txBody>
          <a:bodyPr/>
          <a:lstStyle/>
          <a:p>
            <a:pPr algn="ctr">
              <a:buNone/>
            </a:pPr>
            <a:r>
              <a:rPr lang="en-GB" dirty="0" smtClean="0"/>
              <a:t>In Meta-ethics there are four theories that we study. Analyse each theory and explain what type it is.</a:t>
            </a:r>
            <a:endParaRPr lang="en-GB" dirty="0"/>
          </a:p>
        </p:txBody>
      </p:sp>
      <p:sp>
        <p:nvSpPr>
          <p:cNvPr id="5" name="Rectangle 4"/>
          <p:cNvSpPr/>
          <p:nvPr/>
        </p:nvSpPr>
        <p:spPr>
          <a:xfrm>
            <a:off x="0" y="6211669"/>
            <a:ext cx="4176464"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GB" dirty="0" smtClean="0">
                <a:solidFill>
                  <a:srgbClr val="FF0000"/>
                </a:solidFill>
              </a:rPr>
              <a:t>To be to analyse the different types of Meta-ethic theories (Grade A). </a:t>
            </a:r>
          </a:p>
        </p:txBody>
      </p:sp>
      <p:pic>
        <p:nvPicPr>
          <p:cNvPr id="6" name="Picture 20"/>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6120" b="40767"/>
          <a:stretch/>
        </p:blipFill>
        <p:spPr bwMode="auto">
          <a:xfrm>
            <a:off x="395536" y="3040520"/>
            <a:ext cx="8424936" cy="2548720"/>
          </a:xfrm>
          <a:prstGeom prst="rect">
            <a:avLst/>
          </a:prstGeom>
          <a:solidFill>
            <a:schemeClr val="accent4">
              <a:lumMod val="40000"/>
              <a:lumOff val="6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0" y="5445224"/>
            <a:ext cx="4067944"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GB" dirty="0" smtClean="0">
                <a:solidFill>
                  <a:srgbClr val="FF0000"/>
                </a:solidFill>
              </a:rPr>
              <a:t>Next steps: </a:t>
            </a:r>
            <a:r>
              <a:rPr lang="en-GB" dirty="0" smtClean="0"/>
              <a:t>Which theory do you agree with the most? Give reasons.</a:t>
            </a:r>
            <a:endParaRPr lang="en-GB" dirty="0"/>
          </a:p>
        </p:txBody>
      </p:sp>
      <p:sp>
        <p:nvSpPr>
          <p:cNvPr id="9" name="TextBox 8"/>
          <p:cNvSpPr txBox="1"/>
          <p:nvPr/>
        </p:nvSpPr>
        <p:spPr>
          <a:xfrm>
            <a:off x="4860032" y="5661248"/>
            <a:ext cx="4283968"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dirty="0" smtClean="0">
                <a:solidFill>
                  <a:srgbClr val="FF0000"/>
                </a:solidFill>
              </a:rPr>
              <a:t>Top philosopher: </a:t>
            </a:r>
            <a:r>
              <a:rPr lang="en-GB" dirty="0" smtClean="0"/>
              <a:t>What do you think Aquinas might argue is wrong with the non-cognitive approaches?</a:t>
            </a:r>
            <a:endParaRPr lang="en-GB" dirty="0"/>
          </a:p>
        </p:txBody>
      </p:sp>
    </p:spTree>
    <p:extLst>
      <p:ext uri="{BB962C8B-B14F-4D97-AF65-F5344CB8AC3E}">
        <p14:creationId xmlns:p14="http://schemas.microsoft.com/office/powerpoint/2010/main" val="171352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Learning Outcomes</a:t>
            </a:r>
            <a:endParaRPr lang="en-GB" dirty="0"/>
          </a:p>
        </p:txBody>
      </p:sp>
      <p:sp>
        <p:nvSpPr>
          <p:cNvPr id="3" name="Content Placeholder 2"/>
          <p:cNvSpPr>
            <a:spLocks noGrp="1"/>
          </p:cNvSpPr>
          <p:nvPr>
            <p:ph idx="1"/>
          </p:nvPr>
        </p:nvSpPr>
        <p:spPr>
          <a:xfrm>
            <a:off x="457200" y="1600200"/>
            <a:ext cx="8435280" cy="4525963"/>
          </a:xfrm>
        </p:spPr>
        <p:txBody>
          <a:bodyPr/>
          <a:lstStyle/>
          <a:p>
            <a:r>
              <a:rPr lang="en-GB" dirty="0" smtClean="0">
                <a:solidFill>
                  <a:srgbClr val="00B050"/>
                </a:solidFill>
              </a:rPr>
              <a:t>To be able to describe the differences between Meta-ethics and Normative Ethics (Grade C).</a:t>
            </a:r>
          </a:p>
          <a:p>
            <a:r>
              <a:rPr lang="en-GB" dirty="0" smtClean="0">
                <a:solidFill>
                  <a:schemeClr val="accent6">
                    <a:lumMod val="75000"/>
                  </a:schemeClr>
                </a:solidFill>
              </a:rPr>
              <a:t>To be able to explain the terms, cognitive, non-cognitive, realist and anti-realist (Grade B).</a:t>
            </a:r>
          </a:p>
          <a:p>
            <a:r>
              <a:rPr lang="en-GB" dirty="0" smtClean="0">
                <a:solidFill>
                  <a:srgbClr val="FF0000"/>
                </a:solidFill>
              </a:rPr>
              <a:t>To be to analyse the different types of Meta-ethic theories (Grade A). </a:t>
            </a:r>
          </a:p>
          <a:p>
            <a:pPr>
              <a:buNone/>
            </a:pP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Mini-White boards</a:t>
            </a:r>
            <a:endParaRPr lang="en-GB" dirty="0"/>
          </a:p>
        </p:txBody>
      </p:sp>
      <p:sp>
        <p:nvSpPr>
          <p:cNvPr id="4" name="TextBox 3"/>
          <p:cNvSpPr txBox="1"/>
          <p:nvPr/>
        </p:nvSpPr>
        <p:spPr>
          <a:xfrm>
            <a:off x="323528" y="1844824"/>
            <a:ext cx="6192688" cy="95410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sz="2800" dirty="0" smtClean="0">
                <a:solidFill>
                  <a:srgbClr val="00B050"/>
                </a:solidFill>
              </a:rPr>
              <a:t>Summarise what Meta Ethics is in one sentence (Grade C)</a:t>
            </a:r>
            <a:endParaRPr lang="en-GB" sz="2800" dirty="0">
              <a:solidFill>
                <a:srgbClr val="00B050"/>
              </a:solidFill>
            </a:endParaRPr>
          </a:p>
        </p:txBody>
      </p:sp>
      <p:sp>
        <p:nvSpPr>
          <p:cNvPr id="5" name="TextBox 4"/>
          <p:cNvSpPr txBox="1"/>
          <p:nvPr/>
        </p:nvSpPr>
        <p:spPr>
          <a:xfrm>
            <a:off x="2411760" y="3140968"/>
            <a:ext cx="6192688" cy="95410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2800" dirty="0" smtClean="0">
                <a:solidFill>
                  <a:schemeClr val="accent6">
                    <a:lumMod val="75000"/>
                  </a:schemeClr>
                </a:solidFill>
              </a:rPr>
              <a:t>What does the term non-cognitive mean? (Grade B)</a:t>
            </a:r>
            <a:endParaRPr lang="en-GB" sz="2800" dirty="0">
              <a:solidFill>
                <a:schemeClr val="accent6">
                  <a:lumMod val="75000"/>
                </a:schemeClr>
              </a:solidFill>
            </a:endParaRPr>
          </a:p>
        </p:txBody>
      </p:sp>
      <p:sp>
        <p:nvSpPr>
          <p:cNvPr id="6" name="TextBox 5"/>
          <p:cNvSpPr txBox="1"/>
          <p:nvPr/>
        </p:nvSpPr>
        <p:spPr>
          <a:xfrm>
            <a:off x="539552" y="4365104"/>
            <a:ext cx="6192688" cy="95410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2800" dirty="0" smtClean="0">
                <a:solidFill>
                  <a:schemeClr val="accent6">
                    <a:lumMod val="75000"/>
                  </a:schemeClr>
                </a:solidFill>
              </a:rPr>
              <a:t>What does the term realist mean? (Grade B)</a:t>
            </a:r>
            <a:endParaRPr lang="en-GB" sz="2800" dirty="0">
              <a:solidFill>
                <a:schemeClr val="accent6">
                  <a:lumMod val="75000"/>
                </a:schemeClr>
              </a:solidFill>
            </a:endParaRPr>
          </a:p>
        </p:txBody>
      </p:sp>
      <p:sp>
        <p:nvSpPr>
          <p:cNvPr id="7" name="TextBox 6"/>
          <p:cNvSpPr txBox="1"/>
          <p:nvPr/>
        </p:nvSpPr>
        <p:spPr>
          <a:xfrm>
            <a:off x="2627784" y="5661248"/>
            <a:ext cx="6192688" cy="9541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sz="2800" dirty="0" smtClean="0">
                <a:solidFill>
                  <a:srgbClr val="FF0000"/>
                </a:solidFill>
              </a:rPr>
              <a:t>What type of Meta-ethics theory is Naturalism? (Grade A)</a:t>
            </a:r>
            <a:endParaRPr lang="en-GB"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wipe(down)">
                                      <p:cBhvr>
                                        <p:cTn id="15" dur="500"/>
                                        <p:tgtEl>
                                          <p:spTgt spid="5">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ipe(down)">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bg/>
                                          </p:spTgt>
                                        </p:tgtEl>
                                        <p:attrNameLst>
                                          <p:attrName>style.visibility</p:attrName>
                                        </p:attrNameLst>
                                      </p:cBhvr>
                                      <p:to>
                                        <p:strVal val="visible"/>
                                      </p:to>
                                    </p:set>
                                    <p:animEffect transition="in" filter="fade">
                                      <p:cBhvr>
                                        <p:cTn id="23" dur="2000"/>
                                        <p:tgtEl>
                                          <p:spTgt spid="6">
                                            <p:bg/>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fade">
                                      <p:cBhvr>
                                        <p:cTn id="26" dur="2000"/>
                                        <p:tgtEl>
                                          <p:spTgt spid="6">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bg/>
                                          </p:spTgt>
                                        </p:tgtEl>
                                        <p:attrNameLst>
                                          <p:attrName>style.visibility</p:attrName>
                                        </p:attrNameLst>
                                      </p:cBhvr>
                                      <p:to>
                                        <p:strVal val="visible"/>
                                      </p:to>
                                    </p:set>
                                    <p:animEffect transition="in" filter="fade">
                                      <p:cBhvr>
                                        <p:cTn id="31" dur="2000"/>
                                        <p:tgtEl>
                                          <p:spTgt spid="7">
                                            <p:bg/>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
                                            <p:txEl>
                                              <p:pRg st="0" end="0"/>
                                            </p:txEl>
                                          </p:spTgt>
                                        </p:tgtEl>
                                        <p:attrNameLst>
                                          <p:attrName>style.visibility</p:attrName>
                                        </p:attrNameLst>
                                      </p:cBhvr>
                                      <p:to>
                                        <p:strVal val="visible"/>
                                      </p:to>
                                    </p:set>
                                    <p:animEffect transition="in" filter="fade">
                                      <p:cBhvr>
                                        <p:cTn id="34"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P spid="6" grpId="0" build="allAtOnce" animBg="1"/>
      <p:bldP spid="7"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GB" dirty="0" smtClean="0">
                <a:effectLst>
                  <a:outerShdw blurRad="38100" dist="38100" dir="2700000" algn="tl">
                    <a:srgbClr val="7C9BA5"/>
                  </a:outerShdw>
                </a:effectLst>
              </a:rPr>
              <a:t/>
            </a:r>
            <a:br>
              <a:rPr lang="en-GB" dirty="0" smtClean="0">
                <a:effectLst>
                  <a:outerShdw blurRad="38100" dist="38100" dir="2700000" algn="tl">
                    <a:srgbClr val="7C9BA5"/>
                  </a:outerShdw>
                </a:effectLst>
              </a:rPr>
            </a:br>
            <a:r>
              <a:rPr lang="en-GB" dirty="0" smtClean="0"/>
              <a:t>What does ‘good’ mean?</a:t>
            </a:r>
            <a:r>
              <a:rPr lang="en-GB" dirty="0" smtClean="0">
                <a:effectLst>
                  <a:outerShdw blurRad="38100" dist="38100" dir="2700000" algn="tl">
                    <a:srgbClr val="7C9BA5"/>
                  </a:outerShdw>
                </a:effectLst>
              </a:rPr>
              <a:t/>
            </a:r>
            <a:br>
              <a:rPr lang="en-GB" dirty="0" smtClean="0">
                <a:effectLst>
                  <a:outerShdw blurRad="38100" dist="38100" dir="2700000" algn="tl">
                    <a:srgbClr val="7C9BA5"/>
                  </a:outerShdw>
                </a:effectLst>
              </a:rPr>
            </a:br>
            <a:endParaRPr lang="en-GB" dirty="0"/>
          </a:p>
        </p:txBody>
      </p:sp>
      <p:sp>
        <p:nvSpPr>
          <p:cNvPr id="5" name="Content Placeholder 4"/>
          <p:cNvSpPr>
            <a:spLocks noGrp="1"/>
          </p:cNvSpPr>
          <p:nvPr>
            <p:ph idx="1"/>
          </p:nvPr>
        </p:nvSpPr>
        <p:spPr/>
        <p:txBody>
          <a:bodyPr>
            <a:normAutofit fontScale="85000" lnSpcReduction="20000"/>
          </a:bodyPr>
          <a:lstStyle/>
          <a:p>
            <a:pPr>
              <a:lnSpc>
                <a:spcPct val="90000"/>
              </a:lnSpc>
              <a:buFontTx/>
              <a:buChar char="•"/>
              <a:defRPr/>
            </a:pPr>
            <a:r>
              <a:rPr lang="en-GB" dirty="0" smtClean="0"/>
              <a:t>Is it something I approve of? (E.g. the Iraq War)</a:t>
            </a:r>
          </a:p>
          <a:p>
            <a:pPr>
              <a:lnSpc>
                <a:spcPct val="90000"/>
              </a:lnSpc>
              <a:buFontTx/>
              <a:buChar char="•"/>
              <a:defRPr/>
            </a:pPr>
            <a:r>
              <a:rPr lang="en-GB" dirty="0" smtClean="0"/>
              <a:t>Is it something that fulfils its purpose? (E.g. a knife that cuts)</a:t>
            </a:r>
          </a:p>
          <a:p>
            <a:pPr>
              <a:lnSpc>
                <a:spcPct val="90000"/>
              </a:lnSpc>
              <a:buFontTx/>
              <a:buChar char="•"/>
              <a:defRPr/>
            </a:pPr>
            <a:r>
              <a:rPr lang="en-GB" dirty="0" smtClean="0"/>
              <a:t>Is it someone or something that has moral worth? (E.g. Jesus or pacifism)</a:t>
            </a:r>
          </a:p>
          <a:p>
            <a:pPr>
              <a:lnSpc>
                <a:spcPct val="90000"/>
              </a:lnSpc>
              <a:buFontTx/>
              <a:buChar char="•"/>
              <a:defRPr/>
            </a:pPr>
            <a:r>
              <a:rPr lang="en-GB" dirty="0" smtClean="0"/>
              <a:t>Is it my own opinion? (The music of U2 or Muse)</a:t>
            </a:r>
          </a:p>
          <a:p>
            <a:pPr>
              <a:lnSpc>
                <a:spcPct val="90000"/>
              </a:lnSpc>
              <a:buFontTx/>
              <a:buChar char="•"/>
              <a:defRPr/>
            </a:pPr>
            <a:r>
              <a:rPr lang="en-GB" dirty="0" smtClean="0"/>
              <a:t>Is it what God/a holy book says that we should do?  (E.g. do not steal)</a:t>
            </a:r>
          </a:p>
          <a:p>
            <a:pPr>
              <a:lnSpc>
                <a:spcPct val="90000"/>
              </a:lnSpc>
              <a:buNone/>
              <a:defRPr/>
            </a:pPr>
            <a:r>
              <a:rPr lang="en-GB" dirty="0" smtClean="0"/>
              <a:t>	</a:t>
            </a:r>
          </a:p>
          <a:p>
            <a:pPr algn="ctr">
              <a:lnSpc>
                <a:spcPct val="90000"/>
              </a:lnSpc>
              <a:buNone/>
              <a:defRPr/>
            </a:pPr>
            <a:r>
              <a:rPr lang="en-GB" dirty="0" smtClean="0">
                <a:solidFill>
                  <a:srgbClr val="FF0000"/>
                </a:solidFill>
              </a:rPr>
              <a:t>Write down whether you agree or disagree with each of these definitions of what ‘good’ means and give reasons to support your answer.</a:t>
            </a:r>
          </a:p>
          <a:p>
            <a:endParaRPr lang="en-GB" dirty="0"/>
          </a:p>
        </p:txBody>
      </p:sp>
      <p:pic>
        <p:nvPicPr>
          <p:cNvPr id="11266" name="Picture 2" descr="Image result for good"/>
          <p:cNvPicPr>
            <a:picLocks noChangeAspect="1" noChangeArrowheads="1"/>
          </p:cNvPicPr>
          <p:nvPr/>
        </p:nvPicPr>
        <p:blipFill>
          <a:blip r:embed="rId2" cstate="print"/>
          <a:srcRect/>
          <a:stretch>
            <a:fillRect/>
          </a:stretch>
        </p:blipFill>
        <p:spPr bwMode="auto">
          <a:xfrm>
            <a:off x="179512" y="5443602"/>
            <a:ext cx="1512168" cy="1414398"/>
          </a:xfrm>
          <a:prstGeom prst="rect">
            <a:avLst/>
          </a:prstGeom>
          <a:noFill/>
        </p:spPr>
      </p:pic>
      <p:pic>
        <p:nvPicPr>
          <p:cNvPr id="11268" name="Picture 4" descr="Image result for good"/>
          <p:cNvPicPr>
            <a:picLocks noChangeAspect="1" noChangeArrowheads="1"/>
          </p:cNvPicPr>
          <p:nvPr/>
        </p:nvPicPr>
        <p:blipFill>
          <a:blip r:embed="rId3" cstate="print"/>
          <a:srcRect/>
          <a:stretch>
            <a:fillRect/>
          </a:stretch>
        </p:blipFill>
        <p:spPr bwMode="auto">
          <a:xfrm>
            <a:off x="7020272" y="5612130"/>
            <a:ext cx="1872208" cy="1245870"/>
          </a:xfrm>
          <a:prstGeom prst="rect">
            <a:avLst/>
          </a:prstGeom>
          <a:noFill/>
        </p:spPr>
      </p:pic>
      <p:sp>
        <p:nvSpPr>
          <p:cNvPr id="11270" name="AutoShape 6" descr="Image result for good god"/>
          <p:cNvSpPr>
            <a:spLocks noChangeAspect="1" noChangeArrowheads="1"/>
          </p:cNvSpPr>
          <p:nvPr/>
        </p:nvSpPr>
        <p:spPr bwMode="auto">
          <a:xfrm>
            <a:off x="1349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272" name="AutoShape 8" descr="Image result for good god"/>
          <p:cNvSpPr>
            <a:spLocks noChangeAspect="1" noChangeArrowheads="1"/>
          </p:cNvSpPr>
          <p:nvPr/>
        </p:nvSpPr>
        <p:spPr bwMode="auto">
          <a:xfrm>
            <a:off x="1349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1274" name="Picture 10" descr="Image result for good god"/>
          <p:cNvPicPr>
            <a:picLocks noChangeAspect="1" noChangeArrowheads="1"/>
          </p:cNvPicPr>
          <p:nvPr/>
        </p:nvPicPr>
        <p:blipFill>
          <a:blip r:embed="rId4" cstate="print"/>
          <a:srcRect b="51745"/>
          <a:stretch>
            <a:fillRect/>
          </a:stretch>
        </p:blipFill>
        <p:spPr bwMode="auto">
          <a:xfrm>
            <a:off x="3275856" y="5919825"/>
            <a:ext cx="2592288" cy="93817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Learning Outcomes</a:t>
            </a:r>
            <a:endParaRPr lang="en-GB" dirty="0"/>
          </a:p>
        </p:txBody>
      </p:sp>
      <p:sp>
        <p:nvSpPr>
          <p:cNvPr id="3" name="Content Placeholder 2"/>
          <p:cNvSpPr>
            <a:spLocks noGrp="1"/>
          </p:cNvSpPr>
          <p:nvPr>
            <p:ph idx="1"/>
          </p:nvPr>
        </p:nvSpPr>
        <p:spPr>
          <a:xfrm>
            <a:off x="457200" y="1600200"/>
            <a:ext cx="8435280" cy="4525963"/>
          </a:xfrm>
        </p:spPr>
        <p:txBody>
          <a:bodyPr/>
          <a:lstStyle/>
          <a:p>
            <a:r>
              <a:rPr lang="en-GB" dirty="0" smtClean="0">
                <a:solidFill>
                  <a:srgbClr val="00B050"/>
                </a:solidFill>
              </a:rPr>
              <a:t>To be able to describe the differences between Meta-ethics and Normative Ethics (Grade C).</a:t>
            </a:r>
          </a:p>
          <a:p>
            <a:r>
              <a:rPr lang="en-GB" dirty="0" smtClean="0">
                <a:solidFill>
                  <a:schemeClr val="accent6">
                    <a:lumMod val="75000"/>
                  </a:schemeClr>
                </a:solidFill>
              </a:rPr>
              <a:t>To be able to explain the terms, cognitive,  non-cognitive, realist and anti-realist (Grade B).</a:t>
            </a:r>
          </a:p>
          <a:p>
            <a:r>
              <a:rPr lang="en-GB" dirty="0" smtClean="0">
                <a:solidFill>
                  <a:srgbClr val="FF0000"/>
                </a:solidFill>
              </a:rPr>
              <a:t>To be to analyse the different types of Meta-ethic theories (Grade A). </a:t>
            </a:r>
          </a:p>
          <a:p>
            <a:pPr>
              <a:buNone/>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GB" dirty="0" smtClean="0"/>
              <a:t>Cow time! Literacy Target</a:t>
            </a:r>
            <a:endParaRPr lang="en-GB" dirty="0"/>
          </a:p>
        </p:txBody>
      </p:sp>
      <p:sp>
        <p:nvSpPr>
          <p:cNvPr id="3" name="Content Placeholder 2"/>
          <p:cNvSpPr>
            <a:spLocks noGrp="1"/>
          </p:cNvSpPr>
          <p:nvPr>
            <p:ph sz="half" idx="1"/>
          </p:nvPr>
        </p:nvSpPr>
        <p:spPr/>
        <p:style>
          <a:lnRef idx="2">
            <a:schemeClr val="accent1"/>
          </a:lnRef>
          <a:fillRef idx="1">
            <a:schemeClr val="lt1"/>
          </a:fillRef>
          <a:effectRef idx="0">
            <a:schemeClr val="accent1"/>
          </a:effectRef>
          <a:fontRef idx="minor">
            <a:schemeClr val="dk1"/>
          </a:fontRef>
        </p:style>
        <p:txBody>
          <a:bodyPr>
            <a:normAutofit/>
          </a:bodyPr>
          <a:lstStyle/>
          <a:p>
            <a:pPr algn="ctr">
              <a:buNone/>
            </a:pPr>
            <a:r>
              <a:rPr lang="en-GB" sz="3600" dirty="0" smtClean="0">
                <a:latin typeface="Calibri" pitchFamily="34" charset="0"/>
              </a:rPr>
              <a:t>Check that you have spelt all the </a:t>
            </a:r>
            <a:r>
              <a:rPr lang="en-GB" sz="3600" b="1" u="sng" dirty="0" smtClean="0">
                <a:latin typeface="Calibri" pitchFamily="34" charset="0"/>
              </a:rPr>
              <a:t>key words</a:t>
            </a:r>
            <a:r>
              <a:rPr lang="en-GB" sz="3600" b="1" dirty="0" smtClean="0">
                <a:latin typeface="Calibri" pitchFamily="34" charset="0"/>
              </a:rPr>
              <a:t> c</a:t>
            </a:r>
            <a:r>
              <a:rPr lang="en-GB" sz="3600" dirty="0" smtClean="0">
                <a:latin typeface="Calibri" pitchFamily="34" charset="0"/>
              </a:rPr>
              <a:t>orrectly.</a:t>
            </a:r>
          </a:p>
          <a:p>
            <a:pPr algn="ctr">
              <a:buNone/>
            </a:pPr>
            <a:endParaRPr lang="en-GB" sz="3600" dirty="0">
              <a:latin typeface="Calibri" pitchFamily="34" charset="0"/>
            </a:endParaRPr>
          </a:p>
          <a:p>
            <a:r>
              <a:rPr lang="en-GB" sz="3600" b="1" u="sng" dirty="0" smtClean="0">
                <a:solidFill>
                  <a:srgbClr val="FF0000"/>
                </a:solidFill>
              </a:rPr>
              <a:t>G</a:t>
            </a:r>
            <a:r>
              <a:rPr lang="en-GB" sz="3600" b="1" dirty="0" smtClean="0">
                <a:solidFill>
                  <a:srgbClr val="FF0000"/>
                </a:solidFill>
              </a:rPr>
              <a:t>od</a:t>
            </a:r>
          </a:p>
          <a:p>
            <a:r>
              <a:rPr lang="en-GB" sz="3600" b="1" dirty="0" smtClean="0">
                <a:solidFill>
                  <a:srgbClr val="FF0000"/>
                </a:solidFill>
              </a:rPr>
              <a:t>Cognitivism</a:t>
            </a:r>
          </a:p>
          <a:p>
            <a:r>
              <a:rPr lang="en-GB" sz="3600" b="1" dirty="0" smtClean="0">
                <a:solidFill>
                  <a:srgbClr val="FF0000"/>
                </a:solidFill>
              </a:rPr>
              <a:t> Intuitionism</a:t>
            </a:r>
            <a:endParaRPr lang="en-GB" sz="3600" b="1" dirty="0">
              <a:solidFill>
                <a:srgbClr val="FF0000"/>
              </a:solidFill>
            </a:endParaRPr>
          </a:p>
          <a:p>
            <a:pPr algn="ctr">
              <a:buNone/>
            </a:pPr>
            <a:endParaRPr lang="en-GB" sz="3600" dirty="0" smtClean="0">
              <a:latin typeface="Calibri" pitchFamily="34" charset="0"/>
            </a:endParaRPr>
          </a:p>
          <a:p>
            <a:pPr algn="ctr">
              <a:buNone/>
            </a:pPr>
            <a:endParaRPr lang="en-GB" dirty="0" smtClean="0">
              <a:latin typeface="Calibri" pitchFamily="34" charset="0"/>
            </a:endParaRPr>
          </a:p>
          <a:p>
            <a:endParaRPr lang="en-GB" dirty="0"/>
          </a:p>
        </p:txBody>
      </p:sp>
      <p:sp>
        <p:nvSpPr>
          <p:cNvPr id="6" name="Content Placeholder 5"/>
          <p:cNvSpPr>
            <a:spLocks noGrp="1"/>
          </p:cNvSpPr>
          <p:nvPr>
            <p:ph sz="half" idx="2"/>
          </p:nvPr>
        </p:nvSpPr>
        <p:spPr/>
        <p:style>
          <a:lnRef idx="2">
            <a:schemeClr val="accent1"/>
          </a:lnRef>
          <a:fillRef idx="1">
            <a:schemeClr val="lt1"/>
          </a:fillRef>
          <a:effectRef idx="0">
            <a:schemeClr val="accent1"/>
          </a:effectRef>
          <a:fontRef idx="minor">
            <a:schemeClr val="dk1"/>
          </a:fontRef>
        </p:style>
        <p:txBody>
          <a:bodyPr>
            <a:normAutofit/>
          </a:bodyPr>
          <a:lstStyle/>
          <a:p>
            <a:pPr algn="ctr">
              <a:buNone/>
            </a:pPr>
            <a:r>
              <a:rPr lang="en-GB" dirty="0">
                <a:latin typeface="Calibri" pitchFamily="34" charset="0"/>
              </a:rPr>
              <a:t>Take the time to check over the rest of your work for any </a:t>
            </a:r>
            <a:r>
              <a:rPr lang="en-GB" b="1" dirty="0">
                <a:latin typeface="Calibri" pitchFamily="34" charset="0"/>
              </a:rPr>
              <a:t>other spelling mistakes</a:t>
            </a:r>
            <a:r>
              <a:rPr lang="en-GB" dirty="0">
                <a:latin typeface="Calibri" pitchFamily="34" charset="0"/>
              </a:rPr>
              <a:t>. </a:t>
            </a:r>
          </a:p>
          <a:p>
            <a:pPr algn="ctr">
              <a:buNone/>
            </a:pPr>
            <a:endParaRPr lang="en-GB" dirty="0">
              <a:latin typeface="Calibri" pitchFamily="34" charset="0"/>
            </a:endParaRPr>
          </a:p>
          <a:p>
            <a:pPr algn="ctr">
              <a:buNone/>
            </a:pPr>
            <a:r>
              <a:rPr lang="en-GB" dirty="0">
                <a:latin typeface="Calibri" pitchFamily="34" charset="0"/>
              </a:rPr>
              <a:t>Ask for a dictionary or use the internet to check over any words that you are not sure are correct.</a:t>
            </a:r>
          </a:p>
          <a:p>
            <a:endParaRPr lang="en-GB" dirty="0"/>
          </a:p>
        </p:txBody>
      </p:sp>
      <p:pic>
        <p:nvPicPr>
          <p:cNvPr id="4" name="Picture 3" descr="T:\Captain Cow\Captain Cow! 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2" y="4509119"/>
            <a:ext cx="1656184" cy="222624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8389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1"/>
          </a:lnRef>
          <a:fillRef idx="1">
            <a:schemeClr val="lt1"/>
          </a:fillRef>
          <a:effectRef idx="0">
            <a:schemeClr val="accent1"/>
          </a:effectRef>
          <a:fontRef idx="minor">
            <a:schemeClr val="dk1"/>
          </a:fontRef>
        </p:style>
        <p:txBody>
          <a:bodyPr/>
          <a:lstStyle/>
          <a:p>
            <a:r>
              <a:rPr lang="en-GB" dirty="0" smtClean="0"/>
              <a:t>Ethical theory – meta-ethics</a:t>
            </a:r>
            <a:endParaRPr lang="en-GB" dirty="0"/>
          </a:p>
        </p:txBody>
      </p:sp>
      <p:sp>
        <p:nvSpPr>
          <p:cNvPr id="3" name="Content Placeholder 2"/>
          <p:cNvSpPr>
            <a:spLocks noGrp="1"/>
          </p:cNvSpPr>
          <p:nvPr>
            <p:ph idx="1"/>
          </p:nvPr>
        </p:nvSpPr>
        <p:spPr>
          <a:xfrm>
            <a:off x="539552" y="1600200"/>
            <a:ext cx="8229600" cy="4781128"/>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en-US" dirty="0" smtClean="0">
                <a:effectLst>
                  <a:outerShdw blurRad="38100" dist="38100" dir="2700000" algn="tl">
                    <a:srgbClr val="7C9BA5"/>
                  </a:outerShdw>
                </a:effectLst>
              </a:rPr>
              <a:t>The word ‘meta’ in Greek means ‘above’ or ‘beyond’; thus meta-ethics goes further than ethical theories to look at what is meant by the terms used in ethics – what does the language mean? </a:t>
            </a:r>
            <a:endParaRPr lang="en-GB" dirty="0" smtClean="0"/>
          </a:p>
          <a:p>
            <a:r>
              <a:rPr lang="en-GB" dirty="0" smtClean="0"/>
              <a:t>This is the discussion about the </a:t>
            </a:r>
            <a:r>
              <a:rPr lang="en-GB" b="1" dirty="0" smtClean="0"/>
              <a:t>nature</a:t>
            </a:r>
            <a:r>
              <a:rPr lang="en-GB" dirty="0" smtClean="0"/>
              <a:t> of ethical statements (expressions of a point of view or a statement of fact?) and whether these are useful or valid.</a:t>
            </a:r>
          </a:p>
          <a:p>
            <a:r>
              <a:rPr lang="en-GB" dirty="0" smtClean="0"/>
              <a:t>Meta-ethics </a:t>
            </a:r>
            <a:r>
              <a:rPr lang="en-GB" b="1" dirty="0" smtClean="0"/>
              <a:t>analyses</a:t>
            </a:r>
            <a:r>
              <a:rPr lang="en-GB" dirty="0" smtClean="0"/>
              <a:t> ethical language and seeks to understand the meaning of moral judgements. </a:t>
            </a:r>
          </a:p>
          <a:p>
            <a:r>
              <a:rPr lang="en-GB" dirty="0" smtClean="0"/>
              <a:t>Can an ethical statement have any meaning? </a:t>
            </a:r>
            <a:endParaRPr lang="en-GB" dirty="0"/>
          </a:p>
        </p:txBody>
      </p:sp>
      <p:sp>
        <p:nvSpPr>
          <p:cNvPr id="4" name="TextBox 3"/>
          <p:cNvSpPr txBox="1"/>
          <p:nvPr/>
        </p:nvSpPr>
        <p:spPr>
          <a:xfrm>
            <a:off x="399143" y="3217968"/>
            <a:ext cx="3429000"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3200" dirty="0" smtClean="0"/>
              <a:t>Abortion is murder</a:t>
            </a:r>
            <a:endParaRPr lang="en-GB" sz="3200" dirty="0"/>
          </a:p>
        </p:txBody>
      </p:sp>
      <p:sp>
        <p:nvSpPr>
          <p:cNvPr id="5" name="TextBox 4"/>
          <p:cNvSpPr txBox="1"/>
          <p:nvPr/>
        </p:nvSpPr>
        <p:spPr>
          <a:xfrm>
            <a:off x="5486400" y="2332672"/>
            <a:ext cx="3429000" cy="206210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3200" dirty="0" smtClean="0"/>
              <a:t>Abortion is murder for </a:t>
            </a:r>
            <a:r>
              <a:rPr lang="en-GB" sz="3200" dirty="0"/>
              <a:t>C</a:t>
            </a:r>
            <a:r>
              <a:rPr lang="en-GB" sz="3200" dirty="0" smtClean="0"/>
              <a:t>atholics as they believe in the sanctity of life.</a:t>
            </a:r>
            <a:endParaRPr lang="en-GB" sz="3200" dirty="0"/>
          </a:p>
        </p:txBody>
      </p:sp>
    </p:spTree>
    <p:extLst>
      <p:ext uri="{BB962C8B-B14F-4D97-AF65-F5344CB8AC3E}">
        <p14:creationId xmlns:p14="http://schemas.microsoft.com/office/powerpoint/2010/main" val="1432745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style>
          <a:lnRef idx="2">
            <a:schemeClr val="accent1"/>
          </a:lnRef>
          <a:fillRef idx="1">
            <a:schemeClr val="lt1"/>
          </a:fillRef>
          <a:effectRef idx="0">
            <a:schemeClr val="accent1"/>
          </a:effectRef>
          <a:fontRef idx="minor">
            <a:schemeClr val="dk1"/>
          </a:fontRef>
        </p:style>
        <p:txBody>
          <a:bodyPr>
            <a:normAutofit/>
          </a:bodyPr>
          <a:lstStyle/>
          <a:p>
            <a:r>
              <a:rPr lang="en-GB" dirty="0" smtClean="0"/>
              <a:t>Normative  Ethics v Meta Ethics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92538"/>
              </p:ext>
            </p:extLst>
          </p:nvPr>
        </p:nvGraphicFramePr>
        <p:xfrm>
          <a:off x="467544" y="1310640"/>
          <a:ext cx="8424936" cy="5311058"/>
        </p:xfrm>
        <a:graphic>
          <a:graphicData uri="http://schemas.openxmlformats.org/drawingml/2006/table">
            <a:tbl>
              <a:tblPr firstRow="1" bandRow="1">
                <a:tableStyleId>{5C22544A-7EE6-4342-B048-85BDC9FD1C3A}</a:tableStyleId>
              </a:tblPr>
              <a:tblGrid>
                <a:gridCol w="4131843"/>
                <a:gridCol w="4293093"/>
              </a:tblGrid>
              <a:tr h="493814">
                <a:tc>
                  <a:txBody>
                    <a:bodyPr/>
                    <a:lstStyle/>
                    <a:p>
                      <a:pPr algn="ctr"/>
                      <a:r>
                        <a:rPr lang="en-GB" sz="2800" dirty="0" smtClean="0"/>
                        <a:t>Normative Ethics</a:t>
                      </a:r>
                      <a:endParaRPr lang="en-GB" sz="2800" dirty="0"/>
                    </a:p>
                  </a:txBody>
                  <a:tcPr/>
                </a:tc>
                <a:tc>
                  <a:txBody>
                    <a:bodyPr/>
                    <a:lstStyle/>
                    <a:p>
                      <a:pPr algn="ctr"/>
                      <a:r>
                        <a:rPr lang="en-GB" sz="2800" dirty="0" smtClean="0"/>
                        <a:t>Meta Ethics</a:t>
                      </a:r>
                      <a:endParaRPr lang="en-GB" sz="2800" dirty="0"/>
                    </a:p>
                  </a:txBody>
                  <a:tcPr/>
                </a:tc>
              </a:tr>
              <a:tr h="4792898">
                <a:tc>
                  <a:txBody>
                    <a:bodyPr/>
                    <a:lstStyle/>
                    <a:p>
                      <a:pPr algn="ctr"/>
                      <a:r>
                        <a:rPr lang="en-GB" sz="2700" dirty="0" smtClean="0"/>
                        <a:t>Deals with what things are right or wrong. They help people to understand what is right and moral and what is  wrong and immoral.</a:t>
                      </a:r>
                    </a:p>
                    <a:p>
                      <a:pPr algn="ctr"/>
                      <a:r>
                        <a:rPr lang="en-GB" sz="2700" dirty="0" smtClean="0"/>
                        <a:t>They tell people what to do and what not to do.</a:t>
                      </a:r>
                    </a:p>
                    <a:p>
                      <a:pPr algn="ctr"/>
                      <a:endParaRPr lang="en-GB" sz="2700" dirty="0" smtClean="0"/>
                    </a:p>
                    <a:p>
                      <a:pPr algn="ctr"/>
                      <a:r>
                        <a:rPr lang="en-GB" sz="2700" dirty="0" smtClean="0">
                          <a:solidFill>
                            <a:srgbClr val="FF0000"/>
                          </a:solidFill>
                        </a:rPr>
                        <a:t>How</a:t>
                      </a:r>
                      <a:r>
                        <a:rPr lang="en-GB" sz="2700" baseline="0" dirty="0" smtClean="0">
                          <a:solidFill>
                            <a:srgbClr val="FF0000"/>
                          </a:solidFill>
                        </a:rPr>
                        <a:t> do we work out if Murder is wrong?</a:t>
                      </a:r>
                      <a:endParaRPr lang="en-GB" sz="2700" dirty="0" smtClean="0">
                        <a:solidFill>
                          <a:srgbClr val="FF0000"/>
                        </a:solidFill>
                      </a:endParaRPr>
                    </a:p>
                  </a:txBody>
                  <a:tcPr/>
                </a:tc>
                <a:tc>
                  <a:txBody>
                    <a:bodyPr/>
                    <a:lstStyle/>
                    <a:p>
                      <a:pPr algn="ctr"/>
                      <a:r>
                        <a:rPr lang="en-GB" sz="2700" dirty="0" smtClean="0"/>
                        <a:t>Deals with what it means to claim that something is right or wrong. It is like a foreign language</a:t>
                      </a:r>
                      <a:r>
                        <a:rPr lang="en-GB" sz="2700" baseline="0" dirty="0" smtClean="0"/>
                        <a:t> you have to understand what the word means to understand what is being said.</a:t>
                      </a:r>
                    </a:p>
                    <a:p>
                      <a:pPr algn="ctr"/>
                      <a:endParaRPr lang="en-GB" sz="2700" baseline="0" dirty="0" smtClean="0">
                        <a:solidFill>
                          <a:srgbClr val="FF0000"/>
                        </a:solidFill>
                      </a:endParaRPr>
                    </a:p>
                    <a:p>
                      <a:pPr algn="ctr"/>
                      <a:r>
                        <a:rPr lang="en-GB" sz="2700" baseline="0" dirty="0" smtClean="0">
                          <a:solidFill>
                            <a:srgbClr val="FF0000"/>
                          </a:solidFill>
                        </a:rPr>
                        <a:t>What does it mean to say murder is wrong?</a:t>
                      </a:r>
                      <a:endParaRPr lang="en-GB" sz="2700" dirty="0">
                        <a:solidFill>
                          <a:srgbClr val="FF0000"/>
                        </a:solidFill>
                      </a:endParaRPr>
                    </a:p>
                  </a:txBody>
                  <a:tcPr/>
                </a:tc>
              </a:tr>
            </a:tbl>
          </a:graphicData>
        </a:graphic>
      </p:graphicFrame>
    </p:spTree>
    <p:extLst>
      <p:ext uri="{BB962C8B-B14F-4D97-AF65-F5344CB8AC3E}">
        <p14:creationId xmlns:p14="http://schemas.microsoft.com/office/powerpoint/2010/main" val="967724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style>
          <a:lnRef idx="2">
            <a:schemeClr val="accent1"/>
          </a:lnRef>
          <a:fillRef idx="1">
            <a:schemeClr val="lt1"/>
          </a:fillRef>
          <a:effectRef idx="0">
            <a:schemeClr val="accent1"/>
          </a:effectRef>
          <a:fontRef idx="minor">
            <a:schemeClr val="dk1"/>
          </a:fontRef>
        </p:style>
        <p:txBody>
          <a:bodyPr>
            <a:normAutofit/>
          </a:bodyPr>
          <a:lstStyle/>
          <a:p>
            <a:r>
              <a:rPr lang="en-GB" dirty="0" smtClean="0"/>
              <a:t>Normative  Ethics v Meta Ethics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92538"/>
              </p:ext>
            </p:extLst>
          </p:nvPr>
        </p:nvGraphicFramePr>
        <p:xfrm>
          <a:off x="467544" y="1310640"/>
          <a:ext cx="8424936" cy="5311058"/>
        </p:xfrm>
        <a:graphic>
          <a:graphicData uri="http://schemas.openxmlformats.org/drawingml/2006/table">
            <a:tbl>
              <a:tblPr firstRow="1" bandRow="1">
                <a:tableStyleId>{5C22544A-7EE6-4342-B048-85BDC9FD1C3A}</a:tableStyleId>
              </a:tblPr>
              <a:tblGrid>
                <a:gridCol w="4131843"/>
                <a:gridCol w="4293093"/>
              </a:tblGrid>
              <a:tr h="493814">
                <a:tc>
                  <a:txBody>
                    <a:bodyPr/>
                    <a:lstStyle/>
                    <a:p>
                      <a:pPr algn="ctr"/>
                      <a:r>
                        <a:rPr lang="en-GB" sz="2400" dirty="0" smtClean="0"/>
                        <a:t>Normative Ethics</a:t>
                      </a:r>
                      <a:endParaRPr lang="en-GB" sz="2400" dirty="0"/>
                    </a:p>
                  </a:txBody>
                  <a:tcPr/>
                </a:tc>
                <a:tc>
                  <a:txBody>
                    <a:bodyPr/>
                    <a:lstStyle/>
                    <a:p>
                      <a:pPr algn="ctr"/>
                      <a:r>
                        <a:rPr lang="en-GB" sz="2800" dirty="0" smtClean="0"/>
                        <a:t>Meta Ethics</a:t>
                      </a:r>
                      <a:endParaRPr lang="en-GB" sz="2800" dirty="0"/>
                    </a:p>
                  </a:txBody>
                  <a:tcPr/>
                </a:tc>
              </a:tr>
              <a:tr h="4792898">
                <a:tc>
                  <a:txBody>
                    <a:bodyPr/>
                    <a:lstStyle/>
                    <a:p>
                      <a:pPr algn="ctr">
                        <a:buNone/>
                      </a:pPr>
                      <a:r>
                        <a:rPr lang="en-US" sz="2400" dirty="0" smtClean="0">
                          <a:solidFill>
                            <a:srgbClr val="FF0000"/>
                          </a:solidFill>
                          <a:effectLst>
                            <a:outerShdw blurRad="38100" dist="38100" dir="2700000" algn="tl">
                              <a:srgbClr val="7C9BA5"/>
                            </a:outerShdw>
                          </a:effectLst>
                        </a:rPr>
                        <a:t>‘First order moral discourse’ </a:t>
                      </a:r>
                      <a:r>
                        <a:rPr lang="en-US" sz="2400" dirty="0" smtClean="0">
                          <a:effectLst>
                            <a:outerShdw blurRad="38100" dist="38100" dir="2700000" algn="tl">
                              <a:srgbClr val="7C9BA5"/>
                            </a:outerShdw>
                          </a:effectLst>
                        </a:rPr>
                        <a:t>refers to when we apply normative ethical theories. </a:t>
                      </a:r>
                    </a:p>
                    <a:p>
                      <a:pPr>
                        <a:buNone/>
                      </a:pPr>
                      <a:endParaRPr lang="en-US" sz="2400" dirty="0" smtClean="0">
                        <a:effectLst>
                          <a:outerShdw blurRad="38100" dist="38100" dir="2700000" algn="tl">
                            <a:srgbClr val="7C9BA5"/>
                          </a:outerShdw>
                        </a:effectLst>
                      </a:endParaRPr>
                    </a:p>
                    <a:p>
                      <a:pPr>
                        <a:buNone/>
                      </a:pPr>
                      <a:r>
                        <a:rPr lang="en-US" sz="2400" dirty="0" smtClean="0">
                          <a:effectLst>
                            <a:outerShdw blurRad="38100" dist="38100" dir="2700000" algn="tl">
                              <a:srgbClr val="7C9BA5"/>
                            </a:outerShdw>
                          </a:effectLst>
                        </a:rPr>
                        <a:t>E.g.  A utilitarian might argue that country X ought to invade country Y because it will bring about the greatest amount of happiness.</a:t>
                      </a:r>
                      <a:endParaRPr lang="en-GB" sz="2400" dirty="0">
                        <a:solidFill>
                          <a:srgbClr val="FF0000"/>
                        </a:solidFill>
                      </a:endParaRPr>
                    </a:p>
                  </a:txBody>
                  <a:tcPr/>
                </a:tc>
                <a:tc>
                  <a:txBody>
                    <a:bodyPr/>
                    <a:lstStyle/>
                    <a:p>
                      <a:pPr algn="ctr">
                        <a:buNone/>
                      </a:pPr>
                      <a:r>
                        <a:rPr lang="en-US" sz="2400" dirty="0" smtClean="0">
                          <a:effectLst>
                            <a:outerShdw blurRad="38100" dist="38100" dir="2700000" algn="tl">
                              <a:srgbClr val="7C9BA5"/>
                            </a:outerShdw>
                          </a:effectLst>
                        </a:rPr>
                        <a:t>Meta-ethics is known as</a:t>
                      </a:r>
                      <a:r>
                        <a:rPr lang="en-US" sz="2400" dirty="0" smtClean="0">
                          <a:solidFill>
                            <a:srgbClr val="FF0000"/>
                          </a:solidFill>
                          <a:effectLst>
                            <a:outerShdw blurRad="38100" dist="38100" dir="2700000" algn="tl">
                              <a:srgbClr val="7C9BA5"/>
                            </a:outerShdw>
                          </a:effectLst>
                        </a:rPr>
                        <a:t> ‘second order moral discourse’ </a:t>
                      </a:r>
                      <a:r>
                        <a:rPr lang="en-US" sz="2400" dirty="0" smtClean="0">
                          <a:effectLst>
                            <a:outerShdw blurRad="38100" dist="38100" dir="2700000" algn="tl">
                              <a:srgbClr val="7C9BA5"/>
                            </a:outerShdw>
                          </a:effectLst>
                        </a:rPr>
                        <a:t>because it takes us behind what is going on in Normative Ethics. It looks at the words that we use, the way we use them and the structure of the arguments.  </a:t>
                      </a:r>
                    </a:p>
                    <a:p>
                      <a:pPr algn="ctr">
                        <a:buNone/>
                      </a:pPr>
                      <a:endParaRPr lang="en-US" sz="2400" dirty="0" smtClean="0">
                        <a:effectLst>
                          <a:outerShdw blurRad="38100" dist="38100" dir="2700000" algn="tl">
                            <a:srgbClr val="7C9BA5"/>
                          </a:outerShdw>
                        </a:effectLst>
                      </a:endParaRPr>
                    </a:p>
                    <a:p>
                      <a:pPr algn="ctr">
                        <a:buNone/>
                      </a:pPr>
                      <a:r>
                        <a:rPr lang="en-US" sz="2400" dirty="0" smtClean="0">
                          <a:effectLst>
                            <a:outerShdw blurRad="38100" dist="38100" dir="2700000" algn="tl">
                              <a:srgbClr val="7C9BA5"/>
                            </a:outerShdw>
                          </a:effectLst>
                        </a:rPr>
                        <a:t>e.g. What do we mean by ‘good’ and ‘bad’?</a:t>
                      </a:r>
                    </a:p>
                    <a:p>
                      <a:pPr algn="ctr"/>
                      <a:endParaRPr lang="en-GB" sz="2700" dirty="0">
                        <a:solidFill>
                          <a:srgbClr val="FF0000"/>
                        </a:solidFill>
                      </a:endParaRPr>
                    </a:p>
                  </a:txBody>
                  <a:tcPr/>
                </a:tc>
              </a:tr>
            </a:tbl>
          </a:graphicData>
        </a:graphic>
      </p:graphicFrame>
    </p:spTree>
    <p:extLst>
      <p:ext uri="{BB962C8B-B14F-4D97-AF65-F5344CB8AC3E}">
        <p14:creationId xmlns:p14="http://schemas.microsoft.com/office/powerpoint/2010/main" val="967724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Think, Pair, Share</a:t>
            </a:r>
            <a:endParaRPr lang="en-GB" dirty="0"/>
          </a:p>
        </p:txBody>
      </p:sp>
      <p:sp>
        <p:nvSpPr>
          <p:cNvPr id="3" name="Content Placeholder 2"/>
          <p:cNvSpPr>
            <a:spLocks noGrp="1"/>
          </p:cNvSpPr>
          <p:nvPr>
            <p:ph idx="1"/>
          </p:nvPr>
        </p:nvSpPr>
        <p:spPr/>
        <p:txBody>
          <a:bodyPr/>
          <a:lstStyle/>
          <a:p>
            <a:pPr>
              <a:buNone/>
            </a:pPr>
            <a:r>
              <a:rPr lang="en-GB" dirty="0" smtClean="0"/>
              <a:t>A: What does the term ‘Meta’ mean?</a:t>
            </a:r>
          </a:p>
          <a:p>
            <a:pPr>
              <a:buNone/>
            </a:pPr>
            <a:r>
              <a:rPr lang="en-GB" dirty="0" smtClean="0">
                <a:solidFill>
                  <a:srgbClr val="FF0000"/>
                </a:solidFill>
              </a:rPr>
              <a:t>B:  What type of question would Meta ethics be interested in?</a:t>
            </a:r>
          </a:p>
          <a:p>
            <a:pPr>
              <a:buNone/>
            </a:pPr>
            <a:endParaRPr lang="en-GB" dirty="0" smtClean="0"/>
          </a:p>
          <a:p>
            <a:pPr>
              <a:buNone/>
            </a:pPr>
            <a:r>
              <a:rPr lang="en-GB" dirty="0" smtClean="0"/>
              <a:t>A: What is normative ethics? Give an example.</a:t>
            </a:r>
          </a:p>
          <a:p>
            <a:pPr>
              <a:buNone/>
            </a:pPr>
            <a:r>
              <a:rPr lang="en-GB" dirty="0" smtClean="0">
                <a:solidFill>
                  <a:srgbClr val="FF0000"/>
                </a:solidFill>
              </a:rPr>
              <a:t>B:What is second order moral discourse?</a:t>
            </a:r>
            <a:endParaRPr lang="en-GB" dirty="0">
              <a:solidFill>
                <a:srgbClr val="FF0000"/>
              </a:solidFill>
            </a:endParaRPr>
          </a:p>
        </p:txBody>
      </p:sp>
      <p:sp>
        <p:nvSpPr>
          <p:cNvPr id="4" name="Rectangle 3"/>
          <p:cNvSpPr/>
          <p:nvPr/>
        </p:nvSpPr>
        <p:spPr>
          <a:xfrm>
            <a:off x="539552" y="5445224"/>
            <a:ext cx="4572000" cy="646331"/>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GB" dirty="0" smtClean="0">
                <a:solidFill>
                  <a:srgbClr val="00B050"/>
                </a:solidFill>
              </a:rPr>
              <a:t>To be able to describe the differences between Meta-ethics and Normative Ethics (Grade 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Normative  Ethics v Meta Ethics</a:t>
            </a:r>
            <a:endParaRPr lang="en-GB" dirty="0"/>
          </a:p>
        </p:txBody>
      </p:sp>
      <p:sp>
        <p:nvSpPr>
          <p:cNvPr id="3" name="Content Placeholder 2"/>
          <p:cNvSpPr>
            <a:spLocks noGrp="1"/>
          </p:cNvSpPr>
          <p:nvPr>
            <p:ph idx="1"/>
          </p:nvPr>
        </p:nvSpPr>
        <p:spPr/>
        <p:txBody>
          <a:bodyPr/>
          <a:lstStyle/>
          <a:p>
            <a:pPr algn="ctr">
              <a:buNone/>
            </a:pPr>
            <a:r>
              <a:rPr lang="en-GB" dirty="0" smtClean="0"/>
              <a:t>Complete the table below with similarities and Differences between the two types of Ethics.</a:t>
            </a:r>
            <a:endParaRPr lang="en-GB" dirty="0"/>
          </a:p>
        </p:txBody>
      </p:sp>
      <p:graphicFrame>
        <p:nvGraphicFramePr>
          <p:cNvPr id="4" name="Table 3"/>
          <p:cNvGraphicFramePr>
            <a:graphicFrameLocks noGrp="1"/>
          </p:cNvGraphicFramePr>
          <p:nvPr/>
        </p:nvGraphicFramePr>
        <p:xfrm>
          <a:off x="1619672" y="2708920"/>
          <a:ext cx="6096000" cy="3754120"/>
        </p:xfrm>
        <a:graphic>
          <a:graphicData uri="http://schemas.openxmlformats.org/drawingml/2006/table">
            <a:tbl>
              <a:tblPr firstRow="1" bandRow="1">
                <a:tableStyleId>{7DF18680-E054-41AD-8BC1-D1AEF772440D}</a:tableStyleId>
              </a:tblPr>
              <a:tblGrid>
                <a:gridCol w="3048000"/>
                <a:gridCol w="3048000"/>
              </a:tblGrid>
              <a:tr h="370840">
                <a:tc>
                  <a:txBody>
                    <a:bodyPr/>
                    <a:lstStyle/>
                    <a:p>
                      <a:r>
                        <a:rPr lang="en-GB" dirty="0" smtClean="0"/>
                        <a:t>Similarities...</a:t>
                      </a:r>
                      <a:endParaRPr lang="en-GB" dirty="0"/>
                    </a:p>
                  </a:txBody>
                  <a:tcPr/>
                </a:tc>
                <a:tc>
                  <a:txBody>
                    <a:bodyPr/>
                    <a:lstStyle/>
                    <a:p>
                      <a:r>
                        <a:rPr lang="en-GB" dirty="0" smtClean="0"/>
                        <a:t>Differences...</a:t>
                      </a:r>
                      <a:endParaRPr lang="en-GB" dirty="0"/>
                    </a:p>
                  </a:txBody>
                  <a:tcPr/>
                </a:tc>
              </a:tr>
              <a:tr h="370840">
                <a:tc>
                  <a:txBody>
                    <a:bodyPr/>
                    <a:lstStyle/>
                    <a:p>
                      <a:endParaRPr lang="en-GB"/>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bl>
          </a:graphicData>
        </a:graphic>
      </p:graphicFrame>
      <p:sp>
        <p:nvSpPr>
          <p:cNvPr id="5" name="Rectangle 4"/>
          <p:cNvSpPr/>
          <p:nvPr/>
        </p:nvSpPr>
        <p:spPr>
          <a:xfrm>
            <a:off x="4572000" y="6211669"/>
            <a:ext cx="4572000" cy="646331"/>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GB" dirty="0" smtClean="0">
                <a:solidFill>
                  <a:srgbClr val="00B050"/>
                </a:solidFill>
              </a:rPr>
              <a:t>To be able to describe the differences between Meta-ethics and Normative Ethics (Grade C).</a:t>
            </a:r>
          </a:p>
        </p:txBody>
      </p:sp>
      <p:sp>
        <p:nvSpPr>
          <p:cNvPr id="6" name="TextBox 5"/>
          <p:cNvSpPr txBox="1"/>
          <p:nvPr/>
        </p:nvSpPr>
        <p:spPr>
          <a:xfrm>
            <a:off x="5327576" y="4797152"/>
            <a:ext cx="3816424"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solidFill>
                  <a:srgbClr val="FF0000"/>
                </a:solidFill>
              </a:rPr>
              <a:t>Top Philosopher task:  </a:t>
            </a:r>
            <a:r>
              <a:rPr lang="en-GB" dirty="0" smtClean="0"/>
              <a:t>Who were the logical positivists? What did they have to say about religious/moral statements?</a:t>
            </a:r>
          </a:p>
        </p:txBody>
      </p:sp>
      <p:sp>
        <p:nvSpPr>
          <p:cNvPr id="7" name="TextBox 6"/>
          <p:cNvSpPr txBox="1"/>
          <p:nvPr/>
        </p:nvSpPr>
        <p:spPr>
          <a:xfrm>
            <a:off x="179512" y="5733256"/>
            <a:ext cx="4355976"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solidFill>
                  <a:srgbClr val="FF0000"/>
                </a:solidFill>
              </a:rPr>
              <a:t>Next steps: </a:t>
            </a:r>
            <a:r>
              <a:rPr lang="en-GB" dirty="0" smtClean="0"/>
              <a:t>In your notes, write your own example to show the difference between Normative Ethics and Meta Ethics?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TotalTime>
  <Words>1312</Words>
  <Application>Microsoft Office PowerPoint</Application>
  <PresentationFormat>On-screen Show (4:3)</PresentationFormat>
  <Paragraphs>131</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Is murder wrong?</vt:lpstr>
      <vt:lpstr> What does ‘good’ mean? </vt:lpstr>
      <vt:lpstr>Learning Outcomes</vt:lpstr>
      <vt:lpstr>Cow time! Literacy Target</vt:lpstr>
      <vt:lpstr>Ethical theory – meta-ethics</vt:lpstr>
      <vt:lpstr>Normative  Ethics v Meta Ethics</vt:lpstr>
      <vt:lpstr>Normative  Ethics v Meta Ethics</vt:lpstr>
      <vt:lpstr>Think, Pair, Share</vt:lpstr>
      <vt:lpstr>Normative  Ethics v Meta Ethics</vt:lpstr>
      <vt:lpstr>Learning Outcomes</vt:lpstr>
      <vt:lpstr>Think, pair, share</vt:lpstr>
      <vt:lpstr>Do ethical statements have meaning?</vt:lpstr>
      <vt:lpstr>PowerPoint Presentation</vt:lpstr>
      <vt:lpstr>Learning Outcomes</vt:lpstr>
      <vt:lpstr>Applying the key terms: what type of theory is it? </vt:lpstr>
      <vt:lpstr>Learning Outcomes</vt:lpstr>
      <vt:lpstr>Mini-White boards</vt:lpstr>
    </vt:vector>
  </TitlesOfParts>
  <Company>Rosset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 Ethics</dc:title>
  <dc:creator>NVeitch</dc:creator>
  <cp:lastModifiedBy>NVeitch</cp:lastModifiedBy>
  <cp:revision>40</cp:revision>
  <dcterms:created xsi:type="dcterms:W3CDTF">2015-06-25T11:16:08Z</dcterms:created>
  <dcterms:modified xsi:type="dcterms:W3CDTF">2015-06-26T09:50:38Z</dcterms:modified>
</cp:coreProperties>
</file>