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62" r:id="rId3"/>
    <p:sldId id="261" r:id="rId4"/>
    <p:sldId id="258" r:id="rId5"/>
    <p:sldId id="264" r:id="rId6"/>
    <p:sldId id="259" r:id="rId7"/>
    <p:sldId id="260"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86" r:id="rId21"/>
    <p:sldId id="287" r:id="rId22"/>
    <p:sldId id="276" r:id="rId23"/>
    <p:sldId id="285" r:id="rId24"/>
    <p:sldId id="277" r:id="rId25"/>
    <p:sldId id="278" r:id="rId26"/>
    <p:sldId id="282" r:id="rId27"/>
    <p:sldId id="279" r:id="rId28"/>
    <p:sldId id="280" r:id="rId29"/>
    <p:sldId id="281"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97CC2-F989-4894-86F4-D6D3C06C3219}" type="datetimeFigureOut">
              <a:rPr lang="en-GB" smtClean="0"/>
              <a:t>27/04/2018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2D018-B8D1-434E-B1B2-E86505A466BF}" type="slidenum">
              <a:rPr lang="en-GB" smtClean="0"/>
              <a:t>‹#›</a:t>
            </a:fld>
            <a:endParaRPr lang="en-GB"/>
          </a:p>
        </p:txBody>
      </p:sp>
    </p:spTree>
    <p:extLst>
      <p:ext uri="{BB962C8B-B14F-4D97-AF65-F5344CB8AC3E}">
        <p14:creationId xmlns:p14="http://schemas.microsoft.com/office/powerpoint/2010/main" val="384951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8E9924ED-D4EF-4DCA-B0D8-2C9EE9A5D0B8}" type="datetimeFigureOut">
              <a:rPr lang="en-GB" smtClean="0"/>
              <a:t>27/04/2018</a:t>
            </a:fld>
            <a:endParaRPr lang="en-GB"/>
          </a:p>
        </p:txBody>
      </p:sp>
      <p:sp>
        <p:nvSpPr>
          <p:cNvPr id="17" name="Slide Number Placeholder 16"/>
          <p:cNvSpPr>
            <a:spLocks noGrp="1"/>
          </p:cNvSpPr>
          <p:nvPr>
            <p:ph type="sldNum" sz="quarter" idx="11"/>
          </p:nvPr>
        </p:nvSpPr>
        <p:spPr/>
        <p:txBody>
          <a:bodyPr/>
          <a:lstStyle/>
          <a:p>
            <a:fld id="{A6AA25BA-6DB9-4451-8E13-DC35494854A7}" type="slidenum">
              <a:rPr lang="en-GB" smtClean="0"/>
              <a:t>‹#›</a:t>
            </a:fld>
            <a:endParaRPr lang="en-GB"/>
          </a:p>
        </p:txBody>
      </p:sp>
      <p:sp>
        <p:nvSpPr>
          <p:cNvPr id="19" name="Footer Placeholder 18"/>
          <p:cNvSpPr>
            <a:spLocks noGrp="1"/>
          </p:cNvSpPr>
          <p:nvPr>
            <p:ph type="ftr" sz="quarter" idx="12"/>
          </p:nvPr>
        </p:nvSpPr>
        <p:spPr/>
        <p:txBody>
          <a:bodyPr/>
          <a:lstStyle/>
          <a:p>
            <a:endParaRPr lang="en-GB"/>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924ED-D4EF-4DCA-B0D8-2C9EE9A5D0B8}"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AA25BA-6DB9-4451-8E13-DC35494854A7}" type="slidenum">
              <a:rPr lang="en-GB" smtClean="0"/>
              <a:t>‹#›</a:t>
            </a:fld>
            <a:endParaRPr lang="en-GB"/>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924ED-D4EF-4DCA-B0D8-2C9EE9A5D0B8}" type="datetimeFigureOut">
              <a:rPr lang="en-GB" smtClean="0"/>
              <a:t>27/04/2018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AA25BA-6DB9-4451-8E13-DC35494854A7}" type="slidenum">
              <a:rPr lang="en-GB" smtClean="0"/>
              <a:t>‹#›</a:t>
            </a:fld>
            <a:endParaRPr lang="en-GB"/>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8E9924ED-D4EF-4DCA-B0D8-2C9EE9A5D0B8}" type="datetimeFigureOut">
              <a:rPr lang="en-GB" smtClean="0"/>
              <a:t>27/04/2018</a:t>
            </a:fld>
            <a:endParaRPr lang="en-GB"/>
          </a:p>
        </p:txBody>
      </p:sp>
      <p:sp>
        <p:nvSpPr>
          <p:cNvPr id="12" name="Slide Number Placeholder 11"/>
          <p:cNvSpPr>
            <a:spLocks noGrp="1"/>
          </p:cNvSpPr>
          <p:nvPr>
            <p:ph type="sldNum" sz="quarter" idx="15"/>
          </p:nvPr>
        </p:nvSpPr>
        <p:spPr/>
        <p:txBody>
          <a:bodyPr/>
          <a:lstStyle/>
          <a:p>
            <a:fld id="{A6AA25BA-6DB9-4451-8E13-DC35494854A7}" type="slidenum">
              <a:rPr lang="en-GB" smtClean="0"/>
              <a:t>‹#›</a:t>
            </a:fld>
            <a:endParaRPr lang="en-GB"/>
          </a:p>
        </p:txBody>
      </p:sp>
      <p:sp>
        <p:nvSpPr>
          <p:cNvPr id="13" name="Footer Placeholder 12"/>
          <p:cNvSpPr>
            <a:spLocks noGrp="1"/>
          </p:cNvSpPr>
          <p:nvPr>
            <p:ph type="ftr" sz="quarter" idx="16"/>
          </p:nvPr>
        </p:nvSpPr>
        <p:spPr/>
        <p:txBody>
          <a:bodyPr/>
          <a:lstStyle/>
          <a:p>
            <a:endParaRPr lang="en-GB"/>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8E9924ED-D4EF-4DCA-B0D8-2C9EE9A5D0B8}" type="datetimeFigureOut">
              <a:rPr lang="en-GB" smtClean="0"/>
              <a:t>27/04/2018</a:t>
            </a:fld>
            <a:endParaRPr lang="en-GB"/>
          </a:p>
        </p:txBody>
      </p:sp>
      <p:sp>
        <p:nvSpPr>
          <p:cNvPr id="14" name="Slide Number Placeholder 13"/>
          <p:cNvSpPr>
            <a:spLocks noGrp="1"/>
          </p:cNvSpPr>
          <p:nvPr>
            <p:ph type="sldNum" sz="quarter" idx="11"/>
          </p:nvPr>
        </p:nvSpPr>
        <p:spPr/>
        <p:txBody>
          <a:bodyPr/>
          <a:lstStyle/>
          <a:p>
            <a:fld id="{A6AA25BA-6DB9-4451-8E13-DC35494854A7}"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8E9924ED-D4EF-4DCA-B0D8-2C9EE9A5D0B8}" type="datetimeFigureOut">
              <a:rPr lang="en-GB" smtClean="0"/>
              <a:t>27/04/2018</a:t>
            </a:fld>
            <a:endParaRPr lang="en-GB"/>
          </a:p>
        </p:txBody>
      </p:sp>
      <p:sp>
        <p:nvSpPr>
          <p:cNvPr id="12" name="Slide Number Placeholder 11"/>
          <p:cNvSpPr>
            <a:spLocks noGrp="1"/>
          </p:cNvSpPr>
          <p:nvPr>
            <p:ph type="sldNum" sz="quarter" idx="16"/>
          </p:nvPr>
        </p:nvSpPr>
        <p:spPr/>
        <p:txBody>
          <a:bodyPr/>
          <a:lstStyle/>
          <a:p>
            <a:fld id="{A6AA25BA-6DB9-4451-8E13-DC35494854A7}" type="slidenum">
              <a:rPr lang="en-GB" smtClean="0"/>
              <a:t>‹#›</a:t>
            </a:fld>
            <a:endParaRPr lang="en-GB"/>
          </a:p>
        </p:txBody>
      </p:sp>
      <p:sp>
        <p:nvSpPr>
          <p:cNvPr id="13" name="Footer Placeholder 12"/>
          <p:cNvSpPr>
            <a:spLocks noGrp="1"/>
          </p:cNvSpPr>
          <p:nvPr>
            <p:ph type="ftr" sz="quarter" idx="17"/>
          </p:nvPr>
        </p:nvSpPr>
        <p:spPr/>
        <p:txBody>
          <a:bodyPr/>
          <a:lstStyle/>
          <a:p>
            <a:endParaRPr lang="en-GB"/>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8E9924ED-D4EF-4DCA-B0D8-2C9EE9A5D0B8}" type="datetimeFigureOut">
              <a:rPr lang="en-GB" smtClean="0"/>
              <a:t>27/04/2018</a:t>
            </a:fld>
            <a:endParaRPr lang="en-GB"/>
          </a:p>
        </p:txBody>
      </p:sp>
      <p:sp>
        <p:nvSpPr>
          <p:cNvPr id="12" name="Slide Number Placeholder 11"/>
          <p:cNvSpPr>
            <a:spLocks noGrp="1"/>
          </p:cNvSpPr>
          <p:nvPr>
            <p:ph type="sldNum" sz="quarter" idx="17"/>
          </p:nvPr>
        </p:nvSpPr>
        <p:spPr/>
        <p:txBody>
          <a:bodyPr/>
          <a:lstStyle/>
          <a:p>
            <a:fld id="{A6AA25BA-6DB9-4451-8E13-DC35494854A7}" type="slidenum">
              <a:rPr lang="en-GB" smtClean="0"/>
              <a:t>‹#›</a:t>
            </a:fld>
            <a:endParaRPr lang="en-GB"/>
          </a:p>
        </p:txBody>
      </p:sp>
      <p:sp>
        <p:nvSpPr>
          <p:cNvPr id="13" name="Footer Placeholder 12"/>
          <p:cNvSpPr>
            <a:spLocks noGrp="1"/>
          </p:cNvSpPr>
          <p:nvPr>
            <p:ph type="ftr" sz="quarter" idx="18"/>
          </p:nvPr>
        </p:nvSpPr>
        <p:spPr/>
        <p:txBody>
          <a:bodyPr/>
          <a:lstStyle/>
          <a:p>
            <a:endParaRPr lang="en-GB"/>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8E9924ED-D4EF-4DCA-B0D8-2C9EE9A5D0B8}" type="datetimeFigureOut">
              <a:rPr lang="en-GB" smtClean="0"/>
              <a:t>27/04/2018</a:t>
            </a:fld>
            <a:endParaRPr lang="en-GB"/>
          </a:p>
        </p:txBody>
      </p:sp>
      <p:sp>
        <p:nvSpPr>
          <p:cNvPr id="16" name="Slide Number Placeholder 15"/>
          <p:cNvSpPr>
            <a:spLocks noGrp="1"/>
          </p:cNvSpPr>
          <p:nvPr>
            <p:ph type="sldNum" sz="quarter" idx="11"/>
          </p:nvPr>
        </p:nvSpPr>
        <p:spPr/>
        <p:txBody>
          <a:bodyPr/>
          <a:lstStyle/>
          <a:p>
            <a:fld id="{A6AA25BA-6DB9-4451-8E13-DC35494854A7}"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E9924ED-D4EF-4DCA-B0D8-2C9EE9A5D0B8}" type="datetimeFigureOut">
              <a:rPr lang="en-GB" smtClean="0"/>
              <a:t>27/04/2018</a:t>
            </a:fld>
            <a:endParaRPr lang="en-GB"/>
          </a:p>
        </p:txBody>
      </p:sp>
      <p:sp>
        <p:nvSpPr>
          <p:cNvPr id="8" name="Slide Number Placeholder 7"/>
          <p:cNvSpPr>
            <a:spLocks noGrp="1"/>
          </p:cNvSpPr>
          <p:nvPr>
            <p:ph type="sldNum" sz="quarter" idx="11"/>
          </p:nvPr>
        </p:nvSpPr>
        <p:spPr/>
        <p:txBody>
          <a:bodyPr/>
          <a:lstStyle/>
          <a:p>
            <a:fld id="{A6AA25BA-6DB9-4451-8E13-DC35494854A7}"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8E9924ED-D4EF-4DCA-B0D8-2C9EE9A5D0B8}" type="datetimeFigureOut">
              <a:rPr lang="en-GB" smtClean="0"/>
              <a:t>27/04/2018</a:t>
            </a:fld>
            <a:endParaRPr lang="en-GB"/>
          </a:p>
        </p:txBody>
      </p:sp>
      <p:sp>
        <p:nvSpPr>
          <p:cNvPr id="19" name="Slide Number Placeholder 18"/>
          <p:cNvSpPr>
            <a:spLocks noGrp="1"/>
          </p:cNvSpPr>
          <p:nvPr>
            <p:ph type="sldNum" sz="quarter" idx="16"/>
          </p:nvPr>
        </p:nvSpPr>
        <p:spPr/>
        <p:txBody>
          <a:bodyPr/>
          <a:lstStyle/>
          <a:p>
            <a:fld id="{A6AA25BA-6DB9-4451-8E13-DC35494854A7}" type="slidenum">
              <a:rPr lang="en-GB" smtClean="0"/>
              <a:t>‹#›</a:t>
            </a:fld>
            <a:endParaRPr lang="en-GB"/>
          </a:p>
        </p:txBody>
      </p:sp>
      <p:sp>
        <p:nvSpPr>
          <p:cNvPr id="23" name="Footer Placeholder 22"/>
          <p:cNvSpPr>
            <a:spLocks noGrp="1"/>
          </p:cNvSpPr>
          <p:nvPr>
            <p:ph type="ftr" sz="quarter" idx="17"/>
          </p:nvPr>
        </p:nvSpPr>
        <p:spPr/>
        <p:txBody>
          <a:bodyPr/>
          <a:lstStyle/>
          <a:p>
            <a:endParaRPr lang="en-GB"/>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8E9924ED-D4EF-4DCA-B0D8-2C9EE9A5D0B8}" type="datetimeFigureOut">
              <a:rPr lang="en-GB" smtClean="0"/>
              <a:t>27/04/2018</a:t>
            </a:fld>
            <a:endParaRPr lang="en-GB"/>
          </a:p>
        </p:txBody>
      </p:sp>
      <p:sp>
        <p:nvSpPr>
          <p:cNvPr id="14" name="Slide Number Placeholder 13"/>
          <p:cNvSpPr>
            <a:spLocks noGrp="1"/>
          </p:cNvSpPr>
          <p:nvPr>
            <p:ph type="sldNum" sz="quarter" idx="15"/>
          </p:nvPr>
        </p:nvSpPr>
        <p:spPr>
          <a:xfrm>
            <a:off x="4038600" y="6172200"/>
            <a:ext cx="1066800" cy="304800"/>
          </a:xfrm>
        </p:spPr>
        <p:txBody>
          <a:bodyPr/>
          <a:lstStyle/>
          <a:p>
            <a:fld id="{A6AA25BA-6DB9-4451-8E13-DC35494854A7}" type="slidenum">
              <a:rPr lang="en-GB" smtClean="0"/>
              <a:t>‹#›</a:t>
            </a:fld>
            <a:endParaRPr lang="en-GB"/>
          </a:p>
        </p:txBody>
      </p:sp>
      <p:sp>
        <p:nvSpPr>
          <p:cNvPr id="15" name="Footer Placeholder 14"/>
          <p:cNvSpPr>
            <a:spLocks noGrp="1"/>
          </p:cNvSpPr>
          <p:nvPr>
            <p:ph type="ftr" sz="quarter" idx="16"/>
          </p:nvPr>
        </p:nvSpPr>
        <p:spPr>
          <a:xfrm>
            <a:off x="1447800" y="6486525"/>
            <a:ext cx="6248400" cy="292100"/>
          </a:xfrm>
        </p:spPr>
        <p:txBody>
          <a:bodyPr/>
          <a:lstStyle/>
          <a:p>
            <a:endParaRPr lang="en-GB"/>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E9924ED-D4EF-4DCA-B0D8-2C9EE9A5D0B8}" type="datetimeFigureOut">
              <a:rPr lang="en-GB" smtClean="0"/>
              <a:t>27/04/2018</a:t>
            </a:fld>
            <a:endParaRPr lang="en-GB"/>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GB"/>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A6AA25BA-6DB9-4451-8E13-DC35494854A7}" type="slidenum">
              <a:rPr lang="en-GB" smtClean="0"/>
              <a:t>‹#›</a:t>
            </a:fld>
            <a:endParaRPr lang="en-GB"/>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2.bp.blogspot.com/_Jo7lJoQhtjw/TRlAnS8pFnI/AAAAAAAARB8/GKHA0uQYwFE/s1600/ZenCircle01.jpg"/>
          <p:cNvPicPr>
            <a:picLocks noChangeAspect="1" noChangeArrowheads="1"/>
          </p:cNvPicPr>
          <p:nvPr/>
        </p:nvPicPr>
        <p:blipFill>
          <a:blip r:embed="rId2" cstate="print"/>
          <a:srcRect/>
          <a:stretch>
            <a:fillRect/>
          </a:stretch>
        </p:blipFill>
        <p:spPr bwMode="auto">
          <a:xfrm>
            <a:off x="857224" y="-74051"/>
            <a:ext cx="3429024" cy="3453871"/>
          </a:xfrm>
          <a:prstGeom prst="rect">
            <a:avLst/>
          </a:prstGeom>
          <a:noFill/>
        </p:spPr>
      </p:pic>
      <p:sp>
        <p:nvSpPr>
          <p:cNvPr id="3" name="TextBox 2"/>
          <p:cNvSpPr txBox="1"/>
          <p:nvPr/>
        </p:nvSpPr>
        <p:spPr>
          <a:xfrm>
            <a:off x="5643570" y="428604"/>
            <a:ext cx="3500430" cy="707886"/>
          </a:xfrm>
          <a:prstGeom prst="rect">
            <a:avLst/>
          </a:prstGeom>
          <a:noFill/>
        </p:spPr>
        <p:txBody>
          <a:bodyPr wrap="square" rtlCol="0">
            <a:spAutoFit/>
          </a:bodyPr>
          <a:lstStyle/>
          <a:p>
            <a:r>
              <a:rPr lang="en-GB" sz="4000" b="1" dirty="0">
                <a:latin typeface="Times New Roman" pitchFamily="18" charset="0"/>
                <a:cs typeface="Times New Roman" pitchFamily="18" charset="0"/>
              </a:rPr>
              <a:t>Zen Buddhism</a:t>
            </a:r>
            <a:endParaRPr lang="en-US" sz="4000" b="1" dirty="0">
              <a:latin typeface="Times New Roman" pitchFamily="18" charset="0"/>
              <a:cs typeface="Times New Roman" pitchFamily="18" charset="0"/>
            </a:endParaRPr>
          </a:p>
        </p:txBody>
      </p:sp>
      <p:pic>
        <p:nvPicPr>
          <p:cNvPr id="17412" name="Picture 4" descr="http://www.cultural-china.com/chinaWH/upload/bodhidharma1.jpg"/>
          <p:cNvPicPr>
            <a:picLocks noChangeAspect="1" noChangeArrowheads="1"/>
          </p:cNvPicPr>
          <p:nvPr/>
        </p:nvPicPr>
        <p:blipFill>
          <a:blip r:embed="rId3" cstate="print"/>
          <a:srcRect/>
          <a:stretch>
            <a:fillRect/>
          </a:stretch>
        </p:blipFill>
        <p:spPr bwMode="auto">
          <a:xfrm>
            <a:off x="5857884" y="1214422"/>
            <a:ext cx="3028950" cy="4762500"/>
          </a:xfrm>
          <a:prstGeom prst="rect">
            <a:avLst/>
          </a:prstGeom>
          <a:noFill/>
        </p:spPr>
      </p:pic>
      <p:pic>
        <p:nvPicPr>
          <p:cNvPr id="17413" name="Picture 5" descr="H:\Buddhism A level\zen booklet\zen flower2.jpg"/>
          <p:cNvPicPr>
            <a:picLocks noChangeAspect="1" noChangeArrowheads="1"/>
          </p:cNvPicPr>
          <p:nvPr/>
        </p:nvPicPr>
        <p:blipFill>
          <a:blip r:embed="rId4" cstate="print"/>
          <a:srcRect/>
          <a:stretch>
            <a:fillRect/>
          </a:stretch>
        </p:blipFill>
        <p:spPr bwMode="auto">
          <a:xfrm>
            <a:off x="-102413" y="3357561"/>
            <a:ext cx="5745983" cy="3092089"/>
          </a:xfrm>
          <a:prstGeom prst="rect">
            <a:avLst/>
          </a:prstGeom>
          <a:noFill/>
        </p:spPr>
      </p:pic>
    </p:spTree>
    <p:extLst>
      <p:ext uri="{BB962C8B-B14F-4D97-AF65-F5344CB8AC3E}">
        <p14:creationId xmlns:p14="http://schemas.microsoft.com/office/powerpoint/2010/main" val="37775663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500"/>
                                        <p:tgtEl>
                                          <p:spTgt spid="174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7413"/>
                                        </p:tgtEl>
                                        <p:attrNameLst>
                                          <p:attrName>style.visibility</p:attrName>
                                        </p:attrNameLst>
                                      </p:cBhvr>
                                      <p:to>
                                        <p:strVal val="visible"/>
                                      </p:to>
                                    </p:set>
                                    <p:anim calcmode="lin" valueType="num">
                                      <p:cBhvr additive="base">
                                        <p:cTn id="16" dur="500" fill="hold"/>
                                        <p:tgtEl>
                                          <p:spTgt spid="17413"/>
                                        </p:tgtEl>
                                        <p:attrNameLst>
                                          <p:attrName>ppt_x</p:attrName>
                                        </p:attrNameLst>
                                      </p:cBhvr>
                                      <p:tavLst>
                                        <p:tav tm="0">
                                          <p:val>
                                            <p:strVal val="#ppt_x"/>
                                          </p:val>
                                        </p:tav>
                                        <p:tav tm="100000">
                                          <p:val>
                                            <p:strVal val="#ppt_x"/>
                                          </p:val>
                                        </p:tav>
                                      </p:tavLst>
                                    </p:anim>
                                    <p:anim calcmode="lin" valueType="num">
                                      <p:cBhvr additive="base">
                                        <p:cTn id="17"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fade">
                                      <p:cBhvr>
                                        <p:cTn id="22" dur="1000"/>
                                        <p:tgtEl>
                                          <p:spTgt spid="17412"/>
                                        </p:tgtEl>
                                      </p:cBhvr>
                                    </p:animEffect>
                                    <p:anim calcmode="lin" valueType="num">
                                      <p:cBhvr>
                                        <p:cTn id="23" dur="1000" fill="hold"/>
                                        <p:tgtEl>
                                          <p:spTgt spid="17412"/>
                                        </p:tgtEl>
                                        <p:attrNameLst>
                                          <p:attrName>ppt_x</p:attrName>
                                        </p:attrNameLst>
                                      </p:cBhvr>
                                      <p:tavLst>
                                        <p:tav tm="0">
                                          <p:val>
                                            <p:strVal val="#ppt_x"/>
                                          </p:val>
                                        </p:tav>
                                        <p:tav tm="100000">
                                          <p:val>
                                            <p:strVal val="#ppt_x"/>
                                          </p:val>
                                        </p:tav>
                                      </p:tavLst>
                                    </p:anim>
                                    <p:anim calcmode="lin" valueType="num">
                                      <p:cBhvr>
                                        <p:cTn id="24"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13492"/>
            <a:ext cx="6264696" cy="523220"/>
          </a:xfrm>
          <a:prstGeom prst="rect">
            <a:avLst/>
          </a:prstGeom>
          <a:noFill/>
        </p:spPr>
        <p:txBody>
          <a:bodyPr wrap="square" rtlCol="0">
            <a:spAutoFit/>
          </a:bodyPr>
          <a:lstStyle/>
          <a:p>
            <a:pPr algn="ctr"/>
            <a:r>
              <a:rPr lang="en-GB" sz="2800" dirty="0">
                <a:latin typeface="Comic Sans MS" pitchFamily="66" charset="0"/>
              </a:rPr>
              <a:t>First Six Patriarchs (China)</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59155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1469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fade">
                                      <p:cBhvr>
                                        <p:cTn id="11"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60648"/>
            <a:ext cx="4176464" cy="627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112" y="44624"/>
            <a:ext cx="4752528" cy="954107"/>
          </a:xfrm>
          <a:prstGeom prst="rect">
            <a:avLst/>
          </a:prstGeom>
          <a:noFill/>
        </p:spPr>
        <p:txBody>
          <a:bodyPr wrap="square" rtlCol="0">
            <a:spAutoFit/>
          </a:bodyPr>
          <a:lstStyle/>
          <a:p>
            <a:r>
              <a:rPr lang="en-GB" sz="2800" dirty="0" err="1">
                <a:latin typeface="Comic Sans MS" pitchFamily="66" charset="0"/>
              </a:rPr>
              <a:t>Huineng</a:t>
            </a:r>
            <a:r>
              <a:rPr lang="en-GB" sz="2800" dirty="0">
                <a:latin typeface="Comic Sans MS" pitchFamily="66" charset="0"/>
              </a:rPr>
              <a:t> – 6</a:t>
            </a:r>
            <a:r>
              <a:rPr lang="en-GB" sz="2800" baseline="30000" dirty="0">
                <a:latin typeface="Comic Sans MS" pitchFamily="66" charset="0"/>
              </a:rPr>
              <a:t>th</a:t>
            </a:r>
            <a:r>
              <a:rPr lang="en-GB" sz="2800" dirty="0">
                <a:latin typeface="Comic Sans MS" pitchFamily="66" charset="0"/>
              </a:rPr>
              <a:t> Chan Patriarch (638-713)</a:t>
            </a:r>
          </a:p>
        </p:txBody>
      </p:sp>
      <p:sp>
        <p:nvSpPr>
          <p:cNvPr id="3" name="TextBox 2"/>
          <p:cNvSpPr txBox="1"/>
          <p:nvPr/>
        </p:nvSpPr>
        <p:spPr>
          <a:xfrm>
            <a:off x="136112" y="1052736"/>
            <a:ext cx="4219864" cy="5170646"/>
          </a:xfrm>
          <a:prstGeom prst="rect">
            <a:avLst/>
          </a:prstGeom>
          <a:noFill/>
        </p:spPr>
        <p:txBody>
          <a:bodyPr wrap="square" rtlCol="0">
            <a:spAutoFit/>
          </a:bodyPr>
          <a:lstStyle/>
          <a:p>
            <a:pPr marL="285750" indent="-285750">
              <a:buFont typeface="Arial" pitchFamily="34" charset="0"/>
              <a:buChar char="•"/>
            </a:pPr>
            <a:r>
              <a:rPr lang="en-GB" sz="2200" dirty="0">
                <a:latin typeface="Comic Sans MS" pitchFamily="66" charset="0"/>
              </a:rPr>
              <a:t>Was said to be poor and illiterate but had a moment of enlightenment when he overheard the Diamond Sutra being chanted</a:t>
            </a:r>
          </a:p>
          <a:p>
            <a:pPr marL="285750" indent="-285750">
              <a:buFont typeface="Arial" pitchFamily="34" charset="0"/>
              <a:buChar char="•"/>
            </a:pPr>
            <a:endParaRPr lang="en-GB" sz="2200" dirty="0">
              <a:latin typeface="Comic Sans MS" pitchFamily="66" charset="0"/>
            </a:endParaRPr>
          </a:p>
          <a:p>
            <a:pPr marL="285750" indent="-285750">
              <a:buFont typeface="Arial" pitchFamily="34" charset="0"/>
              <a:buChar char="•"/>
            </a:pPr>
            <a:r>
              <a:rPr lang="en-GB" sz="2200" dirty="0">
                <a:latin typeface="Comic Sans MS" pitchFamily="66" charset="0"/>
              </a:rPr>
              <a:t>Codified much of early Chan beliefs in the form of ‘The Platform Sutra’</a:t>
            </a:r>
          </a:p>
          <a:p>
            <a:pPr marL="285750" indent="-285750">
              <a:buFont typeface="Arial" pitchFamily="34" charset="0"/>
              <a:buChar char="•"/>
            </a:pPr>
            <a:endParaRPr lang="en-GB" sz="2200" dirty="0">
              <a:latin typeface="Comic Sans MS" pitchFamily="66" charset="0"/>
            </a:endParaRPr>
          </a:p>
          <a:p>
            <a:pPr marL="285750" indent="-285750">
              <a:buFont typeface="Arial" pitchFamily="34" charset="0"/>
              <a:buChar char="•"/>
            </a:pPr>
            <a:r>
              <a:rPr lang="en-GB" sz="2200" dirty="0">
                <a:latin typeface="Comic Sans MS" pitchFamily="66" charset="0"/>
              </a:rPr>
              <a:t>Gives Chan/Zen much of its Chinese flavour by incorporating Chinese ‘aesthetics’ into its concentration practices</a:t>
            </a:r>
          </a:p>
        </p:txBody>
      </p:sp>
    </p:spTree>
    <p:extLst>
      <p:ext uri="{BB962C8B-B14F-4D97-AF65-F5344CB8AC3E}">
        <p14:creationId xmlns:p14="http://schemas.microsoft.com/office/powerpoint/2010/main" val="12535635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4752528" cy="5904656"/>
          </a:xfrm>
          <a:prstGeom prst="rect">
            <a:avLst/>
          </a:prstGeom>
          <a:noFill/>
        </p:spPr>
        <p:txBody>
          <a:bodyPr wrap="square" rtlCol="0">
            <a:spAutoFit/>
          </a:bodyPr>
          <a:lstStyle/>
          <a:p>
            <a:r>
              <a:rPr lang="en-GB" sz="3200" b="1" dirty="0" err="1">
                <a:latin typeface="Comic Sans MS" pitchFamily="66" charset="0"/>
              </a:rPr>
              <a:t>Linchi</a:t>
            </a:r>
            <a:r>
              <a:rPr lang="en-GB" sz="3200" b="1" dirty="0">
                <a:latin typeface="Comic Sans MS" pitchFamily="66" charset="0"/>
              </a:rPr>
              <a:t>/ </a:t>
            </a:r>
            <a:r>
              <a:rPr lang="en-GB" sz="3200" b="1" dirty="0" err="1">
                <a:latin typeface="Comic Sans MS" pitchFamily="66" charset="0"/>
              </a:rPr>
              <a:t>Rinzai</a:t>
            </a:r>
            <a:endParaRPr lang="en-GB" sz="3200" b="1" dirty="0">
              <a:latin typeface="Comic Sans MS" pitchFamily="66" charset="0"/>
            </a:endParaRPr>
          </a:p>
          <a:p>
            <a:endParaRPr lang="en-GB" sz="2400" dirty="0">
              <a:latin typeface="Comic Sans MS" pitchFamily="66" charset="0"/>
            </a:endParaRPr>
          </a:p>
          <a:p>
            <a:r>
              <a:rPr lang="en-GB" sz="2400" dirty="0">
                <a:latin typeface="Comic Sans MS" pitchFamily="66" charset="0"/>
              </a:rPr>
              <a:t>Named after </a:t>
            </a:r>
            <a:r>
              <a:rPr lang="en-GB" sz="2400" dirty="0" err="1">
                <a:latin typeface="Comic Sans MS" pitchFamily="66" charset="0"/>
              </a:rPr>
              <a:t>Linji</a:t>
            </a:r>
            <a:r>
              <a:rPr lang="en-GB" sz="2400" dirty="0">
                <a:latin typeface="Comic Sans MS" pitchFamily="66" charset="0"/>
              </a:rPr>
              <a:t> </a:t>
            </a:r>
            <a:r>
              <a:rPr lang="en-GB" sz="2400" dirty="0" err="1">
                <a:latin typeface="Comic Sans MS" pitchFamily="66" charset="0"/>
              </a:rPr>
              <a:t>Yixuam</a:t>
            </a:r>
            <a:r>
              <a:rPr lang="en-GB" sz="2400" dirty="0">
                <a:latin typeface="Comic Sans MS" pitchFamily="66" charset="0"/>
              </a:rPr>
              <a:t> – a rather eccentric master who used some extreme methods to provoked enlightened thoughts in his pupils.</a:t>
            </a:r>
          </a:p>
          <a:p>
            <a:endParaRPr lang="en-GB" sz="2400" dirty="0">
              <a:latin typeface="Comic Sans MS" pitchFamily="66" charset="0"/>
            </a:endParaRPr>
          </a:p>
          <a:p>
            <a:r>
              <a:rPr lang="en-GB" sz="2400" dirty="0">
                <a:latin typeface="Comic Sans MS" pitchFamily="66" charset="0"/>
              </a:rPr>
              <a:t>Incorporates martial arts, as well as other </a:t>
            </a:r>
            <a:r>
              <a:rPr lang="en-GB" sz="2400" dirty="0" err="1">
                <a:latin typeface="Comic Sans MS" pitchFamily="66" charset="0"/>
              </a:rPr>
              <a:t>chinese</a:t>
            </a:r>
            <a:r>
              <a:rPr lang="en-GB" sz="2400" dirty="0">
                <a:latin typeface="Comic Sans MS" pitchFamily="66" charset="0"/>
              </a:rPr>
              <a:t> aesthetics, which led it to being viewed as a warrior class only branch of Zen.  Because of this association peasant classes did not take a lot of interest in it.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28" r="19617"/>
          <a:stretch/>
        </p:blipFill>
        <p:spPr bwMode="auto">
          <a:xfrm>
            <a:off x="5217906" y="404664"/>
            <a:ext cx="38815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8565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6010"/>
            <a:ext cx="4320480" cy="5878532"/>
          </a:xfrm>
          <a:prstGeom prst="rect">
            <a:avLst/>
          </a:prstGeom>
          <a:noFill/>
        </p:spPr>
        <p:txBody>
          <a:bodyPr wrap="square" rtlCol="0">
            <a:spAutoFit/>
          </a:bodyPr>
          <a:lstStyle/>
          <a:p>
            <a:r>
              <a:rPr lang="en-GB" sz="4000" b="1" dirty="0" err="1">
                <a:latin typeface="Comic Sans MS" pitchFamily="66" charset="0"/>
              </a:rPr>
              <a:t>Rinzai</a:t>
            </a:r>
            <a:r>
              <a:rPr lang="en-GB" sz="4000" b="1" dirty="0">
                <a:latin typeface="Comic Sans MS" pitchFamily="66" charset="0"/>
              </a:rPr>
              <a:t> views on Enlightenment</a:t>
            </a:r>
          </a:p>
          <a:p>
            <a:endParaRPr lang="en-GB" dirty="0">
              <a:latin typeface="Comic Sans MS" pitchFamily="66" charset="0"/>
            </a:endParaRPr>
          </a:p>
          <a:p>
            <a:pPr marL="285750" indent="-285750">
              <a:buFont typeface="Arial" pitchFamily="34" charset="0"/>
              <a:buChar char="•"/>
            </a:pPr>
            <a:r>
              <a:rPr lang="en-GB" sz="3200" dirty="0">
                <a:latin typeface="Comic Sans MS" pitchFamily="66" charset="0"/>
              </a:rPr>
              <a:t>Buddha-nature</a:t>
            </a:r>
          </a:p>
          <a:p>
            <a:pPr marL="285750" indent="-285750">
              <a:buFont typeface="Arial" pitchFamily="34" charset="0"/>
              <a:buChar char="•"/>
            </a:pPr>
            <a:endParaRPr lang="en-GB" sz="3200" dirty="0">
              <a:latin typeface="Comic Sans MS" pitchFamily="66" charset="0"/>
            </a:endParaRPr>
          </a:p>
          <a:p>
            <a:pPr marL="285750" indent="-285750">
              <a:buFont typeface="Arial" pitchFamily="34" charset="0"/>
              <a:buChar char="•"/>
            </a:pPr>
            <a:r>
              <a:rPr lang="en-GB" sz="3200" dirty="0" err="1">
                <a:latin typeface="Comic Sans MS" pitchFamily="66" charset="0"/>
              </a:rPr>
              <a:t>Kensho</a:t>
            </a:r>
            <a:r>
              <a:rPr lang="en-GB" sz="3200" dirty="0">
                <a:latin typeface="Comic Sans MS" pitchFamily="66" charset="0"/>
              </a:rPr>
              <a:t> – insight into true nature</a:t>
            </a:r>
          </a:p>
          <a:p>
            <a:pPr marL="285750" indent="-285750">
              <a:buFont typeface="Arial" pitchFamily="34" charset="0"/>
              <a:buChar char="•"/>
            </a:pPr>
            <a:endParaRPr lang="en-GB" sz="3200" dirty="0">
              <a:latin typeface="Comic Sans MS" pitchFamily="66" charset="0"/>
            </a:endParaRPr>
          </a:p>
          <a:p>
            <a:pPr marL="285750" indent="-285750">
              <a:buFont typeface="Arial" pitchFamily="34" charset="0"/>
              <a:buChar char="•"/>
            </a:pPr>
            <a:r>
              <a:rPr lang="en-GB" sz="3200" dirty="0">
                <a:latin typeface="Comic Sans MS" pitchFamily="66" charset="0"/>
              </a:rPr>
              <a:t>Satori – sudden enlightenment</a:t>
            </a:r>
          </a:p>
          <a:p>
            <a:endParaRPr lang="en-GB" dirty="0"/>
          </a:p>
          <a:p>
            <a:endParaRPr lang="en-GB" dirty="0"/>
          </a:p>
          <a:p>
            <a:endParaRPr lang="en-GB"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44657" y="836712"/>
            <a:ext cx="479934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0770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84976" cy="5847755"/>
          </a:xfrm>
          <a:prstGeom prst="rect">
            <a:avLst/>
          </a:prstGeom>
          <a:noFill/>
        </p:spPr>
        <p:txBody>
          <a:bodyPr wrap="square" rtlCol="0">
            <a:spAutoFit/>
          </a:bodyPr>
          <a:lstStyle/>
          <a:p>
            <a:r>
              <a:rPr lang="en-GB" sz="4000" b="1" dirty="0" err="1">
                <a:latin typeface="Comic Sans MS" pitchFamily="66" charset="0"/>
              </a:rPr>
              <a:t>Rinzai</a:t>
            </a:r>
            <a:r>
              <a:rPr lang="en-GB" sz="4000" b="1" dirty="0">
                <a:latin typeface="Comic Sans MS" pitchFamily="66" charset="0"/>
              </a:rPr>
              <a:t> Methods and Practices</a:t>
            </a:r>
          </a:p>
          <a:p>
            <a:endParaRPr lang="en-GB" sz="2800" dirty="0">
              <a:latin typeface="Comic Sans MS" pitchFamily="66" charset="0"/>
            </a:endParaRPr>
          </a:p>
          <a:p>
            <a:pPr marL="457200" indent="-457200">
              <a:buFont typeface="Arial" pitchFamily="34" charset="0"/>
              <a:buChar char="•"/>
            </a:pPr>
            <a:r>
              <a:rPr lang="en-GB" sz="2800" dirty="0" err="1">
                <a:latin typeface="Comic Sans MS" pitchFamily="66" charset="0"/>
              </a:rPr>
              <a:t>Zazen</a:t>
            </a:r>
            <a:r>
              <a:rPr lang="en-GB" sz="2800" dirty="0">
                <a:latin typeface="Comic Sans MS" pitchFamily="66" charset="0"/>
              </a:rPr>
              <a:t> – Sitting Meditation</a:t>
            </a:r>
          </a:p>
          <a:p>
            <a:pPr marL="457200" indent="-457200">
              <a:buFont typeface="Arial" pitchFamily="34" charset="0"/>
              <a:buChar char="•"/>
            </a:pPr>
            <a:endParaRPr lang="en-GB" sz="2800" dirty="0">
              <a:latin typeface="Comic Sans MS" pitchFamily="66" charset="0"/>
            </a:endParaRPr>
          </a:p>
          <a:p>
            <a:pPr marL="457200" indent="-457200">
              <a:buFont typeface="Arial" pitchFamily="34" charset="0"/>
              <a:buChar char="•"/>
            </a:pPr>
            <a:r>
              <a:rPr lang="en-GB" sz="2800" dirty="0" err="1">
                <a:latin typeface="Comic Sans MS" pitchFamily="66" charset="0"/>
              </a:rPr>
              <a:t>Samu</a:t>
            </a:r>
            <a:r>
              <a:rPr lang="en-GB" sz="2800" dirty="0">
                <a:latin typeface="Comic Sans MS" pitchFamily="66" charset="0"/>
              </a:rPr>
              <a:t> – physical movement or work</a:t>
            </a:r>
          </a:p>
          <a:p>
            <a:pPr marL="457200" indent="-457200">
              <a:buFont typeface="Arial" pitchFamily="34" charset="0"/>
              <a:buChar char="•"/>
            </a:pPr>
            <a:endParaRPr lang="en-GB" sz="2800" dirty="0">
              <a:latin typeface="Comic Sans MS" pitchFamily="66" charset="0"/>
            </a:endParaRPr>
          </a:p>
          <a:p>
            <a:pPr marL="457200" indent="-457200">
              <a:buFont typeface="Arial" pitchFamily="34" charset="0"/>
              <a:buChar char="•"/>
            </a:pPr>
            <a:r>
              <a:rPr lang="en-GB" sz="2800" dirty="0" err="1">
                <a:latin typeface="Comic Sans MS" pitchFamily="66" charset="0"/>
              </a:rPr>
              <a:t>Koans</a:t>
            </a:r>
            <a:r>
              <a:rPr lang="en-GB" sz="2800" dirty="0">
                <a:latin typeface="Comic Sans MS" pitchFamily="66" charset="0"/>
              </a:rPr>
              <a:t> – riddling non-</a:t>
            </a:r>
            <a:r>
              <a:rPr lang="en-GB" sz="2800" dirty="0" err="1">
                <a:latin typeface="Comic Sans MS" pitchFamily="66" charset="0"/>
              </a:rPr>
              <a:t>sensical</a:t>
            </a:r>
            <a:r>
              <a:rPr lang="en-GB" sz="2800" dirty="0">
                <a:latin typeface="Comic Sans MS" pitchFamily="66" charset="0"/>
              </a:rPr>
              <a:t> questions/statements</a:t>
            </a:r>
          </a:p>
          <a:p>
            <a:pPr marL="457200" indent="-457200">
              <a:buFont typeface="Arial" pitchFamily="34" charset="0"/>
              <a:buChar char="•"/>
            </a:pPr>
            <a:endParaRPr lang="en-GB" sz="2800" dirty="0">
              <a:latin typeface="Comic Sans MS" pitchFamily="66" charset="0"/>
            </a:endParaRPr>
          </a:p>
          <a:p>
            <a:pPr marL="457200" indent="-457200">
              <a:buFont typeface="Arial" pitchFamily="34" charset="0"/>
              <a:buChar char="•"/>
            </a:pPr>
            <a:r>
              <a:rPr lang="en-GB" sz="2800" dirty="0" err="1">
                <a:latin typeface="Comic Sans MS" pitchFamily="66" charset="0"/>
              </a:rPr>
              <a:t>Mondos</a:t>
            </a:r>
            <a:r>
              <a:rPr lang="en-GB" sz="2800" dirty="0">
                <a:latin typeface="Comic Sans MS" pitchFamily="66" charset="0"/>
              </a:rPr>
              <a:t> – riddling stories</a:t>
            </a:r>
          </a:p>
          <a:p>
            <a:pPr marL="457200" indent="-457200">
              <a:buFont typeface="Arial" pitchFamily="34" charset="0"/>
              <a:buChar char="•"/>
            </a:pPr>
            <a:endParaRPr lang="en-GB" sz="2800" dirty="0">
              <a:latin typeface="Comic Sans MS" pitchFamily="66" charset="0"/>
            </a:endParaRPr>
          </a:p>
          <a:p>
            <a:endParaRPr lang="en-GB" dirty="0"/>
          </a:p>
          <a:p>
            <a:endParaRPr lang="en-GB" dirty="0"/>
          </a:p>
          <a:p>
            <a:endParaRPr lang="en-GB" dirty="0"/>
          </a:p>
        </p:txBody>
      </p:sp>
    </p:spTree>
    <p:extLst>
      <p:ext uri="{BB962C8B-B14F-4D97-AF65-F5344CB8AC3E}">
        <p14:creationId xmlns:p14="http://schemas.microsoft.com/office/powerpoint/2010/main" val="8255280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18720" y="0"/>
            <a:ext cx="3826396" cy="286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3744416" cy="2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878925"/>
            <a:ext cx="36004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2272" y="3202453"/>
            <a:ext cx="3510136"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0180" y="3421539"/>
            <a:ext cx="23336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867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568" y="260648"/>
            <a:ext cx="7200800" cy="6370975"/>
          </a:xfrm>
          <a:prstGeom prst="rect">
            <a:avLst/>
          </a:prstGeom>
          <a:noFill/>
        </p:spPr>
        <p:txBody>
          <a:bodyPr wrap="square" rtlCol="0">
            <a:spAutoFit/>
          </a:bodyPr>
          <a:lstStyle/>
          <a:p>
            <a:r>
              <a:rPr lang="en-GB" sz="4800" b="1" dirty="0">
                <a:latin typeface="Comic Sans MS" pitchFamily="66" charset="0"/>
              </a:rPr>
              <a:t>Satori/</a:t>
            </a:r>
            <a:r>
              <a:rPr lang="en-GB" sz="4800" b="1" dirty="0" err="1">
                <a:latin typeface="Comic Sans MS" pitchFamily="66" charset="0"/>
              </a:rPr>
              <a:t>Kensho</a:t>
            </a:r>
            <a:endParaRPr lang="en-GB" sz="4800" b="1" dirty="0">
              <a:latin typeface="Comic Sans MS" pitchFamily="66" charset="0"/>
            </a:endParaRPr>
          </a:p>
          <a:p>
            <a:endParaRPr lang="en-GB" sz="3600" dirty="0">
              <a:latin typeface="Comic Sans MS" pitchFamily="66" charset="0"/>
            </a:endParaRPr>
          </a:p>
          <a:p>
            <a:pPr marL="571500" indent="-571500">
              <a:buFont typeface="Arial" pitchFamily="34" charset="0"/>
              <a:buChar char="•"/>
            </a:pPr>
            <a:r>
              <a:rPr lang="en-GB" sz="3600" dirty="0">
                <a:latin typeface="Comic Sans MS" pitchFamily="66" charset="0"/>
              </a:rPr>
              <a:t>Sudden insight into your Buddha-nature</a:t>
            </a:r>
          </a:p>
          <a:p>
            <a:pPr marL="571500" indent="-571500">
              <a:buFont typeface="Arial" pitchFamily="34" charset="0"/>
              <a:buChar char="•"/>
            </a:pPr>
            <a:endParaRPr lang="en-GB" sz="3600" dirty="0">
              <a:latin typeface="Comic Sans MS" pitchFamily="66" charset="0"/>
            </a:endParaRPr>
          </a:p>
          <a:p>
            <a:pPr marL="571500" indent="-571500">
              <a:buFont typeface="Arial" pitchFamily="34" charset="0"/>
              <a:buChar char="•"/>
            </a:pPr>
            <a:r>
              <a:rPr lang="en-GB" sz="3600" dirty="0">
                <a:latin typeface="Comic Sans MS" pitchFamily="66" charset="0"/>
              </a:rPr>
              <a:t>Moments of enlightenment</a:t>
            </a:r>
          </a:p>
          <a:p>
            <a:pPr marL="571500" indent="-571500">
              <a:buFont typeface="Arial" pitchFamily="34" charset="0"/>
              <a:buChar char="•"/>
            </a:pPr>
            <a:endParaRPr lang="en-GB" sz="3600" dirty="0">
              <a:latin typeface="Comic Sans MS" pitchFamily="66" charset="0"/>
            </a:endParaRPr>
          </a:p>
          <a:p>
            <a:pPr marL="571500" indent="-571500">
              <a:buFont typeface="Arial" pitchFamily="34" charset="0"/>
              <a:buChar char="•"/>
            </a:pPr>
            <a:r>
              <a:rPr lang="en-GB" sz="3600" dirty="0">
                <a:latin typeface="Comic Sans MS" pitchFamily="66" charset="0"/>
              </a:rPr>
              <a:t>One aims to repeat these temporary experiences until they are permanent</a:t>
            </a:r>
          </a:p>
          <a:p>
            <a:endParaRPr lang="en-GB" dirty="0"/>
          </a:p>
          <a:p>
            <a:endParaRPr lang="en-GB" dirty="0"/>
          </a:p>
        </p:txBody>
      </p:sp>
    </p:spTree>
    <p:extLst>
      <p:ext uri="{BB962C8B-B14F-4D97-AF65-F5344CB8AC3E}">
        <p14:creationId xmlns:p14="http://schemas.microsoft.com/office/powerpoint/2010/main" val="24484218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8856984" cy="6894195"/>
          </a:xfrm>
          <a:prstGeom prst="rect">
            <a:avLst/>
          </a:prstGeom>
          <a:noFill/>
        </p:spPr>
        <p:txBody>
          <a:bodyPr wrap="square" rtlCol="0">
            <a:spAutoFit/>
          </a:bodyPr>
          <a:lstStyle/>
          <a:p>
            <a:r>
              <a:rPr lang="en-GB" sz="3200" dirty="0">
                <a:latin typeface="Comic Sans MS" pitchFamily="66" charset="0"/>
              </a:rPr>
              <a:t>Traditional </a:t>
            </a:r>
            <a:r>
              <a:rPr lang="en-GB" sz="3200" dirty="0" err="1">
                <a:latin typeface="Comic Sans MS" pitchFamily="66" charset="0"/>
              </a:rPr>
              <a:t>Koans</a:t>
            </a:r>
            <a:endParaRPr lang="en-GB" sz="3200" dirty="0">
              <a:latin typeface="Comic Sans MS" pitchFamily="66" charset="0"/>
            </a:endParaRPr>
          </a:p>
          <a:p>
            <a:endParaRPr lang="en-GB" sz="2000" dirty="0">
              <a:latin typeface="Comic Sans MS" pitchFamily="66" charset="0"/>
            </a:endParaRPr>
          </a:p>
          <a:p>
            <a:pPr marL="285750" indent="-285750">
              <a:buFont typeface="Arial" pitchFamily="34" charset="0"/>
              <a:buChar char="•"/>
            </a:pPr>
            <a:r>
              <a:rPr lang="en-GB" sz="2600" dirty="0">
                <a:latin typeface="Comic Sans MS" pitchFamily="66" charset="0"/>
              </a:rPr>
              <a:t>Designed to initiate moments of Satori – when the mind perceives things in a non-conceptual way</a:t>
            </a:r>
          </a:p>
          <a:p>
            <a:pPr marL="285750" indent="-285750">
              <a:buFont typeface="Arial" pitchFamily="34" charset="0"/>
              <a:buChar char="•"/>
            </a:pPr>
            <a:endParaRPr lang="en-GB" sz="2600" dirty="0">
              <a:solidFill>
                <a:srgbClr val="92D050"/>
              </a:solidFill>
              <a:latin typeface="Comic Sans MS" pitchFamily="66" charset="0"/>
            </a:endParaRPr>
          </a:p>
          <a:p>
            <a:pPr marL="285750" indent="-285750">
              <a:buFont typeface="Arial" pitchFamily="34" charset="0"/>
              <a:buChar char="•"/>
            </a:pPr>
            <a:r>
              <a:rPr lang="en-GB" sz="2600" dirty="0">
                <a:solidFill>
                  <a:srgbClr val="92D050"/>
                </a:solidFill>
                <a:latin typeface="Lucida Calligraphy" pitchFamily="66" charset="0"/>
              </a:rPr>
              <a:t>“what is the sound of one hand clapping”</a:t>
            </a:r>
          </a:p>
          <a:p>
            <a:pPr marL="285750" indent="-285750">
              <a:buFont typeface="Arial" pitchFamily="34" charset="0"/>
              <a:buChar char="•"/>
            </a:pPr>
            <a:endParaRPr lang="en-GB" sz="2600" dirty="0">
              <a:solidFill>
                <a:srgbClr val="92D050"/>
              </a:solidFill>
              <a:latin typeface="Lucida Calligraphy" pitchFamily="66" charset="0"/>
            </a:endParaRPr>
          </a:p>
          <a:p>
            <a:pPr marL="285750" indent="-285750">
              <a:buFont typeface="Arial" pitchFamily="34" charset="0"/>
              <a:buChar char="•"/>
            </a:pPr>
            <a:r>
              <a:rPr lang="en-GB" sz="2600" dirty="0">
                <a:solidFill>
                  <a:srgbClr val="92D050"/>
                </a:solidFill>
                <a:latin typeface="Lucida Calligraphy" pitchFamily="66" charset="0"/>
              </a:rPr>
              <a:t>“Does a falling tree make a sound of no one is around to hear it?”</a:t>
            </a:r>
          </a:p>
          <a:p>
            <a:pPr marL="285750" indent="-285750">
              <a:buFont typeface="Arial" pitchFamily="34" charset="0"/>
              <a:buChar char="•"/>
            </a:pPr>
            <a:endParaRPr lang="en-GB" sz="2600" dirty="0">
              <a:solidFill>
                <a:srgbClr val="92D050"/>
              </a:solidFill>
              <a:latin typeface="Lucida Calligraphy" pitchFamily="66" charset="0"/>
            </a:endParaRPr>
          </a:p>
          <a:p>
            <a:pPr marL="285750" indent="-285750">
              <a:buFont typeface="Arial" pitchFamily="34" charset="0"/>
              <a:buChar char="•"/>
            </a:pPr>
            <a:r>
              <a:rPr lang="en-GB" sz="2600" dirty="0">
                <a:solidFill>
                  <a:srgbClr val="92D050"/>
                </a:solidFill>
                <a:latin typeface="Lucida Calligraphy" pitchFamily="66" charset="0"/>
              </a:rPr>
              <a:t>“What is the original face?”</a:t>
            </a:r>
          </a:p>
          <a:p>
            <a:endParaRPr lang="en-GB" sz="2600" dirty="0">
              <a:latin typeface="Comic Sans MS" pitchFamily="66" charset="0"/>
            </a:endParaRPr>
          </a:p>
          <a:p>
            <a:r>
              <a:rPr lang="en-GB" sz="2600" dirty="0">
                <a:latin typeface="Comic Sans MS" pitchFamily="66" charset="0"/>
              </a:rPr>
              <a:t>Modern, non-traditional </a:t>
            </a:r>
            <a:r>
              <a:rPr lang="en-GB" sz="2600" dirty="0" err="1">
                <a:latin typeface="Comic Sans MS" pitchFamily="66" charset="0"/>
              </a:rPr>
              <a:t>koans</a:t>
            </a:r>
            <a:endParaRPr lang="en-GB" sz="2600" dirty="0">
              <a:latin typeface="Comic Sans MS" pitchFamily="66" charset="0"/>
            </a:endParaRPr>
          </a:p>
          <a:p>
            <a:pPr marL="342900" indent="-342900">
              <a:buFont typeface="Arial" pitchFamily="34" charset="0"/>
              <a:buChar char="•"/>
            </a:pPr>
            <a:endParaRPr lang="en-GB" sz="2600" dirty="0">
              <a:latin typeface="Comic Sans MS" pitchFamily="66" charset="0"/>
            </a:endParaRPr>
          </a:p>
          <a:p>
            <a:pPr marL="342900" indent="-342900">
              <a:buFont typeface="Arial" pitchFamily="34" charset="0"/>
              <a:buChar char="•"/>
            </a:pPr>
            <a:r>
              <a:rPr lang="en-GB" sz="2600" dirty="0">
                <a:solidFill>
                  <a:srgbClr val="00B0F0"/>
                </a:solidFill>
                <a:latin typeface="Comic Sans MS" pitchFamily="66" charset="0"/>
              </a:rPr>
              <a:t>“Does a bear poop in the woods?”</a:t>
            </a:r>
          </a:p>
          <a:p>
            <a:pPr marL="342900" indent="-342900">
              <a:buFont typeface="Arial" pitchFamily="34" charset="0"/>
              <a:buChar char="•"/>
            </a:pPr>
            <a:endParaRPr lang="en-GB" sz="2600" dirty="0">
              <a:solidFill>
                <a:srgbClr val="00B0F0"/>
              </a:solidFill>
              <a:latin typeface="Comic Sans MS" pitchFamily="66" charset="0"/>
            </a:endParaRPr>
          </a:p>
          <a:p>
            <a:pPr marL="342900" indent="-342900">
              <a:buFont typeface="Arial" pitchFamily="34" charset="0"/>
              <a:buChar char="•"/>
            </a:pPr>
            <a:r>
              <a:rPr lang="en-GB" sz="2600" dirty="0">
                <a:solidFill>
                  <a:srgbClr val="00B0F0"/>
                </a:solidFill>
                <a:latin typeface="Comic Sans MS" pitchFamily="66" charset="0"/>
              </a:rPr>
              <a:t>“If you can get past, can you get future?”</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52120" y="3212976"/>
            <a:ext cx="3487276" cy="321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7312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610" y="260648"/>
            <a:ext cx="310309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44624"/>
            <a:ext cx="5328592" cy="8217634"/>
          </a:xfrm>
          <a:prstGeom prst="rect">
            <a:avLst/>
          </a:prstGeom>
          <a:noFill/>
        </p:spPr>
        <p:txBody>
          <a:bodyPr wrap="square" rtlCol="0">
            <a:spAutoFit/>
          </a:bodyPr>
          <a:lstStyle/>
          <a:p>
            <a:r>
              <a:rPr lang="en-GB" sz="2800" b="1" dirty="0">
                <a:latin typeface="Comic Sans MS" pitchFamily="66" charset="0"/>
              </a:rPr>
              <a:t>Eisai: 1141 –  1215</a:t>
            </a:r>
          </a:p>
          <a:p>
            <a:endParaRPr lang="en-GB" dirty="0">
              <a:latin typeface="Comic Sans MS" pitchFamily="66" charset="0"/>
            </a:endParaRPr>
          </a:p>
          <a:p>
            <a:pPr marL="285750" indent="-285750">
              <a:buFont typeface="Arial" pitchFamily="34" charset="0"/>
              <a:buChar char="•"/>
            </a:pPr>
            <a:r>
              <a:rPr lang="en-GB" sz="2200" dirty="0">
                <a:latin typeface="Comic Sans MS" pitchFamily="66" charset="0"/>
              </a:rPr>
              <a:t>Was a </a:t>
            </a:r>
            <a:r>
              <a:rPr lang="en-GB" sz="2200" dirty="0" err="1">
                <a:latin typeface="Comic Sans MS" pitchFamily="66" charset="0"/>
              </a:rPr>
              <a:t>Tendai</a:t>
            </a:r>
            <a:r>
              <a:rPr lang="en-GB" sz="2200" dirty="0">
                <a:latin typeface="Comic Sans MS" pitchFamily="66" charset="0"/>
              </a:rPr>
              <a:t> monk but went to China and eventually adopted </a:t>
            </a:r>
            <a:r>
              <a:rPr lang="en-GB" sz="2200" dirty="0" err="1">
                <a:latin typeface="Comic Sans MS" pitchFamily="66" charset="0"/>
              </a:rPr>
              <a:t>Rinzai</a:t>
            </a:r>
            <a:r>
              <a:rPr lang="en-GB" sz="2200" dirty="0">
                <a:latin typeface="Comic Sans MS" pitchFamily="66" charset="0"/>
              </a:rPr>
              <a:t> Zen.</a:t>
            </a:r>
          </a:p>
          <a:p>
            <a:pPr marL="285750" indent="-285750">
              <a:buFont typeface="Arial" pitchFamily="34" charset="0"/>
              <a:buChar char="•"/>
            </a:pPr>
            <a:endParaRPr lang="en-GB" sz="2200" dirty="0">
              <a:latin typeface="Comic Sans MS" pitchFamily="66" charset="0"/>
            </a:endParaRPr>
          </a:p>
          <a:p>
            <a:pPr marL="285750" indent="-285750">
              <a:buFont typeface="Arial" pitchFamily="34" charset="0"/>
              <a:buChar char="•"/>
            </a:pPr>
            <a:r>
              <a:rPr lang="en-GB" sz="2200" dirty="0">
                <a:latin typeface="Comic Sans MS" pitchFamily="66" charset="0"/>
              </a:rPr>
              <a:t>On return to Japan he established the very first Zen Temple but faced much opposition from other sects, especially those with imperial patronage near the capital of Kyoto</a:t>
            </a:r>
          </a:p>
          <a:p>
            <a:pPr marL="285750" indent="-285750">
              <a:buFont typeface="Arial" pitchFamily="34" charset="0"/>
              <a:buChar char="•"/>
            </a:pPr>
            <a:endParaRPr lang="en-GB" sz="2200" dirty="0">
              <a:latin typeface="Comic Sans MS" pitchFamily="66" charset="0"/>
            </a:endParaRPr>
          </a:p>
          <a:p>
            <a:pPr marL="285750" indent="-285750">
              <a:buFont typeface="Arial" pitchFamily="34" charset="0"/>
              <a:buChar char="•"/>
            </a:pPr>
            <a:r>
              <a:rPr lang="en-GB" sz="2200" dirty="0">
                <a:latin typeface="Comic Sans MS" pitchFamily="66" charset="0"/>
              </a:rPr>
              <a:t>Eventually he re-located to Kamakura where he was welcomed by the uprising Samurai</a:t>
            </a:r>
          </a:p>
          <a:p>
            <a:pPr marL="285750" indent="-285750">
              <a:buFont typeface="Arial" pitchFamily="34" charset="0"/>
              <a:buChar char="•"/>
            </a:pPr>
            <a:endParaRPr lang="en-GB" sz="2200" dirty="0">
              <a:latin typeface="Comic Sans MS" pitchFamily="66" charset="0"/>
            </a:endParaRPr>
          </a:p>
          <a:p>
            <a:pPr marL="285750" indent="-285750">
              <a:buFont typeface="Arial" pitchFamily="34" charset="0"/>
              <a:buChar char="•"/>
            </a:pPr>
            <a:r>
              <a:rPr lang="en-GB" sz="2200" dirty="0" err="1">
                <a:latin typeface="Comic Sans MS" pitchFamily="66" charset="0"/>
              </a:rPr>
              <a:t>Rinzai</a:t>
            </a:r>
            <a:r>
              <a:rPr lang="en-GB" sz="2200" dirty="0">
                <a:latin typeface="Comic Sans MS" pitchFamily="66" charset="0"/>
              </a:rPr>
              <a:t> from very beginning became associated with the Samurai warrior class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5054176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332656"/>
            <a:ext cx="6840760" cy="923330"/>
          </a:xfrm>
          <a:prstGeom prst="rect">
            <a:avLst/>
          </a:prstGeom>
          <a:noFill/>
        </p:spPr>
        <p:txBody>
          <a:bodyPr wrap="square" rtlCol="0">
            <a:spAutoFit/>
          </a:bodyPr>
          <a:lstStyle/>
          <a:p>
            <a:r>
              <a:rPr lang="en-GB" sz="3600" dirty="0">
                <a:latin typeface="Comic Sans MS" pitchFamily="66" charset="0"/>
              </a:rPr>
              <a:t>Soto Zen</a:t>
            </a:r>
          </a:p>
          <a:p>
            <a:r>
              <a:rPr lang="en-GB" dirty="0">
                <a:latin typeface="Comic Sans MS" pitchFamily="66" charset="0"/>
              </a:rPr>
              <a:t>Also known as ‘Farmers’ Zen’</a:t>
            </a:r>
          </a:p>
        </p:txBody>
      </p:sp>
      <p:sp>
        <p:nvSpPr>
          <p:cNvPr id="10" name="TextBox 9"/>
          <p:cNvSpPr txBox="1"/>
          <p:nvPr/>
        </p:nvSpPr>
        <p:spPr>
          <a:xfrm>
            <a:off x="611560" y="2132856"/>
            <a:ext cx="6984776" cy="3385542"/>
          </a:xfrm>
          <a:prstGeom prst="rect">
            <a:avLst/>
          </a:prstGeom>
          <a:noFill/>
        </p:spPr>
        <p:txBody>
          <a:bodyPr wrap="square" rtlCol="0">
            <a:spAutoFit/>
          </a:bodyPr>
          <a:lstStyle/>
          <a:p>
            <a:r>
              <a:rPr lang="en-GB" sz="2800" dirty="0">
                <a:latin typeface="Comic Sans MS" pitchFamily="66" charset="0"/>
              </a:rPr>
              <a:t>‘No need to seek enlightenment, just be enlightened’</a:t>
            </a:r>
          </a:p>
          <a:p>
            <a:endParaRPr lang="en-GB" sz="2800" dirty="0">
              <a:latin typeface="Comic Sans MS" pitchFamily="66" charset="0"/>
            </a:endParaRPr>
          </a:p>
          <a:p>
            <a:r>
              <a:rPr lang="en-GB" sz="2800" dirty="0">
                <a:latin typeface="Comic Sans MS" pitchFamily="66" charset="0"/>
              </a:rPr>
              <a:t>‘</a:t>
            </a:r>
            <a:r>
              <a:rPr lang="en-GB" sz="2800" dirty="0" err="1">
                <a:latin typeface="Comic Sans MS" pitchFamily="66" charset="0"/>
              </a:rPr>
              <a:t>Zazen</a:t>
            </a:r>
            <a:r>
              <a:rPr lang="en-GB" sz="2800" dirty="0">
                <a:latin typeface="Comic Sans MS" pitchFamily="66" charset="0"/>
              </a:rPr>
              <a:t> and Enlightenment are one’</a:t>
            </a:r>
          </a:p>
          <a:p>
            <a:endParaRPr lang="en-GB" sz="2800" dirty="0">
              <a:latin typeface="Comic Sans MS" pitchFamily="66" charset="0"/>
            </a:endParaRPr>
          </a:p>
          <a:p>
            <a:endParaRPr lang="en-GB" sz="2800" dirty="0">
              <a:latin typeface="Comic Sans MS" pitchFamily="66" charset="0"/>
            </a:endParaRPr>
          </a:p>
          <a:p>
            <a:r>
              <a:rPr lang="en-GB" sz="2800" dirty="0">
                <a:latin typeface="Comic Sans MS" pitchFamily="66" charset="0"/>
              </a:rPr>
              <a:t>‘</a:t>
            </a:r>
            <a:r>
              <a:rPr lang="en-GB" sz="2800" dirty="0" err="1">
                <a:latin typeface="Comic Sans MS" pitchFamily="66" charset="0"/>
              </a:rPr>
              <a:t>Shikantaza</a:t>
            </a:r>
            <a:r>
              <a:rPr lang="en-GB" sz="2800" dirty="0">
                <a:latin typeface="Comic Sans MS" pitchFamily="66" charset="0"/>
              </a:rPr>
              <a:t>’ – nothing but sitting </a:t>
            </a:r>
          </a:p>
          <a:p>
            <a:endParaRPr lang="en-GB" dirty="0"/>
          </a:p>
        </p:txBody>
      </p:sp>
    </p:spTree>
    <p:extLst>
      <p:ext uri="{BB962C8B-B14F-4D97-AF65-F5344CB8AC3E}">
        <p14:creationId xmlns:p14="http://schemas.microsoft.com/office/powerpoint/2010/main" val="10666675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352976" cy="5847755"/>
          </a:xfrm>
          <a:prstGeom prst="rect">
            <a:avLst/>
          </a:prstGeom>
          <a:noFill/>
        </p:spPr>
        <p:txBody>
          <a:bodyPr wrap="square" rtlCol="0">
            <a:spAutoFit/>
          </a:bodyPr>
          <a:lstStyle/>
          <a:p>
            <a:pPr marL="457200" indent="-457200">
              <a:buFont typeface="Arial" pitchFamily="34" charset="0"/>
              <a:buChar char="•"/>
            </a:pPr>
            <a:r>
              <a:rPr lang="en-GB" sz="3200" dirty="0" err="1">
                <a:solidFill>
                  <a:srgbClr val="C00000"/>
                </a:solidFill>
                <a:latin typeface="Comic Sans MS" pitchFamily="66" charset="0"/>
              </a:rPr>
              <a:t>Jhana</a:t>
            </a:r>
            <a:r>
              <a:rPr lang="en-GB" sz="3200" dirty="0">
                <a:solidFill>
                  <a:srgbClr val="C00000"/>
                </a:solidFill>
                <a:latin typeface="Comic Sans MS" pitchFamily="66" charset="0"/>
              </a:rPr>
              <a:t>(</a:t>
            </a:r>
            <a:r>
              <a:rPr lang="en-GB" sz="3200" dirty="0" err="1">
                <a:solidFill>
                  <a:srgbClr val="C00000"/>
                </a:solidFill>
                <a:latin typeface="Comic Sans MS" pitchFamily="66" charset="0"/>
              </a:rPr>
              <a:t>Pali</a:t>
            </a:r>
            <a:r>
              <a:rPr lang="en-GB" sz="3200" dirty="0">
                <a:solidFill>
                  <a:srgbClr val="C00000"/>
                </a:solidFill>
                <a:latin typeface="Comic Sans MS" pitchFamily="66" charset="0"/>
              </a:rPr>
              <a:t>) or </a:t>
            </a:r>
            <a:r>
              <a:rPr lang="en-GB" sz="3200" dirty="0" err="1">
                <a:solidFill>
                  <a:srgbClr val="C00000"/>
                </a:solidFill>
                <a:latin typeface="Comic Sans MS" pitchFamily="66" charset="0"/>
              </a:rPr>
              <a:t>Dhyana</a:t>
            </a:r>
            <a:r>
              <a:rPr lang="en-GB" sz="3200" dirty="0">
                <a:solidFill>
                  <a:srgbClr val="C00000"/>
                </a:solidFill>
                <a:latin typeface="Comic Sans MS" pitchFamily="66" charset="0"/>
              </a:rPr>
              <a:t> (Sanskrit) in the </a:t>
            </a:r>
            <a:r>
              <a:rPr lang="en-GB" sz="3200" dirty="0" err="1">
                <a:solidFill>
                  <a:srgbClr val="C00000"/>
                </a:solidFill>
                <a:latin typeface="Comic Sans MS" pitchFamily="66" charset="0"/>
              </a:rPr>
              <a:t>orginal</a:t>
            </a:r>
            <a:r>
              <a:rPr lang="en-GB" sz="3200" dirty="0">
                <a:solidFill>
                  <a:srgbClr val="C00000"/>
                </a:solidFill>
                <a:latin typeface="Comic Sans MS" pitchFamily="66" charset="0"/>
              </a:rPr>
              <a:t> Indian</a:t>
            </a:r>
          </a:p>
          <a:p>
            <a:pPr marL="457200" indent="-457200">
              <a:buFont typeface="Arial" pitchFamily="34" charset="0"/>
              <a:buChar char="•"/>
            </a:pPr>
            <a:endParaRPr lang="en-GB" sz="3200" dirty="0">
              <a:latin typeface="Comic Sans MS" pitchFamily="66" charset="0"/>
            </a:endParaRPr>
          </a:p>
          <a:p>
            <a:pPr marL="457200" indent="-457200">
              <a:buFont typeface="Arial" pitchFamily="34" charset="0"/>
              <a:buChar char="•"/>
            </a:pPr>
            <a:r>
              <a:rPr lang="en-GB" sz="3200" dirty="0" err="1">
                <a:solidFill>
                  <a:srgbClr val="FFC000"/>
                </a:solidFill>
                <a:latin typeface="Comic Sans MS" pitchFamily="66" charset="0"/>
              </a:rPr>
              <a:t>Ch’an</a:t>
            </a:r>
            <a:r>
              <a:rPr lang="en-GB" sz="3200" dirty="0">
                <a:solidFill>
                  <a:srgbClr val="FFC000"/>
                </a:solidFill>
                <a:latin typeface="Comic Sans MS" pitchFamily="66" charset="0"/>
              </a:rPr>
              <a:t> – taken from </a:t>
            </a:r>
            <a:r>
              <a:rPr lang="en-GB" sz="3200" dirty="0" err="1">
                <a:solidFill>
                  <a:srgbClr val="FFC000"/>
                </a:solidFill>
                <a:latin typeface="Comic Sans MS" pitchFamily="66" charset="0"/>
              </a:rPr>
              <a:t>Dhyana</a:t>
            </a:r>
            <a:r>
              <a:rPr lang="en-GB" sz="3200" dirty="0">
                <a:solidFill>
                  <a:srgbClr val="FFC000"/>
                </a:solidFill>
                <a:latin typeface="Comic Sans MS" pitchFamily="66" charset="0"/>
              </a:rPr>
              <a:t>   (China)</a:t>
            </a:r>
          </a:p>
          <a:p>
            <a:pPr marL="457200" indent="-457200">
              <a:buFont typeface="Arial" pitchFamily="34" charset="0"/>
              <a:buChar char="•"/>
            </a:pPr>
            <a:endParaRPr lang="en-GB" sz="3200" dirty="0">
              <a:latin typeface="Comic Sans MS" pitchFamily="66" charset="0"/>
            </a:endParaRPr>
          </a:p>
          <a:p>
            <a:pPr marL="457200" indent="-457200">
              <a:buFont typeface="Arial" pitchFamily="34" charset="0"/>
              <a:buChar char="•"/>
            </a:pPr>
            <a:r>
              <a:rPr lang="en-GB" sz="3200" dirty="0">
                <a:solidFill>
                  <a:srgbClr val="00B050"/>
                </a:solidFill>
                <a:latin typeface="Comic Sans MS" pitchFamily="66" charset="0"/>
              </a:rPr>
              <a:t>Zen – taken from the </a:t>
            </a:r>
            <a:r>
              <a:rPr lang="en-GB" sz="3200" dirty="0" err="1">
                <a:solidFill>
                  <a:srgbClr val="00B050"/>
                </a:solidFill>
                <a:latin typeface="Comic Sans MS" pitchFamily="66" charset="0"/>
              </a:rPr>
              <a:t>Dhyana</a:t>
            </a:r>
            <a:r>
              <a:rPr lang="en-GB" sz="3200" dirty="0">
                <a:solidFill>
                  <a:srgbClr val="00B050"/>
                </a:solidFill>
                <a:latin typeface="Comic Sans MS" pitchFamily="66" charset="0"/>
              </a:rPr>
              <a:t>   (Japan)</a:t>
            </a:r>
          </a:p>
          <a:p>
            <a:pPr marL="457200" indent="-457200">
              <a:buFont typeface="Arial" pitchFamily="34" charset="0"/>
              <a:buChar char="•"/>
            </a:pPr>
            <a:endParaRPr lang="en-GB" sz="3200" dirty="0">
              <a:latin typeface="Comic Sans MS" pitchFamily="66" charset="0"/>
            </a:endParaRPr>
          </a:p>
          <a:p>
            <a:pPr marL="457200" indent="-457200">
              <a:buFont typeface="Arial" pitchFamily="34" charset="0"/>
              <a:buChar char="•"/>
            </a:pPr>
            <a:r>
              <a:rPr lang="en-GB" sz="3200" dirty="0">
                <a:solidFill>
                  <a:srgbClr val="0070C0"/>
                </a:solidFill>
                <a:latin typeface="Comic Sans MS" pitchFamily="66" charset="0"/>
              </a:rPr>
              <a:t>Son – taken from </a:t>
            </a:r>
            <a:r>
              <a:rPr lang="en-GB" sz="3200" dirty="0" err="1">
                <a:solidFill>
                  <a:srgbClr val="0070C0"/>
                </a:solidFill>
                <a:latin typeface="Comic Sans MS" pitchFamily="66" charset="0"/>
              </a:rPr>
              <a:t>Dhyana</a:t>
            </a:r>
            <a:r>
              <a:rPr lang="en-GB" sz="3200" dirty="0">
                <a:solidFill>
                  <a:srgbClr val="0070C0"/>
                </a:solidFill>
                <a:latin typeface="Comic Sans MS" pitchFamily="66" charset="0"/>
              </a:rPr>
              <a:t>   (Korea)</a:t>
            </a:r>
          </a:p>
          <a:p>
            <a:pPr marL="457200" indent="-457200">
              <a:buFont typeface="Arial" pitchFamily="34" charset="0"/>
              <a:buChar char="•"/>
            </a:pPr>
            <a:endParaRPr lang="en-GB" sz="3200" dirty="0">
              <a:latin typeface="Comic Sans MS" pitchFamily="66" charset="0"/>
            </a:endParaRPr>
          </a:p>
          <a:p>
            <a:pPr marL="457200" indent="-457200">
              <a:buFont typeface="Arial" pitchFamily="34" charset="0"/>
              <a:buChar char="•"/>
            </a:pPr>
            <a:r>
              <a:rPr lang="en-GB" sz="3200" dirty="0" err="1">
                <a:solidFill>
                  <a:schemeClr val="accent6">
                    <a:lumMod val="60000"/>
                    <a:lumOff val="40000"/>
                  </a:schemeClr>
                </a:solidFill>
                <a:latin typeface="Comic Sans MS" pitchFamily="66" charset="0"/>
              </a:rPr>
              <a:t>Thien</a:t>
            </a:r>
            <a:r>
              <a:rPr lang="en-GB" sz="3200" dirty="0">
                <a:solidFill>
                  <a:schemeClr val="accent6">
                    <a:lumMod val="60000"/>
                    <a:lumOff val="40000"/>
                  </a:schemeClr>
                </a:solidFill>
                <a:latin typeface="Comic Sans MS" pitchFamily="66" charset="0"/>
              </a:rPr>
              <a:t> – taken from </a:t>
            </a:r>
            <a:r>
              <a:rPr lang="en-GB" sz="3200" dirty="0" err="1">
                <a:solidFill>
                  <a:schemeClr val="accent6">
                    <a:lumMod val="60000"/>
                    <a:lumOff val="40000"/>
                  </a:schemeClr>
                </a:solidFill>
                <a:latin typeface="Comic Sans MS" pitchFamily="66" charset="0"/>
              </a:rPr>
              <a:t>Dhyana</a:t>
            </a:r>
            <a:r>
              <a:rPr lang="en-GB" sz="3200" dirty="0">
                <a:solidFill>
                  <a:schemeClr val="accent6">
                    <a:lumMod val="60000"/>
                    <a:lumOff val="40000"/>
                  </a:schemeClr>
                </a:solidFill>
                <a:latin typeface="Comic Sans MS" pitchFamily="66" charset="0"/>
              </a:rPr>
              <a:t>  (Vietnam)</a:t>
            </a:r>
          </a:p>
          <a:p>
            <a:endParaRPr lang="en-GB" dirty="0"/>
          </a:p>
          <a:p>
            <a:endParaRPr lang="en-GB" dirty="0"/>
          </a:p>
          <a:p>
            <a:endParaRPr lang="en-GB" dirty="0"/>
          </a:p>
        </p:txBody>
      </p:sp>
    </p:spTree>
    <p:extLst>
      <p:ext uri="{BB962C8B-B14F-4D97-AF65-F5344CB8AC3E}">
        <p14:creationId xmlns:p14="http://schemas.microsoft.com/office/powerpoint/2010/main" val="42361314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668" y="-19846"/>
            <a:ext cx="5904656" cy="769441"/>
          </a:xfrm>
          <a:prstGeom prst="rect">
            <a:avLst/>
          </a:prstGeom>
          <a:noFill/>
        </p:spPr>
        <p:txBody>
          <a:bodyPr wrap="square" rtlCol="0">
            <a:spAutoFit/>
          </a:bodyPr>
          <a:lstStyle/>
          <a:p>
            <a:pPr algn="ctr"/>
            <a:r>
              <a:rPr lang="en-GB" sz="4400" dirty="0"/>
              <a:t>Without Thinking</a:t>
            </a:r>
          </a:p>
        </p:txBody>
      </p:sp>
      <p:sp>
        <p:nvSpPr>
          <p:cNvPr id="3" name="TextBox 2"/>
          <p:cNvSpPr txBox="1"/>
          <p:nvPr/>
        </p:nvSpPr>
        <p:spPr>
          <a:xfrm>
            <a:off x="0" y="742486"/>
            <a:ext cx="9144000" cy="6109365"/>
          </a:xfrm>
          <a:prstGeom prst="rect">
            <a:avLst/>
          </a:prstGeom>
          <a:noFill/>
        </p:spPr>
        <p:txBody>
          <a:bodyPr wrap="square" rtlCol="0">
            <a:spAutoFit/>
          </a:bodyPr>
          <a:lstStyle/>
          <a:p>
            <a:pPr marL="285750" indent="-285750">
              <a:buFont typeface="Arial" panose="020B0604020202020204" pitchFamily="34" charset="0"/>
              <a:buChar char="•"/>
            </a:pPr>
            <a:r>
              <a:rPr lang="en-GB" sz="2300" dirty="0" err="1">
                <a:latin typeface="Comic Sans MS" panose="030F0702030302020204" pitchFamily="66" charset="0"/>
              </a:rPr>
              <a:t>Dogen</a:t>
            </a:r>
            <a:r>
              <a:rPr lang="en-GB" sz="2300" dirty="0">
                <a:latin typeface="Comic Sans MS" panose="030F0702030302020204" pitchFamily="66" charset="0"/>
              </a:rPr>
              <a:t> believed that it is meaningless to seek enlightenment if we are already enlightened.  However, we do not allow are enlightened nature to manifest itself.  Therefore, meditation is the purest expression of our enlightened nature.</a:t>
            </a:r>
          </a:p>
          <a:p>
            <a:pPr marL="285750" indent="-285750">
              <a:buFont typeface="Arial" panose="020B0604020202020204" pitchFamily="34" charset="0"/>
              <a:buChar char="•"/>
            </a:pPr>
            <a:endParaRPr lang="en-GB" sz="2300" dirty="0">
              <a:latin typeface="Comic Sans MS" panose="030F0702030302020204" pitchFamily="66" charset="0"/>
            </a:endParaRPr>
          </a:p>
          <a:p>
            <a:pPr marL="285750" indent="-285750">
              <a:buFont typeface="Arial" panose="020B0604020202020204" pitchFamily="34" charset="0"/>
              <a:buChar char="•"/>
            </a:pPr>
            <a:r>
              <a:rPr lang="en-GB" sz="2300" dirty="0">
                <a:latin typeface="Comic Sans MS" panose="030F0702030302020204" pitchFamily="66" charset="0"/>
              </a:rPr>
              <a:t>How is this so?</a:t>
            </a:r>
          </a:p>
          <a:p>
            <a:pPr marL="285750" indent="-285750">
              <a:buFont typeface="Arial" panose="020B0604020202020204" pitchFamily="34" charset="0"/>
              <a:buChar char="•"/>
            </a:pPr>
            <a:endParaRPr lang="en-GB" sz="2300" dirty="0">
              <a:latin typeface="Comic Sans MS" panose="030F0702030302020204" pitchFamily="66" charset="0"/>
            </a:endParaRPr>
          </a:p>
          <a:p>
            <a:pPr marL="285750" indent="-285750">
              <a:buFont typeface="Arial" panose="020B0604020202020204" pitchFamily="34" charset="0"/>
              <a:buChar char="•"/>
            </a:pPr>
            <a:r>
              <a:rPr lang="en-GB" sz="2300" dirty="0">
                <a:latin typeface="Comic Sans MS" panose="030F0702030302020204" pitchFamily="66" charset="0"/>
              </a:rPr>
              <a:t>We already perceive everything exactly as a </a:t>
            </a:r>
            <a:r>
              <a:rPr lang="en-GB" sz="2300" dirty="0" err="1">
                <a:latin typeface="Comic Sans MS" panose="030F0702030302020204" pitchFamily="66" charset="0"/>
              </a:rPr>
              <a:t>buddha</a:t>
            </a:r>
            <a:r>
              <a:rPr lang="en-GB" sz="2300" dirty="0">
                <a:latin typeface="Comic Sans MS" panose="030F0702030302020204" pitchFamily="66" charset="0"/>
              </a:rPr>
              <a:t> does.  The difference is that we go further and impose concepts onto everything that those things do not necessarily have.  A </a:t>
            </a:r>
            <a:r>
              <a:rPr lang="en-GB" sz="2300" dirty="0" err="1">
                <a:latin typeface="Comic Sans MS" panose="030F0702030302020204" pitchFamily="66" charset="0"/>
              </a:rPr>
              <a:t>buddha</a:t>
            </a:r>
            <a:r>
              <a:rPr lang="en-GB" sz="2300" dirty="0">
                <a:latin typeface="Comic Sans MS" panose="030F0702030302020204" pitchFamily="66" charset="0"/>
              </a:rPr>
              <a:t> simply does not do this.</a:t>
            </a:r>
          </a:p>
          <a:p>
            <a:pPr marL="285750" indent="-285750">
              <a:buFont typeface="Arial" panose="020B0604020202020204" pitchFamily="34" charset="0"/>
              <a:buChar char="•"/>
            </a:pPr>
            <a:endParaRPr lang="en-GB" sz="2300" dirty="0">
              <a:latin typeface="Comic Sans MS" panose="030F0702030302020204" pitchFamily="66" charset="0"/>
            </a:endParaRPr>
          </a:p>
          <a:p>
            <a:pPr marL="285750" indent="-285750">
              <a:buFont typeface="Arial" panose="020B0604020202020204" pitchFamily="34" charset="0"/>
              <a:buChar char="•"/>
            </a:pPr>
            <a:r>
              <a:rPr lang="en-GB" sz="2300" dirty="0">
                <a:latin typeface="Comic Sans MS" panose="030F0702030302020204" pitchFamily="66" charset="0"/>
              </a:rPr>
              <a:t>So how can we do it too?</a:t>
            </a:r>
          </a:p>
          <a:p>
            <a:pPr marL="285750" indent="-285750">
              <a:buFont typeface="Arial" panose="020B0604020202020204" pitchFamily="34" charset="0"/>
              <a:buChar char="•"/>
            </a:pPr>
            <a:endParaRPr lang="en-GB" sz="2300" dirty="0">
              <a:latin typeface="Comic Sans MS" panose="030F0702030302020204" pitchFamily="66" charset="0"/>
            </a:endParaRPr>
          </a:p>
          <a:p>
            <a:pPr marL="285750" indent="-285750">
              <a:buFont typeface="Arial" panose="020B0604020202020204" pitchFamily="34" charset="0"/>
              <a:buChar char="•"/>
            </a:pPr>
            <a:r>
              <a:rPr lang="en-GB" sz="2300" dirty="0">
                <a:latin typeface="Comic Sans MS" panose="030F0702030302020204" pitchFamily="66" charset="0"/>
              </a:rPr>
              <a:t>By neither ‘thinking’ nor ‘not-thinking’</a:t>
            </a:r>
          </a:p>
          <a:p>
            <a:pPr marL="285750" indent="-285750">
              <a:buFont typeface="Arial" panose="020B0604020202020204" pitchFamily="34" charset="0"/>
              <a:buChar char="•"/>
            </a:pPr>
            <a:endParaRPr lang="en-GB" sz="2300" dirty="0">
              <a:latin typeface="Comic Sans MS" panose="030F0702030302020204" pitchFamily="66" charset="0"/>
            </a:endParaRPr>
          </a:p>
          <a:p>
            <a:pPr marL="285750" indent="-285750">
              <a:buFont typeface="Arial" panose="020B0604020202020204" pitchFamily="34" charset="0"/>
              <a:buChar char="•"/>
            </a:pPr>
            <a:r>
              <a:rPr lang="en-GB" sz="2300" dirty="0">
                <a:latin typeface="Comic Sans MS" panose="030F0702030302020204" pitchFamily="66" charset="0"/>
              </a:rPr>
              <a:t>This is achieved by the practice of ‘Without-Thinking’</a:t>
            </a:r>
          </a:p>
        </p:txBody>
      </p:sp>
    </p:spTree>
    <p:extLst>
      <p:ext uri="{BB962C8B-B14F-4D97-AF65-F5344CB8AC3E}">
        <p14:creationId xmlns:p14="http://schemas.microsoft.com/office/powerpoint/2010/main" val="5477430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668" y="-19846"/>
            <a:ext cx="5904656" cy="769441"/>
          </a:xfrm>
          <a:prstGeom prst="rect">
            <a:avLst/>
          </a:prstGeom>
          <a:noFill/>
        </p:spPr>
        <p:txBody>
          <a:bodyPr wrap="square" rtlCol="0">
            <a:spAutoFit/>
          </a:bodyPr>
          <a:lstStyle/>
          <a:p>
            <a:pPr algn="ctr"/>
            <a:r>
              <a:rPr lang="en-GB" sz="4400" dirty="0"/>
              <a:t>Without Thinking</a:t>
            </a:r>
          </a:p>
        </p:txBody>
      </p:sp>
      <p:sp>
        <p:nvSpPr>
          <p:cNvPr id="3" name="TextBox 2"/>
          <p:cNvSpPr txBox="1"/>
          <p:nvPr/>
        </p:nvSpPr>
        <p:spPr>
          <a:xfrm>
            <a:off x="179512" y="1196752"/>
            <a:ext cx="8964488" cy="4524315"/>
          </a:xfrm>
          <a:prstGeom prst="rect">
            <a:avLst/>
          </a:prstGeom>
          <a:noFill/>
        </p:spPr>
        <p:txBody>
          <a:bodyPr wrap="square" rtlCol="0">
            <a:spAutoFit/>
          </a:bodyPr>
          <a:lstStyle/>
          <a:p>
            <a:r>
              <a:rPr lang="en-GB" sz="3600" dirty="0">
                <a:latin typeface="Comic Sans MS" panose="030F0702030302020204" pitchFamily="66" charset="0"/>
              </a:rPr>
              <a:t>What might be the problem with</a:t>
            </a:r>
          </a:p>
          <a:p>
            <a:endParaRPr lang="en-GB" sz="3600" dirty="0">
              <a:latin typeface="Comic Sans MS" panose="030F0702030302020204" pitchFamily="66" charset="0"/>
            </a:endParaRPr>
          </a:p>
          <a:p>
            <a:r>
              <a:rPr lang="en-GB" sz="3600" dirty="0">
                <a:latin typeface="Comic Sans MS" panose="030F0702030302020204" pitchFamily="66" charset="0"/>
              </a:rPr>
              <a:t>‘Thinking’</a:t>
            </a:r>
          </a:p>
          <a:p>
            <a:endParaRPr lang="en-GB" sz="3600" dirty="0">
              <a:latin typeface="Comic Sans MS" panose="030F0702030302020204" pitchFamily="66" charset="0"/>
            </a:endParaRPr>
          </a:p>
          <a:p>
            <a:r>
              <a:rPr lang="en-GB" sz="3600" dirty="0">
                <a:latin typeface="Comic Sans MS" panose="030F0702030302020204" pitchFamily="66" charset="0"/>
              </a:rPr>
              <a:t>‘Not-Thinking’</a:t>
            </a:r>
          </a:p>
          <a:p>
            <a:endParaRPr lang="en-GB" sz="3600" dirty="0">
              <a:latin typeface="Comic Sans MS" panose="030F0702030302020204" pitchFamily="66" charset="0"/>
            </a:endParaRPr>
          </a:p>
          <a:p>
            <a:r>
              <a:rPr lang="en-GB" sz="3600" dirty="0">
                <a:latin typeface="Comic Sans MS" panose="030F0702030302020204" pitchFamily="66" charset="0"/>
              </a:rPr>
              <a:t>And what, then is meant by ‘Without-Thinking’?</a:t>
            </a:r>
          </a:p>
        </p:txBody>
      </p:sp>
    </p:spTree>
    <p:extLst>
      <p:ext uri="{BB962C8B-B14F-4D97-AF65-F5344CB8AC3E}">
        <p14:creationId xmlns:p14="http://schemas.microsoft.com/office/powerpoint/2010/main" val="18372783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95388"/>
            <a:ext cx="4464496" cy="584775"/>
          </a:xfrm>
          <a:prstGeom prst="rect">
            <a:avLst/>
          </a:prstGeom>
          <a:noFill/>
        </p:spPr>
        <p:txBody>
          <a:bodyPr wrap="square" rtlCol="0">
            <a:spAutoFit/>
          </a:bodyPr>
          <a:lstStyle/>
          <a:p>
            <a:r>
              <a:rPr lang="en-GB" sz="3200" dirty="0" err="1">
                <a:latin typeface="Comic Sans MS" pitchFamily="66" charset="0"/>
              </a:rPr>
              <a:t>Dogen</a:t>
            </a:r>
            <a:r>
              <a:rPr lang="en-GB" sz="3200" dirty="0">
                <a:latin typeface="Comic Sans MS" pitchFamily="66" charset="0"/>
              </a:rPr>
              <a:t> – 1200 - 1253</a:t>
            </a:r>
          </a:p>
        </p:txBody>
      </p:sp>
      <p:sp>
        <p:nvSpPr>
          <p:cNvPr id="4" name="TextBox 3"/>
          <p:cNvSpPr txBox="1"/>
          <p:nvPr/>
        </p:nvSpPr>
        <p:spPr>
          <a:xfrm>
            <a:off x="107504" y="828195"/>
            <a:ext cx="5184576" cy="5847755"/>
          </a:xfrm>
          <a:prstGeom prst="rect">
            <a:avLst/>
          </a:prstGeom>
          <a:noFill/>
        </p:spPr>
        <p:txBody>
          <a:bodyPr wrap="square" rtlCol="0">
            <a:spAutoFit/>
          </a:bodyPr>
          <a:lstStyle/>
          <a:p>
            <a:pPr marL="285750" indent="-285750">
              <a:buFont typeface="Arial" pitchFamily="34" charset="0"/>
              <a:buChar char="•"/>
            </a:pPr>
            <a:r>
              <a:rPr lang="en-GB" sz="1700" dirty="0" err="1">
                <a:latin typeface="Comic Sans MS" pitchFamily="66" charset="0"/>
              </a:rPr>
              <a:t>Dogen</a:t>
            </a:r>
            <a:r>
              <a:rPr lang="en-GB" sz="1700" dirty="0">
                <a:latin typeface="Comic Sans MS" pitchFamily="66" charset="0"/>
              </a:rPr>
              <a:t> was orphaned at an early age and entered the </a:t>
            </a:r>
            <a:r>
              <a:rPr lang="en-GB" sz="1700" dirty="0" err="1">
                <a:latin typeface="Comic Sans MS" pitchFamily="66" charset="0"/>
              </a:rPr>
              <a:t>Tendai</a:t>
            </a:r>
            <a:r>
              <a:rPr lang="en-GB" sz="1700" dirty="0">
                <a:latin typeface="Comic Sans MS" pitchFamily="66" charset="0"/>
              </a:rPr>
              <a:t> monastery at age 7</a:t>
            </a:r>
          </a:p>
          <a:p>
            <a:pPr marL="285750" indent="-285750">
              <a:buFont typeface="Arial" pitchFamily="34" charset="0"/>
              <a:buChar char="•"/>
            </a:pPr>
            <a:endParaRPr lang="en-GB" sz="1700" dirty="0">
              <a:latin typeface="Comic Sans MS" pitchFamily="66" charset="0"/>
            </a:endParaRPr>
          </a:p>
          <a:p>
            <a:pPr marL="285750" indent="-285750">
              <a:buFont typeface="Arial" pitchFamily="34" charset="0"/>
              <a:buChar char="•"/>
            </a:pPr>
            <a:r>
              <a:rPr lang="en-GB" sz="1700" dirty="0">
                <a:latin typeface="Comic Sans MS" pitchFamily="66" charset="0"/>
              </a:rPr>
              <a:t>As a teenager he was troubled by the idea of Buddha-nature – that if the </a:t>
            </a:r>
            <a:r>
              <a:rPr lang="en-GB" sz="1700" dirty="0" err="1">
                <a:latin typeface="Comic Sans MS" pitchFamily="66" charset="0"/>
              </a:rPr>
              <a:t>Buddhas</a:t>
            </a:r>
            <a:r>
              <a:rPr lang="en-GB" sz="1700" dirty="0">
                <a:latin typeface="Comic Sans MS" pitchFamily="66" charset="0"/>
              </a:rPr>
              <a:t> always had ‘original Enlightenment’ then why did they seek to become enlightened and why should we?</a:t>
            </a:r>
          </a:p>
          <a:p>
            <a:pPr marL="285750" indent="-285750">
              <a:buFont typeface="Arial" pitchFamily="34" charset="0"/>
              <a:buChar char="•"/>
            </a:pPr>
            <a:endParaRPr lang="en-GB" sz="1700" dirty="0">
              <a:latin typeface="Comic Sans MS" pitchFamily="66" charset="0"/>
            </a:endParaRPr>
          </a:p>
          <a:p>
            <a:pPr marL="285750" indent="-285750">
              <a:buFont typeface="Arial" pitchFamily="34" charset="0"/>
              <a:buChar char="•"/>
            </a:pPr>
            <a:r>
              <a:rPr lang="en-GB" sz="1700" dirty="0">
                <a:latin typeface="Comic Sans MS" pitchFamily="66" charset="0"/>
              </a:rPr>
              <a:t>At 17 he was advised to seek the answer at the newly established </a:t>
            </a:r>
            <a:r>
              <a:rPr lang="en-GB" sz="1700" dirty="0" err="1">
                <a:latin typeface="Comic Sans MS" pitchFamily="66" charset="0"/>
              </a:rPr>
              <a:t>Rinzai</a:t>
            </a:r>
            <a:r>
              <a:rPr lang="en-GB" sz="1700" dirty="0">
                <a:latin typeface="Comic Sans MS" pitchFamily="66" charset="0"/>
              </a:rPr>
              <a:t> Zen temple.</a:t>
            </a:r>
          </a:p>
          <a:p>
            <a:pPr marL="285750" indent="-285750">
              <a:buFont typeface="Arial" pitchFamily="34" charset="0"/>
              <a:buChar char="•"/>
            </a:pPr>
            <a:endParaRPr lang="en-GB" sz="1700" dirty="0">
              <a:latin typeface="Comic Sans MS" pitchFamily="66" charset="0"/>
            </a:endParaRPr>
          </a:p>
          <a:p>
            <a:pPr marL="285750" indent="-285750">
              <a:buFont typeface="Arial" pitchFamily="34" charset="0"/>
              <a:buChar char="•"/>
            </a:pPr>
            <a:r>
              <a:rPr lang="en-GB" sz="1700" dirty="0">
                <a:latin typeface="Comic Sans MS" pitchFamily="66" charset="0"/>
              </a:rPr>
              <a:t>From there he was encouraged to travel to China like Eisai did and study with the </a:t>
            </a:r>
            <a:r>
              <a:rPr lang="en-GB" sz="1700" dirty="0" err="1">
                <a:latin typeface="Comic Sans MS" pitchFamily="66" charset="0"/>
              </a:rPr>
              <a:t>Ch’an</a:t>
            </a:r>
            <a:r>
              <a:rPr lang="en-GB" sz="1700" dirty="0">
                <a:latin typeface="Comic Sans MS" pitchFamily="66" charset="0"/>
              </a:rPr>
              <a:t> masters there.</a:t>
            </a:r>
          </a:p>
          <a:p>
            <a:pPr marL="285750" indent="-285750">
              <a:buFont typeface="Arial" pitchFamily="34" charset="0"/>
              <a:buChar char="•"/>
            </a:pPr>
            <a:endParaRPr lang="en-GB" sz="1700" dirty="0">
              <a:latin typeface="Comic Sans MS" pitchFamily="66" charset="0"/>
            </a:endParaRPr>
          </a:p>
          <a:p>
            <a:pPr marL="285750" indent="-285750">
              <a:buFont typeface="Arial" pitchFamily="34" charset="0"/>
              <a:buChar char="•"/>
            </a:pPr>
            <a:r>
              <a:rPr lang="en-GB" sz="1700" dirty="0">
                <a:latin typeface="Comic Sans MS" pitchFamily="66" charset="0"/>
              </a:rPr>
              <a:t>While in China he became disillusioned with the </a:t>
            </a:r>
            <a:r>
              <a:rPr lang="en-GB" sz="1700" dirty="0" err="1">
                <a:latin typeface="Comic Sans MS" pitchFamily="66" charset="0"/>
              </a:rPr>
              <a:t>Rinzai</a:t>
            </a:r>
            <a:r>
              <a:rPr lang="en-GB" sz="1700" dirty="0">
                <a:latin typeface="Comic Sans MS" pitchFamily="66" charset="0"/>
              </a:rPr>
              <a:t> emphasis on Sudden Enlightenment and relocated to the </a:t>
            </a:r>
            <a:r>
              <a:rPr lang="en-GB" sz="1700" dirty="0" err="1">
                <a:latin typeface="Comic Sans MS" pitchFamily="66" charset="0"/>
              </a:rPr>
              <a:t>Caodong</a:t>
            </a:r>
            <a:r>
              <a:rPr lang="en-GB" sz="1700" dirty="0">
                <a:latin typeface="Comic Sans MS" pitchFamily="66" charset="0"/>
              </a:rPr>
              <a:t> (Soto) monastery that he had heard about.</a:t>
            </a:r>
          </a:p>
          <a:p>
            <a:pPr marL="285750" indent="-285750">
              <a:buFont typeface="Arial" pitchFamily="34" charset="0"/>
              <a:buChar char="•"/>
            </a:pPr>
            <a:endParaRPr lang="en-GB" sz="1700" dirty="0">
              <a:latin typeface="Comic Sans MS" pitchFamily="66" charset="0"/>
            </a:endParaRPr>
          </a:p>
          <a:p>
            <a:pPr marL="285750" indent="-285750">
              <a:buFont typeface="Arial" pitchFamily="34" charset="0"/>
              <a:buChar char="•"/>
            </a:pPr>
            <a:r>
              <a:rPr lang="en-GB" sz="1700" dirty="0">
                <a:latin typeface="Comic Sans MS" pitchFamily="66" charset="0"/>
              </a:rPr>
              <a:t>Here his spiritual instincts are realised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48680"/>
            <a:ext cx="3119611" cy="396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641747"/>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620688"/>
            <a:ext cx="3816424" cy="6247864"/>
          </a:xfrm>
          <a:prstGeom prst="rect">
            <a:avLst/>
          </a:prstGeom>
          <a:noFill/>
        </p:spPr>
        <p:txBody>
          <a:bodyPr wrap="square" rtlCol="0">
            <a:spAutoFit/>
          </a:bodyPr>
          <a:lstStyle/>
          <a:p>
            <a:pPr marL="285750" indent="-285750">
              <a:buFont typeface="Arial" pitchFamily="34" charset="0"/>
              <a:buChar char="•"/>
            </a:pPr>
            <a:r>
              <a:rPr lang="en-GB" sz="2000" dirty="0">
                <a:latin typeface="Comic Sans MS" pitchFamily="66" charset="0"/>
              </a:rPr>
              <a:t>On his return, </a:t>
            </a:r>
            <a:r>
              <a:rPr lang="en-GB" sz="2000" dirty="0" err="1">
                <a:latin typeface="Comic Sans MS" pitchFamily="66" charset="0"/>
              </a:rPr>
              <a:t>Dogen</a:t>
            </a:r>
            <a:r>
              <a:rPr lang="en-GB" sz="2000" dirty="0">
                <a:latin typeface="Comic Sans MS" pitchFamily="66" charset="0"/>
              </a:rPr>
              <a:t> tried to set up a Soto Zen temple near the capital Kyoto but eventually had to abandon that plan due to political backlashes against Zen and Pure Land from the imperial court.  He headed a little further north and established many Soto Zen temples there.  </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Although the Samurai based at Kamakura supported </a:t>
            </a:r>
            <a:r>
              <a:rPr lang="en-GB" sz="2000" dirty="0" err="1">
                <a:latin typeface="Comic Sans MS" pitchFamily="66" charset="0"/>
              </a:rPr>
              <a:t>Rinzai</a:t>
            </a:r>
            <a:r>
              <a:rPr lang="en-GB" sz="2000" dirty="0">
                <a:latin typeface="Comic Sans MS" pitchFamily="66" charset="0"/>
              </a:rPr>
              <a:t> Zen they saw no objection with Soto and its de-emphasis on the martial arts yet appreciation of mindful discipline in everyday life.</a:t>
            </a:r>
          </a:p>
        </p:txBody>
      </p:sp>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76518" y="836712"/>
            <a:ext cx="4832752" cy="539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817886"/>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27031"/>
            <a:ext cx="4608512" cy="461665"/>
          </a:xfrm>
          <a:prstGeom prst="rect">
            <a:avLst/>
          </a:prstGeom>
          <a:noFill/>
        </p:spPr>
        <p:txBody>
          <a:bodyPr wrap="square" rtlCol="0">
            <a:spAutoFit/>
          </a:bodyPr>
          <a:lstStyle/>
          <a:p>
            <a:r>
              <a:rPr lang="en-GB" sz="2400" dirty="0">
                <a:latin typeface="Comic Sans MS" pitchFamily="66" charset="0"/>
              </a:rPr>
              <a:t>You already are enlightened!</a:t>
            </a:r>
          </a:p>
        </p:txBody>
      </p:sp>
      <p:sp>
        <p:nvSpPr>
          <p:cNvPr id="4" name="TextBox 3"/>
          <p:cNvSpPr txBox="1"/>
          <p:nvPr/>
        </p:nvSpPr>
        <p:spPr>
          <a:xfrm>
            <a:off x="395536" y="1628800"/>
            <a:ext cx="4752528" cy="4708981"/>
          </a:xfrm>
          <a:prstGeom prst="rect">
            <a:avLst/>
          </a:prstGeom>
          <a:noFill/>
        </p:spPr>
        <p:txBody>
          <a:bodyPr wrap="square" rtlCol="0">
            <a:spAutoFit/>
          </a:bodyPr>
          <a:lstStyle/>
          <a:p>
            <a:pPr marL="285750" indent="-285750">
              <a:buFont typeface="Arial" pitchFamily="34" charset="0"/>
              <a:buChar char="•"/>
            </a:pPr>
            <a:r>
              <a:rPr lang="en-GB" sz="2000" dirty="0">
                <a:latin typeface="Comic Sans MS" pitchFamily="66" charset="0"/>
              </a:rPr>
              <a:t>So why bovver meditate at all?</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For </a:t>
            </a:r>
            <a:r>
              <a:rPr lang="en-GB" sz="2000" dirty="0" err="1">
                <a:latin typeface="Comic Sans MS" pitchFamily="66" charset="0"/>
              </a:rPr>
              <a:t>Dogen</a:t>
            </a:r>
            <a:r>
              <a:rPr lang="en-GB" sz="2000" dirty="0">
                <a:latin typeface="Comic Sans MS" pitchFamily="66" charset="0"/>
              </a:rPr>
              <a:t>, meditation is Enlightenment.  While one is sitting on the cushion one is a </a:t>
            </a:r>
            <a:r>
              <a:rPr lang="en-GB" sz="2000" dirty="0" err="1">
                <a:latin typeface="Comic Sans MS" pitchFamily="66" charset="0"/>
              </a:rPr>
              <a:t>buddha</a:t>
            </a:r>
            <a:r>
              <a:rPr lang="en-GB" sz="2000" dirty="0">
                <a:latin typeface="Comic Sans MS" pitchFamily="66" charset="0"/>
              </a:rPr>
              <a:t>.  There is no need to realise enlightenment so the emphasis on Soto practice is to simply be enlightened.</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Meditation therefore simply connects you with your inner </a:t>
            </a:r>
            <a:r>
              <a:rPr lang="en-GB" sz="2000" dirty="0" err="1">
                <a:latin typeface="Comic Sans MS" pitchFamily="66" charset="0"/>
              </a:rPr>
              <a:t>buddha</a:t>
            </a:r>
            <a:r>
              <a:rPr lang="en-GB" sz="2000" dirty="0">
                <a:latin typeface="Comic Sans MS" pitchFamily="66" charset="0"/>
              </a:rPr>
              <a:t>.  The more you meditate the more in tune with your </a:t>
            </a:r>
            <a:r>
              <a:rPr lang="en-GB" sz="2000" dirty="0" err="1">
                <a:latin typeface="Comic Sans MS" pitchFamily="66" charset="0"/>
              </a:rPr>
              <a:t>buddha</a:t>
            </a:r>
            <a:r>
              <a:rPr lang="en-GB" sz="2000" dirty="0">
                <a:latin typeface="Comic Sans MS" pitchFamily="66" charset="0"/>
              </a:rPr>
              <a:t>-nature you 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5914"/>
            <a:ext cx="3124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668929"/>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87494"/>
            <a:ext cx="3744416" cy="830997"/>
          </a:xfrm>
          <a:prstGeom prst="rect">
            <a:avLst/>
          </a:prstGeom>
          <a:noFill/>
        </p:spPr>
        <p:txBody>
          <a:bodyPr wrap="square" rtlCol="0">
            <a:spAutoFit/>
          </a:bodyPr>
          <a:lstStyle/>
          <a:p>
            <a:r>
              <a:rPr lang="en-GB" sz="2400" dirty="0" err="1">
                <a:latin typeface="Comic Sans MS" pitchFamily="66" charset="0"/>
              </a:rPr>
              <a:t>Shikantaza</a:t>
            </a:r>
            <a:r>
              <a:rPr lang="en-GB" sz="2400" dirty="0">
                <a:latin typeface="Comic Sans MS" pitchFamily="66" charset="0"/>
              </a:rPr>
              <a:t> and other Soto Practices</a:t>
            </a:r>
          </a:p>
        </p:txBody>
      </p:sp>
      <p:sp>
        <p:nvSpPr>
          <p:cNvPr id="3" name="TextBox 2"/>
          <p:cNvSpPr txBox="1"/>
          <p:nvPr/>
        </p:nvSpPr>
        <p:spPr>
          <a:xfrm>
            <a:off x="251520" y="1556792"/>
            <a:ext cx="3767192" cy="4708981"/>
          </a:xfrm>
          <a:prstGeom prst="rect">
            <a:avLst/>
          </a:prstGeom>
          <a:noFill/>
        </p:spPr>
        <p:txBody>
          <a:bodyPr wrap="square" rtlCol="0">
            <a:spAutoFit/>
          </a:bodyPr>
          <a:lstStyle/>
          <a:p>
            <a:r>
              <a:rPr lang="en-GB" sz="2000" dirty="0">
                <a:latin typeface="Comic Sans MS" pitchFamily="66" charset="0"/>
              </a:rPr>
              <a:t>The main Soto practice is </a:t>
            </a:r>
            <a:r>
              <a:rPr lang="en-GB" sz="2000" dirty="0" err="1">
                <a:latin typeface="Comic Sans MS" pitchFamily="66" charset="0"/>
              </a:rPr>
              <a:t>Zazen</a:t>
            </a:r>
            <a:r>
              <a:rPr lang="en-GB" sz="2000" dirty="0">
                <a:latin typeface="Comic Sans MS" pitchFamily="66" charset="0"/>
              </a:rPr>
              <a:t>.  Soto monks might spend up to 6 hours (altogether) a day meditating.  Other concentration practices (</a:t>
            </a:r>
            <a:r>
              <a:rPr lang="en-GB" sz="2000" dirty="0" err="1">
                <a:latin typeface="Comic Sans MS" pitchFamily="66" charset="0"/>
              </a:rPr>
              <a:t>Samu</a:t>
            </a:r>
            <a:r>
              <a:rPr lang="en-GB" sz="2000" dirty="0">
                <a:latin typeface="Comic Sans MS" pitchFamily="66" charset="0"/>
              </a:rPr>
              <a:t>) are practiced as well such as</a:t>
            </a:r>
          </a:p>
          <a:p>
            <a:r>
              <a:rPr lang="en-GB" sz="2000" dirty="0">
                <a:latin typeface="Comic Sans MS" pitchFamily="66" charset="0"/>
              </a:rPr>
              <a:t>Tea ceremony, poetry, and gardening.</a:t>
            </a:r>
          </a:p>
          <a:p>
            <a:endParaRPr lang="en-GB" sz="2000" dirty="0">
              <a:latin typeface="Comic Sans MS" pitchFamily="66" charset="0"/>
            </a:endParaRPr>
          </a:p>
          <a:p>
            <a:r>
              <a:rPr lang="en-GB" sz="2000" dirty="0">
                <a:latin typeface="Comic Sans MS" pitchFamily="66" charset="0"/>
              </a:rPr>
              <a:t>However, martial arts is specifically de-emphasised in order to make Zen approachable for the peasant classes.</a:t>
            </a:r>
          </a:p>
        </p:txBody>
      </p:sp>
      <p:pic>
        <p:nvPicPr>
          <p:cNvPr id="307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18712" y="567546"/>
            <a:ext cx="4967573" cy="430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322715"/>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6408712" cy="523220"/>
          </a:xfrm>
          <a:prstGeom prst="rect">
            <a:avLst/>
          </a:prstGeom>
          <a:noFill/>
        </p:spPr>
        <p:txBody>
          <a:bodyPr wrap="square" rtlCol="0">
            <a:spAutoFit/>
          </a:bodyPr>
          <a:lstStyle/>
          <a:p>
            <a:r>
              <a:rPr lang="en-GB" sz="2800" dirty="0">
                <a:latin typeface="Comic Sans MS" pitchFamily="66" charset="0"/>
              </a:rPr>
              <a:t>Zen Today</a:t>
            </a:r>
          </a:p>
        </p:txBody>
      </p:sp>
      <p:sp>
        <p:nvSpPr>
          <p:cNvPr id="3" name="TextBox 2"/>
          <p:cNvSpPr txBox="1"/>
          <p:nvPr/>
        </p:nvSpPr>
        <p:spPr>
          <a:xfrm>
            <a:off x="323528" y="1052736"/>
            <a:ext cx="8424936" cy="5262979"/>
          </a:xfrm>
          <a:prstGeom prst="rect">
            <a:avLst/>
          </a:prstGeom>
          <a:noFill/>
        </p:spPr>
        <p:txBody>
          <a:bodyPr wrap="square" rtlCol="0">
            <a:spAutoFit/>
          </a:bodyPr>
          <a:lstStyle/>
          <a:p>
            <a:pPr marL="285750" indent="-285750">
              <a:buFont typeface="Arial" pitchFamily="34" charset="0"/>
              <a:buChar char="•"/>
            </a:pPr>
            <a:r>
              <a:rPr lang="en-GB" sz="2400" dirty="0">
                <a:latin typeface="Comic Sans MS" pitchFamily="66" charset="0"/>
              </a:rPr>
              <a:t>Much innovation in the 20</a:t>
            </a:r>
            <a:r>
              <a:rPr lang="en-GB" sz="2400" baseline="30000" dirty="0">
                <a:latin typeface="Comic Sans MS" pitchFamily="66" charset="0"/>
              </a:rPr>
              <a:t>th</a:t>
            </a:r>
            <a:r>
              <a:rPr lang="en-GB" sz="2400" dirty="0">
                <a:latin typeface="Comic Sans MS" pitchFamily="66" charset="0"/>
              </a:rPr>
              <a:t> Century</a:t>
            </a:r>
          </a:p>
          <a:p>
            <a:endParaRPr lang="en-GB" sz="2400" dirty="0">
              <a:latin typeface="Comic Sans MS" pitchFamily="66" charset="0"/>
            </a:endParaRPr>
          </a:p>
          <a:p>
            <a:pPr marL="285750" indent="-285750">
              <a:buFont typeface="Arial" pitchFamily="34" charset="0"/>
              <a:buChar char="•"/>
            </a:pPr>
            <a:r>
              <a:rPr lang="en-GB" sz="2400" u="sng" dirty="0">
                <a:latin typeface="Comic Sans MS" pitchFamily="66" charset="0"/>
              </a:rPr>
              <a:t>DT Suzuki </a:t>
            </a:r>
            <a:r>
              <a:rPr lang="en-GB" sz="2400" dirty="0">
                <a:latin typeface="Comic Sans MS" pitchFamily="66" charset="0"/>
              </a:rPr>
              <a:t>and other popular transmitters of Zen are uninterested in the ritual and hierarchical aspects of Zen that they see has beset Japanese Buddhism.  They teach a version of Zen for Westerners who are more interested in meditation more than anything.</a:t>
            </a:r>
          </a:p>
          <a:p>
            <a:endParaRPr lang="en-GB" sz="2400" dirty="0">
              <a:latin typeface="Comic Sans MS" pitchFamily="66" charset="0"/>
            </a:endParaRPr>
          </a:p>
          <a:p>
            <a:pPr marL="285750" indent="-285750">
              <a:buFont typeface="Arial" pitchFamily="34" charset="0"/>
              <a:buChar char="•"/>
            </a:pPr>
            <a:r>
              <a:rPr lang="en-GB" sz="2400" dirty="0">
                <a:latin typeface="Comic Sans MS" pitchFamily="66" charset="0"/>
              </a:rPr>
              <a:t>After the </a:t>
            </a:r>
            <a:r>
              <a:rPr lang="en-GB" sz="2400" b="1" u="sng" dirty="0">
                <a:latin typeface="Comic Sans MS" pitchFamily="66" charset="0"/>
              </a:rPr>
              <a:t>Meiji revolution </a:t>
            </a:r>
            <a:r>
              <a:rPr lang="en-GB" sz="2400" dirty="0">
                <a:latin typeface="Comic Sans MS" pitchFamily="66" charset="0"/>
              </a:rPr>
              <a:t>of the 1850s and abandonment of feudalism </a:t>
            </a:r>
            <a:r>
              <a:rPr lang="en-GB" sz="2400" dirty="0" err="1">
                <a:latin typeface="Comic Sans MS" pitchFamily="66" charset="0"/>
              </a:rPr>
              <a:t>Rinzai</a:t>
            </a:r>
            <a:r>
              <a:rPr lang="en-GB" sz="2400" dirty="0">
                <a:latin typeface="Comic Sans MS" pitchFamily="66" charset="0"/>
              </a:rPr>
              <a:t> became less homogenous to the warrior class.  This has allowed the mixing of Zen styles and techniques and the a flurry of new martial arts styles from non-warrior classes such as Karate.</a:t>
            </a:r>
          </a:p>
        </p:txBody>
      </p:sp>
    </p:spTree>
    <p:extLst>
      <p:ext uri="{BB962C8B-B14F-4D97-AF65-F5344CB8AC3E}">
        <p14:creationId xmlns:p14="http://schemas.microsoft.com/office/powerpoint/2010/main" val="3870151106"/>
      </p:ext>
    </p:extLst>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98423"/>
            <a:ext cx="8568952" cy="611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298265"/>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55776" y="126308"/>
            <a:ext cx="6300192" cy="682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7544" y="764704"/>
            <a:ext cx="2016224" cy="3170099"/>
          </a:xfrm>
          <a:prstGeom prst="rect">
            <a:avLst/>
          </a:prstGeom>
          <a:noFill/>
        </p:spPr>
        <p:txBody>
          <a:bodyPr wrap="square" rtlCol="0">
            <a:spAutoFit/>
          </a:bodyPr>
          <a:lstStyle/>
          <a:p>
            <a:r>
              <a:rPr lang="en-GB" sz="2000" dirty="0">
                <a:latin typeface="Comic Sans MS" pitchFamily="66" charset="0"/>
              </a:rPr>
              <a:t>Funerals are a huge part of Zen temple life.  80% of Japanese </a:t>
            </a:r>
            <a:r>
              <a:rPr lang="en-GB" sz="2000" dirty="0" err="1">
                <a:latin typeface="Comic Sans MS" pitchFamily="66" charset="0"/>
              </a:rPr>
              <a:t>buddhists</a:t>
            </a:r>
            <a:r>
              <a:rPr lang="en-GB" sz="2000" dirty="0">
                <a:latin typeface="Comic Sans MS" pitchFamily="66" charset="0"/>
              </a:rPr>
              <a:t> visit temples to honour and pray for loved ones.</a:t>
            </a:r>
          </a:p>
        </p:txBody>
      </p:sp>
    </p:spTree>
    <p:extLst>
      <p:ext uri="{BB962C8B-B14F-4D97-AF65-F5344CB8AC3E}">
        <p14:creationId xmlns:p14="http://schemas.microsoft.com/office/powerpoint/2010/main" val="347139112"/>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624"/>
            <a:ext cx="648477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836712"/>
            <a:ext cx="2376264" cy="3693319"/>
          </a:xfrm>
          <a:prstGeom prst="rect">
            <a:avLst/>
          </a:prstGeom>
          <a:noFill/>
        </p:spPr>
        <p:txBody>
          <a:bodyPr wrap="square" rtlCol="0">
            <a:spAutoFit/>
          </a:bodyPr>
          <a:lstStyle/>
          <a:p>
            <a:r>
              <a:rPr lang="en-GB" dirty="0">
                <a:latin typeface="Comic Sans MS" pitchFamily="66" charset="0"/>
              </a:rPr>
              <a:t>Buddhism plays less role in other sacred rites such as </a:t>
            </a:r>
            <a:r>
              <a:rPr lang="en-GB" b="1" dirty="0">
                <a:latin typeface="Comic Sans MS" pitchFamily="66" charset="0"/>
              </a:rPr>
              <a:t>naming ceremonies</a:t>
            </a:r>
            <a:r>
              <a:rPr lang="en-GB" dirty="0">
                <a:latin typeface="Comic Sans MS" pitchFamily="66" charset="0"/>
              </a:rPr>
              <a:t> for babies and </a:t>
            </a:r>
            <a:r>
              <a:rPr lang="en-GB" b="1" dirty="0">
                <a:latin typeface="Comic Sans MS" pitchFamily="66" charset="0"/>
              </a:rPr>
              <a:t>weddings</a:t>
            </a:r>
            <a:r>
              <a:rPr lang="en-GB" dirty="0">
                <a:latin typeface="Comic Sans MS" pitchFamily="66" charset="0"/>
              </a:rPr>
              <a:t>.  </a:t>
            </a:r>
          </a:p>
          <a:p>
            <a:endParaRPr lang="en-GB" dirty="0">
              <a:latin typeface="Comic Sans MS" pitchFamily="66" charset="0"/>
            </a:endParaRPr>
          </a:p>
          <a:p>
            <a:r>
              <a:rPr lang="en-GB" dirty="0">
                <a:latin typeface="Comic Sans MS" pitchFamily="66" charset="0"/>
              </a:rPr>
              <a:t>In fact, the increasing trend in Japan is to have a Western ‘White Wedding’ – in a church if possible.</a:t>
            </a:r>
          </a:p>
        </p:txBody>
      </p:sp>
    </p:spTree>
    <p:extLst>
      <p:ext uri="{BB962C8B-B14F-4D97-AF65-F5344CB8AC3E}">
        <p14:creationId xmlns:p14="http://schemas.microsoft.com/office/powerpoint/2010/main" val="32676915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g;base64,/9j/4AAQSkZJRgABAQAAAQABAAD/2wCEAAkGBhQSERUUExQWFRUWGBoYGBgYGBgXHBcYFxoWFxcYFxocGyYeGhwjGhgWHy8gIycpLCwsFx4xNTAqNSYsLCkBCQoKDgwOGg8PGi0kHCQsLCwsKSwpLCwsLCksLCksLCwsLCwsLCwsLCwsLCwsLCksLCwpLCwsLCwpLCwsKSwsKf/AABEIAQcAvwMBIgACEQEDEQH/xAAcAAABBQEBAQAAAAAAAAAAAAAFAgMEBgcAAQj/xABIEAABAgMGAwUGBAMFBAsAAAABAhEAAyEEBRIxQVEGYXEigZGhsQcTMsHR8EJSYuEzcvEUI4KSshVDU6IWFyQ0RGNzg8LS4v/EABkBAAMBAQEAAAAAAAAAAAAAAAECAwAEBf/EACgRAAICAgICAQMEAwAAAAAAAAABAhEDIRIxBEFREyJxMmGR8BSx0f/aAAwDAQACEQMRAD8AMG/FYyctP3zyc6DaH7JxPMTMDux0NKvQZ1ygvN4OLuFg1din+o0iLaODSVJJoRm1X0GZ22jzvoTTF0T5fFrszGlSd83EFbLfyFqIV2di7v8Afyiqq4amIVizCRQCmQYZMB9YHz7YpCmYvq2IsH13P3rDfUzQYvE0WXeKFOyhQ115Q+4fTfnGd2mYEpKgpQW/w0rm2WRc884sfD99qmTVS10KE5bH17/s9OLyHJ00ag++eRG5huZZku5AMLUDkMPn84SlIZiR50725x1BEixyyaoQSd0g+URV8MWVVTJQDumnoc84niUwdNebwiUQlzqS+p8soVpMICtXBVnV2UqWM27T5htX8NIgjgRNcM4ijVSNuREXAzHDkDuMJVTQRP6UH2jWU9fBcwDsrSRo7j5Q2nheeKYUkcjl4gRcTMq1H2226RxJGX220I/FxM1lKmcNTicLFt6Eev28RrZw5aBLCEjWpzoNAzNF9VNLB3B8fOPFuQDlzbXmwjf4sDWZ7ZbltINUltsvM0MEJV3qwKJQQwzIfpFsMxdAyT/mHfltCps4oFZalbkEU7tYX/FgYzsyFLKkmYQ9AGFSK5v9vHWq51SQ2Ba6N2QTV/0uRQfeuhqWlgSmvRzX0hYb8o8IK8RV2CzNLPdgwhRC8i+IYcLu+j6mHJl5pSQjCGILM2h12yjRVoSoMpIgWeFrMVYigeDekJLw/wBw2inlYwqI7ujfWPJqUzARiYb6A0p8tqRdJvDkkn4UjuiJM4Rl/gLRJ+JJdGtHiOKS6kYu1p3mrnRsqZR7Ov5eF0HLlry3p1gZKlyiMcuWMWI4sASspBDvWo206Q3Pt8ssJqVDFkXLJOxY0cMzNn1Ak5ZPlm4k2VfCg7qoaV+/usSJdsUfiCFJ3apPg0A1T0qB922Bqb5gHM783jrsvqjEhzRw4zqxGbauwyplEuc17Ag/KVZ/xy0lRr8OfMUpEq5rRK94SEBCiPTQV6QDl2oAVYjPP8QprUEP9mkKs816gkF2cYa0ckuYePkSi1+xuy5SbzlqcAilIeExKhQ+EUK04EFg7ntMHrlnTp/SC1x8RupKFDPIl3HXl91jpxeZydSQtFnMsf1hBlHeIl43slJwITjm7AkBO2M/LOIZumbO/jTSB/w5fZHR9TvoI7JZKLQxN7b0deF/ypR7Sw4zAYxARxjLVQHzqfEN5x5OuKQKpQGGZUXD/p1WqBloulBZ0qDuwcJIbXCKfOOGXkO+z0oeLFrr/ZYLHb5KllVUqLPiJD7DbwaCxGIagAvnn5RmU+TMlfCrEnY/dO+kEbk4tUk4VV/STXuPyi2PN89EM3jU/t7+H/0u0wnRXiGj33hbIvr57Q3YbcmaHQQxoQ1R1h05lxXd6x13e0zgap0xQQk0J60PlAfiS/hY5YUBjKjhZ6UFTXu8YLCmQ8dIovtImOZKRkyleJSPkYWTpWNFWxk8aKmZrwBieygepcwPk8WWmTMJSv3iDVlnF83HdAWSjP73hUwdrujlU3fZbijR7j4vlzmQtKkTNnBSWqWPTeDiZ7gFJcHvpyjN+CUk2xBH4QtX/KR840mY6gXqN6j0jqxybRGaSYsqLfC/l8oZkKVXGANsJ9aQ979QHfp+0eOVfvSHEMvk3tMSxThB3CW+/wB+kaDwtIE2zpmTE4lKJruEkgU7ozKXGqcHkGxyuiv9ao54JWWydEe8OE5agSkMcwGA1B0poPCAg4EwfDiBIIzpXPU7xfmjwI5vBeKLI2zOZ3Cc9CR2gWDEGpoAASXIoQDlpDMm5J0sKUtJOIk/FTN9Gb5xo83DrhHMkD1iHPvezjObL/zJMTfjxDZmlqvGeHAQQ1XbNjkSKHwMey1KxA5K2S5dgN3Og8otN7W1ExRRZwlj8UwAOX0TTueFXPdqUqdhQO52/N023jmcIwl8nZi8dyXJ6RJ4esE0JxFOF69rM/QbnOCtpRMyBBcdMXU/gQNszBOzpGGmu+vWG7TR3y13VsmOhw+2xlluXRU7RIVVZUzUMw5fyy0wFtk1QAOEkOaqPb655fSLbah2gVJxTD/DlDJA3VFevSWAe0sma5dX4eSBHFJUeljlf9/v89fABm3q+Z37W/IiIUxSV1yUNRp+0IvJYLkBjqn5iBKLSUmhisI+0SyTfT2WW7b3XLWHVhUNd+u/z9bzdfECJqe0QhQFXIAPME+kZjKtYWAC305dIlS7VhYEuNCfQxWM3F6IZMcZrf8AJpE+/wCzpP8AGRTv9IqHFloRaJoVLWkpCAKlquonPugJapeoqOZNIjHuirlzRxfT4PYiVRRHOnMUhqYqphta+2Gzb1y9IVoYmlTGCPD19f2WYZjAkpKakjMgnLpB/wD6xZjEJQivJRbvcRSlJJZi3hD8uW2pPh8oom0LSZaFcezDoO4N6gxDm8Xzz+NQ5dn6CArc4UmUTkknoHg8pB4okINIPXZ7R0yJQk+4KiimLGkA1Jf4SRnABOUAZiHmKy+I68+kKZl8n+05ZPZlIT3qP0gfN45nrrQdwPq8V2VKHKHijY+UZIBPtF+zZhdRfwEIk25qzJiUjQaxCEknWHkWV+fQn5Q2wqiUjiWXLLpW/dB66vaTZwSmaGSQzkOzZUasA5PDk1dRIWefu1epEEJXBE8/7huoSPUvE3jt2XWelx9Fzl+1S72H98f8ivpDVp9qthbsqUvogjvDiK7K9nc86S09SD6AxXOLLkNmmIQVoUopchP4a0B65w03JRsTH9OUqos9r9p0gYjKlqClZroCetICr40lKQlJlqoSSXTUnlpk9NzFYQmnf6M3rExApHH2d8ZceiRar4lLqyn/AMNIHTp6GcU6tWG/7ICokjXV/sRpns3ulHuFzFywQpQSMQCmCAXz5qI7otjVuiebKkrM1lWtAOfpBAXnJUGUVeCY1y0cLWGZ8VlkH/20pPiADEM+zm7z/wCGQ3JUwei46HhvpnNHy1HtGa2a85YoVEDIFhHTp6WJQcQFaUPhGkp9nNgBDWYHd1zD6rjPDIR/ehICRiWA2gcsPCJzi8aA8scmkgYibiU+TNTxMOvSGkIZR7/nCyYy2TLhwfwjLtMpUyY9FlIYsCAEk5czFmsvAshOaQetfWPOAEtYUNqpZ/5iPlFiE1o6YxjRzSk7IUjh+UgdmXLH+BL+MSU2ZhkG5U9IeUtOsJMxP5m7zD0hbZiz0i3Xf7K0qSJi56u0AohKAGxB2ckvntFQQMRCdyB40jbZUvsgJXkwyGlI5o0dEv2KzZfZrZQamYrqoD/SkRPl8E2ROUpKv5lKV6qguiaBRzXcZQotqoRRNE7ZFs9w2dHwyJQ6IS/i0PizgfCnD0p6Q/hBj1ucGwbGVSzqfvxhIs4ELE18oh3ne0mzoMydMShHM1J/SPxHkHgWmCmOXjakykKmLolCSol9BX9u+Pm+0X4qbbJsyawM1WLkNEgcgAE90Wji/wBqCras2eUMFn0f4phTV1bDUJ5V5Ui9bN2cQ/Dn0P7+phZ70VxtxdlgUKPCRaiNm10+UDrgvHEMCs9OcGjJAEcTjxdM9BS5K0MypZUoaB2ckkDJyRm1fIxuPD8iWmRLTJUlUtIYKBcE5k0OZJJjDuHr3MtUqYKvPI7qkDwTh6Exf+G7/u2bPxS5irLMB7UpZEtKtKhyg9AR0jqxqjjzScjQZiMsmjkyh9mOSQRoQahqx4TspvKLHMN2pkpUrYE+DmMaso7KhqSPNo1y+7QU2ea//DV5gj5xlC0YVPor5RDO1pFsRCtsvCrrWGHyghe7Mk65QMf0hYdDs2Pg2SU2GSKVSVf5iVfOCxUdCPH9oh3JLCLPJTkRLQP+URMKX6bx1p6VHK+zgXzB8o8BGzH+WFltzHhA0rDWAyPhyUF2uQk6zE+Rf5Rs4kDl4NGL8KTsNtkE/n8HBHzjYfebK+n0jnVF5jqpfIHrHe6fl984Qqd3vq3lHnvNhDaJ7HZaM6/fjCFywDnCMamycRWuL+IzISJaGE2YHBzwpFCrq9B37Qshlsd4p4qTZ0qEsY5zUS5AT/O1e7PpGC8S37PtM0qnqJOgyCRskZARdZis6kku51JOZPPOKXf8nVq5HugRY7jQCMwpIUMwXiypQFocVCh5ERWTWDfD055ZT+Q+RqPnDNCgdQVLWasUmhiySL4EyWTkpmUNjuOUCr/kMsK0UG7x+3pA1CyC4gSjyRTHk4sstmRhkyTtPQfErEQ7bZTMSZif4iSUqbXCW8WYxIl2pKrJQ1RhUeRCx/8AaHbLNa0T0aFRWnyPofKClTFk7POG+ObTZSDJmHDrLV2kHfs6dzGN44V4hRbrOmdLDaLTmULDOk8quDsRHzlfNj93McfCuvRQzHziw+z3jI2Ke6qyZrJmDZsljmHPUONocmbhxK4sswNmAMt1CM4m2dwB1PpGmXpZVTpAwFJCmUFYgAUs4L7ZGKdb7vTKZ5slTBmTMSS5IYBOflHHndvRbEtFTvfNHQ/SIVnlY5iUfmUlPiQPnEu+lD3hbJvUmIEueULCg7pIIahcEGkPDpBZvK5WQBoPveGcaAazAP8AEB4uYx6dxdaD+NXeomIU6+5qtQOgi3JElBm1f7UkinvUvuS3nAu8+L5EnJaVHYLB80vGQrnrVmomOEjnA5jKCCF2/wAaX/MI0uz8TLJASkrYstFCUpDVdNMjTeM0uWR7yehLgO+b6AnSoyzi+2CyIs7H3xx5NLxOfhqoJKnUMIzAHKscs1NTTj0N+S0pvFJDksC2hiNaL6wgYUk1r0rq9NPHlA5NsmFPYVOIL/FTPkUg+USLuuspAUULUSqtHNcviYMGH3lbnK6RuEV2O2TiyXX3pSirOS4LkgV30q30zi9r2E6bMtCi2P4XoEy00Sl8sqnmTFr49nzZcjCrAn3hwhgysIqugJDMyf8AFGbW+95aB7ohRISH0FR96Q7k3oCilsl2eeFIxAuMR+/CAd+ocOIduUD3SyKZFieyHJ8KAQza1UIPdyhfYxV1hjBLhyZ/eqTuk+KSPkTDNtwmooRQj1PMR7w7/wB4T0V/pP0ivokw1fdleSf018M/ImKtF7ny3BGhDHvpFFnpYkagt3iMgEm7FFpw0MpVP5WV8jBC1TcFqSrQiWe5UtAMQLnS85CPzOj/ADpKfUw9eNUSFf8AlYT1QpSfRoHsb0WC+LHjkqGo7Q6iv1HfFSSv6xd7PMxISdwD5CKJNopQ/Ko+rQyYpbbmvxa0CUpaiEjshyzbNyifOtGFIbPED4F/lFHlWgpLgsQXEWay3gJyAWbeuoETmkikWGLWvFMJ0LeYf5xFUKx7JOX3pFq9nFmxWtRIfDLPiVID+ZhEtBbAFluSfN/hyVq6JJ82aCln4Ata2dCUfzKA8kufKNXmzUo+IgDmfrDeIKDhlA6ivzhqE5FHsXstV/vJwHJKSfNRHpByxezyzJ+LGs81BPkkCDsqXVwWPhEpIKjm5h1+BW38mHXDfEuzT0TZqVKQkKBCSATiBSKkjeLRN9rkkH+7sb81zHP+k+sZxbV07xzhmUmJlTRbX7YLQsMiWiVs3aI8fpFetfGVsm/FaJjHQLKfRoBBB0ETLtkYlh6tU/fhDWYnpxUCiSo1JJc9IE8R3fidQoW8WgtLU6yYavK0oQHWWBhb2Fgq6pcs2SYhBPvG7YVQg6MPy/vAqyzSEitUliDln5RIvJJT/eyzkMxqkjWBqbQ5xb/EOe/fDIVj9tk4iW6tC+Gkf9o6IUfQfOIlptjrdPZbL0ghw3Wass3Y9VB/SG9CssizFNvRDTl9X8a/OLZieAd6XQtaypDFwKOxpTWAmAE2WfgmIWKlCgRpUEHPSD9ssyJqpkqWoKUFmbLALulacUxA5ggECAU6wrR8SFDm1PHKJvD9tXKmYpcvGSG6OQc9MtYZ/KCn6LBdL+5RyDeFPlFPvJLT5g/Ur1MXaRaFHFjwhbuoJy7VX9e8GKjxHJw2gn8wCvkfSMhQetWUFOH7RUp39YEKNR3w/YppSpxoXjNWqCtF6lRaeA0rCpqkAkEJQWb8RUWFc+zzyMVGRPCkBQ1jRPZzaCiRMwSJkxal0WkDCGSGSVnI1J7xEWr0UDtou+YUDCguTV2BTTMVrXIARFstmmJmAHsE5J1r3s3UaGJl6X1Olt7wypIL/iMxeVGSkM/Mkd8V88YIklakDEVs6phwkNsAonbURP6cukO5Is9ss9oAzSABVily5YaOIrtqM4fjatXUoD/41f0isWrjehSJpY/hSKZvrUnvMQpN6Tp5aVKUs83POKcflip16InDfDhtsxSAvBhAU7O9WAFRvqYut3+zeQEgqM2Zk4dCc86Cu34hnA/2P/xbQT+VA01Kzr0jSJ5NQk9dGPV21fwjNMJX7Fw5ZkOf7KkM4dZxk9HesAOOLenGJaEJQmWMgkJqoDNgNG8TFzvG1+7QWoGKiSHDJ/8A0w74ya+LQ6iSXJJ7yTpATCNyBR4G8QSApGVRlBQUSIi28YgRBQGVm0TiJCFJLN2VDxFRq8C5E6pIFNuUS7Q6XDOAajcR1nswZeDtJUnUgFChViT39YqIQZhY9YP8NoYLVuw8K/OK+qobbKD3D62ln+b5CM+hA6l+UeEFuYjkKhX9PGFALBjrOKEc/WEpfQw6hXKMEbVIq+uXdFQ4kmk2gh3ZIA5OHMXJaqRQ73mvPmH9TeFIdAI/4h0hcrMwhA1hcqGMWK47XQoPUfP76xb7DetqTJ91KWES3KtQSSEgu2lBGdWSaUqBGkb7wxwPJtFkkzveLBmICmGEhzpl3Z5wjWx09Gfrsc1Z7c5RH6aP1j2Vckt8iX/M5/aNXHAFmTmmYeYV6gBx3PD8vgqxkOMRH/qGNRrKzc/ANmAC506UP0pKQw2KjFsuv+xyU4Ja5IY/nSS/Ul/CI1o4YsUtDkNzxqJrkwDvtQQGtFxWRQom0k6sUJAOtZgS+tWjUjFQ9lk0gTyCBWW78iojz57UMaSgLUCPzHCWDOKgFTpBoAKDQxmXsytsqXKmmYpQJmBsIJNEjXqcusaJZ7+kLUUtjYkJdKs6kvqCchll3xP8jsE8ZrMmUJeMEzDVssIr36CM2nLxTW0T6/frFp4uvMTJ6mCUpljCMNBRyTmauW7oqtjlEgrI+IuOkZhJc00H3vEW0CHZ7kBi2fpEOctWtRvAMC7ZZwTANTy1lv6jYxYLStjEa1WVM5NCAsZPryeHTEaAcxA+JNN07dNxBG57XQp5vECfZlILKBB5/LeESlMXhxGXCTaGZ9S30iTNVFalXqlw5IasEBfUsn4qDrnCUzBikKQqAk/iWWKBz0H1iCriVT9lL7ByfSCkzFitdowJUToCfARQCoqJJ1JPjnEy9LVOU2N0g5Jyy3GfjEKVDrQB6FSjSEYo9E0QTElEbB7GOMJctEyRPmlIDKluThAJOMUyqQX5mMaRM5QRue1lE5B0dj0NDAYUfWNnvGXM/hzEL/lUD6GE2qxS1ntpD6K+EjbtCrxhaJ5DEP5nziZL4inISUpnTANgtXyMY1mm3rIEkOZySNpiglTciKHvA6xWbVxdIRTEpR2Cfm4HgTFMmWtaqnESdSfmaxGm41ODgbpi9WELwQeRL4IvCRJsilTEpUszF7KUEBCPwnRyqo21gravaUtEsmVLXhQlz2UJQ253enOsVW7LxMh0ywmW1QTKlzM91TEKJetBSnOB/FvFE2bLwLEtlkdpACMQTUugUFWgIZh0OtICi6lAFR3Jqo95fxh2YH5NFQ4UvQ+892pRIIo5diNu5/CLVawVJYawjVMdMj2mZQHn6wwV0j23y1hKQlJLHPbKIE28MNFOIBhNsMCjLJNAfvaCS1JWKF+9oGWpODJVIdCsTPWAllF+T/bQOJhS1uXMIKookTbPWgpYbnlzUulRSdqZwJQknL+nWJl3pmlaUSvjWoAClSSwFaRqvoARRwlWq6dP3g3ZbAiWGSnTPXvh9HAd6FOImWnljQ48AfWKvbrrteNaT7yYEFiRiApSiSAe5oaUJR/UBNS6I3EtrC5gSC+ENTc5+TQKA2gld3DNpnBSpcpZCcyzN4s55CGl3VMSHUhQG7FoFMJFEuHAiEKSRrHqZsYw4BEiz0IMMIW8PSzGMbVdXsumT5aZvvEykrSFpAdYOIYg6QwAqNYtP/RWzypQlzrODvNl4891McSR4iE8C8Ryk3VZlzZqENLwdpVT7tRRlnkmI96+0uWH90kr5nsp+py5Qm/QxDtnAUpTGTMUEnJRZaSNnADdYrl6cOmTQrlK6KAL6jCqsN3txLMnBXaEoKLnAMIJGT1Y98Ck2hWoJH5khn6pNe8PBV+zOiiSOI1Jl4FAK2J21B36wOtVpKyHoA7AaAl2iMU1hcajWeygxBCsPOtPCsW65uJWGGarERkUhRJ6uBWKYowuVOKSDGasKdGnovdBcOXDA01OkRLTb7MssTU8lac2gAi+5OAqJIUSOzWjDr5wOXeKMRKQWZtYRRGbC1plS0spE2hyBB+kDrVMSpqjxNOlIiWi3BTM9A1TEYzRDJCtklaU6K8j9BDfZ2KutB4D6wwZwjve0cCGASTNJ6bZAd0W32a3X722IWR2JXaJ/UxCB417op1gt+BWJSErGygW8iI1PhPi2zqwpDSl/kLYVfyqDB+oi2GK5InPouHF3Fwu+UlRkqmhRIBCgkJLOAosTWrU0MY1enHE6asqASh1FRAetXYnYRsV6+7tMpcmZVEwEPtkUkbEGvdGD3hc0yWspZxooZEaGK+Xuk+gYLitdmkcDcaS1IWmahQq/ZGJywB22ETOJFIl2Zc1Cae7C0vQ1yfmxEVHha6SGJ17I0qpqtE/2ocQpJFmlGgCcbaBLYU+h7hvE8U7xtS6XRXJGpJ+32Z4mYesKxA8o8YQh3yiIo8EmHZcw6xFYjIwuTaK18YATQuGZalSEhhUqwkkDXnlV4u90cBmaxXOSkE/ChQUR1KSwFN+6IPCi7HOSB2WwgAFZThoObg+sW6bwbIIxSJ5SQHooHvfPugWGgfa+BEI7QlFbB6kA5gaMx5Pr4grRZyksJZABI1PnBm2We1SfhtBmIO5I5a1G2e0Bp9vmk1GHp9mBsJhrRxVCo8aGFEtHkLaEkRjCTD6DSGYXGCOAwXsfCk+YlKgEoSoAhSiMiHBYOf6wOsFjM1QSKDMnYDMn7zIi+WKccCRTCkACpNAGA56QsnQyVlXVwkUKHvJksJepBJLchhziwJstkUgSxLDDI5KPMqzf7aJaLuEztFLbaE8226xJl3QNQPBoRyDQHTwzZiCBjc/qB+UIk8Hy0JJMxRauQAbYjxyIgreFvlWZNQ6tB96RXp9tmz0rWrsyk7Uc6J5/SCrM6CFs4tVJR7mWSpJHxKqpGjIV03dtGiFY+JEiUoLAKkjsg0xcor1omUA1c18P3hkKCuRikrlVvoEZ8eg6OMZhWlWFICahNc9H6GsA5pKlFSi5USSdyamPMMexkqVIWTcnbPASI8M39JhcdBANE8oUmQSHYtvC3j1zvAMTLBb1SiCks33Xcco1i6LZInS0LaZLxJB7JxDEBVn0cHnGQ2WzKWoJSHUSwEanwlKEpEtBVVLhR0fETlqATBabRkydeIIAwziobKclI2zgp/sorkAqfIVSPI6Q5xFLeVi7BfIgMenzgFZL1UE4A55ZinIxNbGMTKC7fKHkWJf5TFyEjkIQbJvFaJ8irybtUpQDpS+pdhzLAnwEF7z4RlykYhbbNNV+SX71R8fd4e8mHrVZWBID7gQKUFE7Qj0MmMC6TgxAjuiCuVB+75xlmtUnP6iHLwucTO3KruN+kZOzWS+HlSZcoBRdSqq6DId1e+LGkJmAAUDgtlkQTTubvjOZK1S1OzEbiLZdlqnFKSrJTqNPw5DxLtE5LZVMtGPaId4W0oSyBiWch8zDUu1v9+h1j1bnk+vKFCBbPcJmTHmqxKOew+ph3iXChCZSDhAFEhq8z97wck4ZYp45kxXeJUFbKAJblDq2xXorRQ9IiLDPEpZaIqxFBBctTiFiHJFzzinGJainN205bw0lQgiimjxo896NxC5MtSyyQ55RjCWh+x2NUxQSgOT5cztBSx8KzVVX2RtrFsu2wpky2QkA6k598OogsYuq6E2ZP5phzV8hsInylYS8Is7E0rud+nKHppSA5++nOHoAqdecxHaSp0GikK7Sa8jkDygzdnFVmIadJCCPyIBS++bjpWKbNtMx+0goScnzI56d0R5l5gUTXpWOSf6vtHTJSpUNlL84kFPOnOFJlARcQgGVSAE6wrSsqINc9jFrXKZ49MsEZNCtWEqssgxNuuyTlrwyEKWsucIDuBUkj7MTbfIDigD50i8ezNMlAUAP7xWZJq2w2EcmWbxq0PFWZ7bQhZwzke6mpP4gRXZT/ODNjsilIqvtaskeRfLpGo39wvItQImoBLMFiik9D8i4gPdPs1KbOtMuZimoWSh6YpZAZJB+FQIVV2rpAxZlldex64lZuy4UqCipZK6YRkKvGzSbgs0iWcMiWGFeyFHxLmM4styTUKxT0Kky0kFcxYwpSkGtdToAKkmJHEXtUVMJTZT7tH5y2JXR/hHn0yjr/SrZuLl0B7zsw94qgHaNBSBt42MFHfEK8LwmTQWWoqJcrc+r5x7ZLNOZjMUetfMw/JS9CSXErts4dw4lFaRmQMoh3BdHvV4lpJlpz0xHRL7bxcZ9zY83MR0WRUgYQOy5L5sSXPSA9bFX3aI9vvCbKdfZKWYJYMHoANYptqu6YV1HxdoHIEHUafvF3tFzz7UlSJSStQSVMAHZNSXgLZ70my0mzzAcGLEUKTkoBsSXqktRw0IskZMrKDitgVFyL/Se8/SIihMkzKEoUNj8xnBu0ypZLpWocnf1EdapYMsJISSkk4syaChYs1NtdYel6JbLFcl7LnSklhj10fY7VhUi8Qo/wB6QKtskEbwIuqzpXiPaCaAVzOvdBeXdaBo9NaxlNvozjQocRIbsh2216RHXea5hrLAToCT5/XOHv8AZYrg7J8q70hlQUkssYdjmD378jBtvsU9WFLDKJw/lDtTLMk+cLlyAmgAEcIcBjUYkKSPpHFHP0haFhQp36N1hRaohQiRJ+zHCXWndC3LZQ4hFMoxiLNswmaP8oYRJmSTiQT11HXeJ6nEcVUAOf3XKFlFS7GQUuPjZaSBO7Q3eL1ZbfjTjkTGUGIfLfCoag5Hq4qBGUWqyBsSWSfI/e8KsfEs2ykAlhzGJJ79I4cmBxfKJRSvs943vK2zrQ88qThLpl1KRuQGYg7jTWIV32mSqikiWvc5HodO+LijjiQtGGfLCuTAg9xiuXleVmU4l2VycnWskPkwBikc029ozJaLH07i8OhkhyaDXOK2bHaEhvdqlpOWIKA84m3Tw1aLS6ElSk5muFAyzPcKco61JknQRtd6pSl0lCqsz1HdES12xa0hjXUfCD3nWJ8rgG1SgWQlQ1AUCru36RauCuDBNeZaE9gUCCSlRNXxpFQKZFnzygN37DQz7M0z5fvFqlJVIUA6gO2kh/hDOtNKpHdVwRXHPBCwPf2Qe+kqqwBJljYNXBSmbZUjYZNmwpCUgJSMgkAAcgIi2i71JJXIKUKJdSSDgWa1LEFJJPxDvBiM4NL7UWjP5PmGb7wf7oeP7Q0i7Zi1OrsA6Ozx9B/9GJ9rD2pFmlF2JlywtahuFlTJOmRyeIUz2RWf4hNmPuQlX0hoRlW9GlKJlNhlgJASHGjZeMEZKegg1fHC67MrtJLb+G0IsFhlzOypRSp6FsQL6Z8x95uopbElNy0DcEJwghiKajTv3g3buFrRLBJllSR+JHa51GY7wIGiW2dD96RSydA2ZdrVl5flJp3HSGAWLEMdjTw37oM4WrDc6UFBikEbGMAhLOIunxoPHeHpSgaGh5R0dACOAike61jo6MY537ukcc6x0dGMNzCBUmm0RLRaAsEMCMq5eEex0AxFs9lCdARtl6VjRuE71kkBKZSUK/SkB+pz746OhJrQ8S1JIPQ1/rClHCAwAHKmsdHQgRpzofH7+3hctTEMS4p+x0Oerx0dGMFLJePwhVHLClCdBnTIxPEx46Oh4Ngkj0R4WAJMdHQ/oUi2270TkFKg4jMeIeHlWZefZzB1jo6MYJ8McVYT7ub2gdav3xeZkqVMAKkggh6pBpTOnSOjoXpjdg+08J2SYzyUhyS6XTnXQxCm+zqyn/ip6Lz8RHR0NYtH/9k="/>
          <p:cNvSpPr>
            <a:spLocks noChangeAspect="1" noChangeArrowheads="1"/>
          </p:cNvSpPr>
          <p:nvPr/>
        </p:nvSpPr>
        <p:spPr bwMode="auto">
          <a:xfrm>
            <a:off x="77788" y="-1228725"/>
            <a:ext cx="1819275"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g;base64,/9j/4AAQSkZJRgABAQAAAQABAAD/2wCEAAkGBhQSERUUExQWFRUWGBoYGBgYGBgXHBcYFxoWFxcYFxocGyYeGhwjGhgWHy8gIycpLCwsFx4xNTAqNSYsLCkBCQoKDgwOGg8PGi0kHCQsLCwsKSwpLCwsLCksLCksLCwsLCwsLCwsLCwsLCwsLCksLCwpLCwsLCwpLCwsKSwsKf/AABEIAQcAvwMBIgACEQEDEQH/xAAcAAABBQEBAQAAAAAAAAAAAAAFAgMEBgcAAQj/xABIEAABAgMGAwUGBAMFBAsAAAABAhEAAyEEBRIxQVEGYXEigZGhsQcTMsHR8EJSYuEzcvEUI4KSshVDU6IWFyQ0RGNzg8LS4v/EABkBAAMBAQEAAAAAAAAAAAAAAAECAwAEBf/EACgRAAICAgICAQMEAwAAAAAAAAABAhEDIRIxBEFREyJxMmGR8BSx0f/aAAwDAQACEQMRAD8AMG/FYyctP3zyc6DaH7JxPMTMDux0NKvQZ1ygvN4OLuFg1din+o0iLaODSVJJoRm1X0GZ22jzvoTTF0T5fFrszGlSd83EFbLfyFqIV2di7v8Afyiqq4amIVizCRQCmQYZMB9YHz7YpCmYvq2IsH13P3rDfUzQYvE0WXeKFOyhQ115Q+4fTfnGd2mYEpKgpQW/w0rm2WRc884sfD99qmTVS10KE5bH17/s9OLyHJ00ag++eRG5huZZku5AMLUDkMPn84SlIZiR50725x1BEixyyaoQSd0g+URV8MWVVTJQDumnoc84niUwdNebwiUQlzqS+p8soVpMICtXBVnV2UqWM27T5htX8NIgjgRNcM4ijVSNuREXAzHDkDuMJVTQRP6UH2jWU9fBcwDsrSRo7j5Q2nheeKYUkcjl4gRcTMq1H2226RxJGX220I/FxM1lKmcNTicLFt6Eev28RrZw5aBLCEjWpzoNAzNF9VNLB3B8fOPFuQDlzbXmwjf4sDWZ7ZbltINUltsvM0MEJV3qwKJQQwzIfpFsMxdAyT/mHfltCps4oFZalbkEU7tYX/FgYzsyFLKkmYQ9AGFSK5v9vHWq51SQ2Ba6N2QTV/0uRQfeuhqWlgSmvRzX0hYb8o8IK8RV2CzNLPdgwhRC8i+IYcLu+j6mHJl5pSQjCGILM2h12yjRVoSoMpIgWeFrMVYigeDekJLw/wBw2inlYwqI7ujfWPJqUzARiYb6A0p8tqRdJvDkkn4UjuiJM4Rl/gLRJ+JJdGtHiOKS6kYu1p3mrnRsqZR7Ov5eF0HLlry3p1gZKlyiMcuWMWI4sASspBDvWo206Q3Pt8ssJqVDFkXLJOxY0cMzNn1Ak5ZPlm4k2VfCg7qoaV+/usSJdsUfiCFJ3apPg0A1T0qB922Bqb5gHM783jrsvqjEhzRw4zqxGbauwyplEuc17Ag/KVZ/xy0lRr8OfMUpEq5rRK94SEBCiPTQV6QDl2oAVYjPP8QprUEP9mkKs816gkF2cYa0ckuYePkSi1+xuy5SbzlqcAilIeExKhQ+EUK04EFg7ntMHrlnTp/SC1x8RupKFDPIl3HXl91jpxeZydSQtFnMsf1hBlHeIl43slJwITjm7AkBO2M/LOIZumbO/jTSB/w5fZHR9TvoI7JZKLQxN7b0deF/ypR7Sw4zAYxARxjLVQHzqfEN5x5OuKQKpQGGZUXD/p1WqBloulBZ0qDuwcJIbXCKfOOGXkO+z0oeLFrr/ZYLHb5KllVUqLPiJD7DbwaCxGIagAvnn5RmU+TMlfCrEnY/dO+kEbk4tUk4VV/STXuPyi2PN89EM3jU/t7+H/0u0wnRXiGj33hbIvr57Q3YbcmaHQQxoQ1R1h05lxXd6x13e0zgap0xQQk0J60PlAfiS/hY5YUBjKjhZ6UFTXu8YLCmQ8dIovtImOZKRkyleJSPkYWTpWNFWxk8aKmZrwBieygepcwPk8WWmTMJSv3iDVlnF83HdAWSjP73hUwdrujlU3fZbijR7j4vlzmQtKkTNnBSWqWPTeDiZ7gFJcHvpyjN+CUk2xBH4QtX/KR840mY6gXqN6j0jqxybRGaSYsqLfC/l8oZkKVXGANsJ9aQ979QHfp+0eOVfvSHEMvk3tMSxThB3CW+/wB+kaDwtIE2zpmTE4lKJruEkgU7ozKXGqcHkGxyuiv9ao54JWWydEe8OE5agSkMcwGA1B0poPCAg4EwfDiBIIzpXPU7xfmjwI5vBeKLI2zOZ3Cc9CR2gWDEGpoAASXIoQDlpDMm5J0sKUtJOIk/FTN9Gb5xo83DrhHMkD1iHPvezjObL/zJMTfjxDZmlqvGeHAQQ1XbNjkSKHwMey1KxA5K2S5dgN3Og8otN7W1ExRRZwlj8UwAOX0TTueFXPdqUqdhQO52/N023jmcIwl8nZi8dyXJ6RJ4esE0JxFOF69rM/QbnOCtpRMyBBcdMXU/gQNszBOzpGGmu+vWG7TR3y13VsmOhw+2xlluXRU7RIVVZUzUMw5fyy0wFtk1QAOEkOaqPb655fSLbah2gVJxTD/DlDJA3VFevSWAe0sma5dX4eSBHFJUeljlf9/v89fABm3q+Z37W/IiIUxSV1yUNRp+0IvJYLkBjqn5iBKLSUmhisI+0SyTfT2WW7b3XLWHVhUNd+u/z9bzdfECJqe0QhQFXIAPME+kZjKtYWAC305dIlS7VhYEuNCfQxWM3F6IZMcZrf8AJpE+/wCzpP8AGRTv9IqHFloRaJoVLWkpCAKlquonPugJapeoqOZNIjHuirlzRxfT4PYiVRRHOnMUhqYqphta+2Gzb1y9IVoYmlTGCPD19f2WYZjAkpKakjMgnLpB/wD6xZjEJQivJRbvcRSlJJZi3hD8uW2pPh8oom0LSZaFcezDoO4N6gxDm8Xzz+NQ5dn6CArc4UmUTkknoHg8pB4okINIPXZ7R0yJQk+4KiimLGkA1Jf4SRnABOUAZiHmKy+I68+kKZl8n+05ZPZlIT3qP0gfN45nrrQdwPq8V2VKHKHijY+UZIBPtF+zZhdRfwEIk25qzJiUjQaxCEknWHkWV+fQn5Q2wqiUjiWXLLpW/dB66vaTZwSmaGSQzkOzZUasA5PDk1dRIWefu1epEEJXBE8/7huoSPUvE3jt2XWelx9Fzl+1S72H98f8ivpDVp9qthbsqUvogjvDiK7K9nc86S09SD6AxXOLLkNmmIQVoUopchP4a0B65w03JRsTH9OUqos9r9p0gYjKlqClZroCetICr40lKQlJlqoSSXTUnlpk9NzFYQmnf6M3rExApHH2d8ZceiRar4lLqyn/AMNIHTp6GcU6tWG/7ICokjXV/sRpns3ulHuFzFywQpQSMQCmCAXz5qI7otjVuiebKkrM1lWtAOfpBAXnJUGUVeCY1y0cLWGZ8VlkH/20pPiADEM+zm7z/wCGQ3JUwei46HhvpnNHy1HtGa2a85YoVEDIFhHTp6WJQcQFaUPhGkp9nNgBDWYHd1zD6rjPDIR/ehICRiWA2gcsPCJzi8aA8scmkgYibiU+TNTxMOvSGkIZR7/nCyYy2TLhwfwjLtMpUyY9FlIYsCAEk5czFmsvAshOaQetfWPOAEtYUNqpZ/5iPlFiE1o6YxjRzSk7IUjh+UgdmXLH+BL+MSU2ZhkG5U9IeUtOsJMxP5m7zD0hbZiz0i3Xf7K0qSJi56u0AohKAGxB2ckvntFQQMRCdyB40jbZUvsgJXkwyGlI5o0dEv2KzZfZrZQamYrqoD/SkRPl8E2ROUpKv5lKV6qguiaBRzXcZQotqoRRNE7ZFs9w2dHwyJQ6IS/i0PizgfCnD0p6Q/hBj1ucGwbGVSzqfvxhIs4ELE18oh3ne0mzoMydMShHM1J/SPxHkHgWmCmOXjakykKmLolCSol9BX9u+Pm+0X4qbbJsyawM1WLkNEgcgAE90Wji/wBqCras2eUMFn0f4phTV1bDUJ5V5Ui9bN2cQ/Dn0P7+phZ70VxtxdlgUKPCRaiNm10+UDrgvHEMCs9OcGjJAEcTjxdM9BS5K0MypZUoaB2ckkDJyRm1fIxuPD8iWmRLTJUlUtIYKBcE5k0OZJJjDuHr3MtUqYKvPI7qkDwTh6Exf+G7/u2bPxS5irLMB7UpZEtKtKhyg9AR0jqxqjjzScjQZiMsmjkyh9mOSQRoQahqx4TspvKLHMN2pkpUrYE+DmMaso7KhqSPNo1y+7QU2ea//DV5gj5xlC0YVPor5RDO1pFsRCtsvCrrWGHyghe7Mk65QMf0hYdDs2Pg2SU2GSKVSVf5iVfOCxUdCPH9oh3JLCLPJTkRLQP+URMKX6bx1p6VHK+zgXzB8o8BGzH+WFltzHhA0rDWAyPhyUF2uQk6zE+Rf5Rs4kDl4NGL8KTsNtkE/n8HBHzjYfebK+n0jnVF5jqpfIHrHe6fl984Qqd3vq3lHnvNhDaJ7HZaM6/fjCFywDnCMamycRWuL+IzISJaGE2YHBzwpFCrq9B37Qshlsd4p4qTZ0qEsY5zUS5AT/O1e7PpGC8S37PtM0qnqJOgyCRskZARdZis6kku51JOZPPOKXf8nVq5HugRY7jQCMwpIUMwXiypQFocVCh5ERWTWDfD055ZT+Q+RqPnDNCgdQVLWasUmhiySL4EyWTkpmUNjuOUCr/kMsK0UG7x+3pA1CyC4gSjyRTHk4sstmRhkyTtPQfErEQ7bZTMSZif4iSUqbXCW8WYxIl2pKrJQ1RhUeRCx/8AaHbLNa0T0aFRWnyPofKClTFk7POG+ObTZSDJmHDrLV2kHfs6dzGN44V4hRbrOmdLDaLTmULDOk8quDsRHzlfNj93McfCuvRQzHziw+z3jI2Ke6qyZrJmDZsljmHPUONocmbhxK4sswNmAMt1CM4m2dwB1PpGmXpZVTpAwFJCmUFYgAUs4L7ZGKdb7vTKZ5slTBmTMSS5IYBOflHHndvRbEtFTvfNHQ/SIVnlY5iUfmUlPiQPnEu+lD3hbJvUmIEueULCg7pIIahcEGkPDpBZvK5WQBoPveGcaAazAP8AEB4uYx6dxdaD+NXeomIU6+5qtQOgi3JElBm1f7UkinvUvuS3nAu8+L5EnJaVHYLB80vGQrnrVmomOEjnA5jKCCF2/wAaX/MI0uz8TLJASkrYstFCUpDVdNMjTeM0uWR7yehLgO+b6AnSoyzi+2CyIs7H3xx5NLxOfhqoJKnUMIzAHKscs1NTTj0N+S0pvFJDksC2hiNaL6wgYUk1r0rq9NPHlA5NsmFPYVOIL/FTPkUg+USLuuspAUULUSqtHNcviYMGH3lbnK6RuEV2O2TiyXX3pSirOS4LkgV30q30zi9r2E6bMtCi2P4XoEy00Sl8sqnmTFr49nzZcjCrAn3hwhgysIqugJDMyf8AFGbW+95aB7ohRISH0FR96Q7k3oCilsl2eeFIxAuMR+/CAd+ocOIduUD3SyKZFieyHJ8KAQza1UIPdyhfYxV1hjBLhyZ/eqTuk+KSPkTDNtwmooRQj1PMR7w7/wB4T0V/pP0ivokw1fdleSf018M/ImKtF7ny3BGhDHvpFFnpYkagt3iMgEm7FFpw0MpVP5WV8jBC1TcFqSrQiWe5UtAMQLnS85CPzOj/ADpKfUw9eNUSFf8AlYT1QpSfRoHsb0WC+LHjkqGo7Q6iv1HfFSSv6xd7PMxISdwD5CKJNopQ/Ko+rQyYpbbmvxa0CUpaiEjshyzbNyifOtGFIbPED4F/lFHlWgpLgsQXEWay3gJyAWbeuoETmkikWGLWvFMJ0LeYf5xFUKx7JOX3pFq9nFmxWtRIfDLPiVID+ZhEtBbAFluSfN/hyVq6JJ82aCln4Ata2dCUfzKA8kufKNXmzUo+IgDmfrDeIKDhlA6ivzhqE5FHsXstV/vJwHJKSfNRHpByxezyzJ+LGs81BPkkCDsqXVwWPhEpIKjm5h1+BW38mHXDfEuzT0TZqVKQkKBCSATiBSKkjeLRN9rkkH+7sb81zHP+k+sZxbV07xzhmUmJlTRbX7YLQsMiWiVs3aI8fpFetfGVsm/FaJjHQLKfRoBBB0ETLtkYlh6tU/fhDWYnpxUCiSo1JJc9IE8R3fidQoW8WgtLU6yYavK0oQHWWBhb2Fgq6pcs2SYhBPvG7YVQg6MPy/vAqyzSEitUliDln5RIvJJT/eyzkMxqkjWBqbQ5xb/EOe/fDIVj9tk4iW6tC+Gkf9o6IUfQfOIlptjrdPZbL0ghw3Wass3Y9VB/SG9CssizFNvRDTl9X8a/OLZieAd6XQtaypDFwKOxpTWAmAE2WfgmIWKlCgRpUEHPSD9ssyJqpkqWoKUFmbLALulacUxA5ggECAU6wrR8SFDm1PHKJvD9tXKmYpcvGSG6OQc9MtYZ/KCn6LBdL+5RyDeFPlFPvJLT5g/Ur1MXaRaFHFjwhbuoJy7VX9e8GKjxHJw2gn8wCvkfSMhQetWUFOH7RUp39YEKNR3w/YppSpxoXjNWqCtF6lRaeA0rCpqkAkEJQWb8RUWFc+zzyMVGRPCkBQ1jRPZzaCiRMwSJkxal0WkDCGSGSVnI1J7xEWr0UDtou+YUDCguTV2BTTMVrXIARFstmmJmAHsE5J1r3s3UaGJl6X1Olt7wypIL/iMxeVGSkM/Mkd8V88YIklakDEVs6phwkNsAonbURP6cukO5Is9ss9oAzSABVily5YaOIrtqM4fjatXUoD/41f0isWrjehSJpY/hSKZvrUnvMQpN6Tp5aVKUs83POKcflip16InDfDhtsxSAvBhAU7O9WAFRvqYut3+zeQEgqM2Zk4dCc86Cu34hnA/2P/xbQT+VA01Kzr0jSJ5NQk9dGPV21fwjNMJX7Fw5ZkOf7KkM4dZxk9HesAOOLenGJaEJQmWMgkJqoDNgNG8TFzvG1+7QWoGKiSHDJ/8A0w74ya+LQ6iSXJJ7yTpATCNyBR4G8QSApGVRlBQUSIi28YgRBQGVm0TiJCFJLN2VDxFRq8C5E6pIFNuUS7Q6XDOAajcR1nswZeDtJUnUgFChViT39YqIQZhY9YP8NoYLVuw8K/OK+qobbKD3D62ln+b5CM+hA6l+UeEFuYjkKhX9PGFALBjrOKEc/WEpfQw6hXKMEbVIq+uXdFQ4kmk2gh3ZIA5OHMXJaqRQ73mvPmH9TeFIdAI/4h0hcrMwhA1hcqGMWK47XQoPUfP76xb7DetqTJ91KWES3KtQSSEgu2lBGdWSaUqBGkb7wxwPJtFkkzveLBmICmGEhzpl3Z5wjWx09Gfrsc1Z7c5RH6aP1j2Vckt8iX/M5/aNXHAFmTmmYeYV6gBx3PD8vgqxkOMRH/qGNRrKzc/ANmAC506UP0pKQw2KjFsuv+xyU4Ja5IY/nSS/Ul/CI1o4YsUtDkNzxqJrkwDvtQQGtFxWRQom0k6sUJAOtZgS+tWjUjFQ9lk0gTyCBWW78iojz57UMaSgLUCPzHCWDOKgFTpBoAKDQxmXsytsqXKmmYpQJmBsIJNEjXqcusaJZ7+kLUUtjYkJdKs6kvqCchll3xP8jsE8ZrMmUJeMEzDVssIr36CM2nLxTW0T6/frFp4uvMTJ6mCUpljCMNBRyTmauW7oqtjlEgrI+IuOkZhJc00H3vEW0CHZ7kBi2fpEOctWtRvAMC7ZZwTANTy1lv6jYxYLStjEa1WVM5NCAsZPryeHTEaAcxA+JNN07dNxBG57XQp5vECfZlILKBB5/LeESlMXhxGXCTaGZ9S30iTNVFalXqlw5IasEBfUsn4qDrnCUzBikKQqAk/iWWKBz0H1iCriVT9lL7ByfSCkzFitdowJUToCfARQCoqJJ1JPjnEy9LVOU2N0g5Jyy3GfjEKVDrQB6FSjSEYo9E0QTElEbB7GOMJctEyRPmlIDKluThAJOMUyqQX5mMaRM5QRue1lE5B0dj0NDAYUfWNnvGXM/hzEL/lUD6GE2qxS1ntpD6K+EjbtCrxhaJ5DEP5nziZL4inISUpnTANgtXyMY1mm3rIEkOZySNpiglTciKHvA6xWbVxdIRTEpR2Cfm4HgTFMmWtaqnESdSfmaxGm41ODgbpi9WELwQeRL4IvCRJsilTEpUszF7KUEBCPwnRyqo21gravaUtEsmVLXhQlz2UJQ253enOsVW7LxMh0ywmW1QTKlzM91TEKJetBSnOB/FvFE2bLwLEtlkdpACMQTUugUFWgIZh0OtICi6lAFR3Jqo95fxh2YH5NFQ4UvQ+892pRIIo5diNu5/CLVawVJYawjVMdMj2mZQHn6wwV0j23y1hKQlJLHPbKIE28MNFOIBhNsMCjLJNAfvaCS1JWKF+9oGWpODJVIdCsTPWAllF+T/bQOJhS1uXMIKookTbPWgpYbnlzUulRSdqZwJQknL+nWJl3pmlaUSvjWoAClSSwFaRqvoARRwlWq6dP3g3ZbAiWGSnTPXvh9HAd6FOImWnljQ48AfWKvbrrteNaT7yYEFiRiApSiSAe5oaUJR/UBNS6I3EtrC5gSC+ENTc5+TQKA2gld3DNpnBSpcpZCcyzN4s55CGl3VMSHUhQG7FoFMJFEuHAiEKSRrHqZsYw4BEiz0IMMIW8PSzGMbVdXsumT5aZvvEykrSFpAdYOIYg6QwAqNYtP/RWzypQlzrODvNl4891McSR4iE8C8Ryk3VZlzZqENLwdpVT7tRRlnkmI96+0uWH90kr5nsp+py5Qm/QxDtnAUpTGTMUEnJRZaSNnADdYrl6cOmTQrlK6KAL6jCqsN3txLMnBXaEoKLnAMIJGT1Y98Ck2hWoJH5khn6pNe8PBV+zOiiSOI1Jl4FAK2J21B36wOtVpKyHoA7AaAl2iMU1hcajWeygxBCsPOtPCsW65uJWGGarERkUhRJ6uBWKYowuVOKSDGasKdGnovdBcOXDA01OkRLTb7MssTU8lac2gAi+5OAqJIUSOzWjDr5wOXeKMRKQWZtYRRGbC1plS0spE2hyBB+kDrVMSpqjxNOlIiWi3BTM9A1TEYzRDJCtklaU6K8j9BDfZ2KutB4D6wwZwjve0cCGASTNJ6bZAd0W32a3X722IWR2JXaJ/UxCB417op1gt+BWJSErGygW8iI1PhPi2zqwpDSl/kLYVfyqDB+oi2GK5InPouHF3Fwu+UlRkqmhRIBCgkJLOAosTWrU0MY1enHE6asqASh1FRAetXYnYRsV6+7tMpcmZVEwEPtkUkbEGvdGD3hc0yWspZxooZEaGK+Xuk+gYLitdmkcDcaS1IWmahQq/ZGJywB22ETOJFIl2Zc1Cae7C0vQ1yfmxEVHha6SGJ17I0qpqtE/2ocQpJFmlGgCcbaBLYU+h7hvE8U7xtS6XRXJGpJ+32Z4mYesKxA8o8YQh3yiIo8EmHZcw6xFYjIwuTaK18YATQuGZalSEhhUqwkkDXnlV4u90cBmaxXOSkE/ChQUR1KSwFN+6IPCi7HOSB2WwgAFZThoObg+sW6bwbIIxSJ5SQHooHvfPugWGgfa+BEI7QlFbB6kA5gaMx5Pr4grRZyksJZABI1PnBm2We1SfhtBmIO5I5a1G2e0Bp9vmk1GHp9mBsJhrRxVCo8aGFEtHkLaEkRjCTD6DSGYXGCOAwXsfCk+YlKgEoSoAhSiMiHBYOf6wOsFjM1QSKDMnYDMn7zIi+WKccCRTCkACpNAGA56QsnQyVlXVwkUKHvJksJepBJLchhziwJstkUgSxLDDI5KPMqzf7aJaLuEztFLbaE8226xJl3QNQPBoRyDQHTwzZiCBjc/qB+UIk8Hy0JJMxRauQAbYjxyIgreFvlWZNQ6tB96RXp9tmz0rWrsyk7Uc6J5/SCrM6CFs4tVJR7mWSpJHxKqpGjIV03dtGiFY+JEiUoLAKkjsg0xcor1omUA1c18P3hkKCuRikrlVvoEZ8eg6OMZhWlWFICahNc9H6GsA5pKlFSi5USSdyamPMMexkqVIWTcnbPASI8M39JhcdBANE8oUmQSHYtvC3j1zvAMTLBb1SiCks33Xcco1i6LZInS0LaZLxJB7JxDEBVn0cHnGQ2WzKWoJSHUSwEanwlKEpEtBVVLhR0fETlqATBabRkydeIIAwziobKclI2zgp/sorkAqfIVSPI6Q5xFLeVi7BfIgMenzgFZL1UE4A55ZinIxNbGMTKC7fKHkWJf5TFyEjkIQbJvFaJ8irybtUpQDpS+pdhzLAnwEF7z4RlykYhbbNNV+SX71R8fd4e8mHrVZWBID7gQKUFE7Qj0MmMC6TgxAjuiCuVB+75xlmtUnP6iHLwucTO3KruN+kZOzWS+HlSZcoBRdSqq6DId1e+LGkJmAAUDgtlkQTTubvjOZK1S1OzEbiLZdlqnFKSrJTqNPw5DxLtE5LZVMtGPaId4W0oSyBiWch8zDUu1v9+h1j1bnk+vKFCBbPcJmTHmqxKOew+ph3iXChCZSDhAFEhq8z97wck4ZYp45kxXeJUFbKAJblDq2xXorRQ9IiLDPEpZaIqxFBBctTiFiHJFzzinGJainN205bw0lQgiimjxo896NxC5MtSyyQ55RjCWh+x2NUxQSgOT5cztBSx8KzVVX2RtrFsu2wpky2QkA6k598OogsYuq6E2ZP5phzV8hsInylYS8Is7E0rud+nKHppSA5++nOHoAqdecxHaSp0GikK7Sa8jkDygzdnFVmIadJCCPyIBS++bjpWKbNtMx+0goScnzI56d0R5l5gUTXpWOSf6vtHTJSpUNlL84kFPOnOFJlARcQgGVSAE6wrSsqINc9jFrXKZ49MsEZNCtWEqssgxNuuyTlrwyEKWsucIDuBUkj7MTbfIDigD50i8ezNMlAUAP7xWZJq2w2EcmWbxq0PFWZ7bQhZwzke6mpP4gRXZT/ODNjsilIqvtaskeRfLpGo39wvItQImoBLMFiik9D8i4gPdPs1KbOtMuZimoWSh6YpZAZJB+FQIVV2rpAxZlldex64lZuy4UqCipZK6YRkKvGzSbgs0iWcMiWGFeyFHxLmM4styTUKxT0Kky0kFcxYwpSkGtdToAKkmJHEXtUVMJTZT7tH5y2JXR/hHn0yjr/SrZuLl0B7zsw94qgHaNBSBt42MFHfEK8LwmTQWWoqJcrc+r5x7ZLNOZjMUetfMw/JS9CSXErts4dw4lFaRmQMoh3BdHvV4lpJlpz0xHRL7bxcZ9zY83MR0WRUgYQOy5L5sSXPSA9bFX3aI9vvCbKdfZKWYJYMHoANYptqu6YV1HxdoHIEHUafvF3tFzz7UlSJSStQSVMAHZNSXgLZ70my0mzzAcGLEUKTkoBsSXqktRw0IskZMrKDitgVFyL/Se8/SIihMkzKEoUNj8xnBu0ypZLpWocnf1EdapYMsJISSkk4syaChYs1NtdYel6JbLFcl7LnSklhj10fY7VhUi8Qo/wB6QKtskEbwIuqzpXiPaCaAVzOvdBeXdaBo9NaxlNvozjQocRIbsh2216RHXea5hrLAToCT5/XOHv8AZYrg7J8q70hlQUkssYdjmD378jBtvsU9WFLDKJw/lDtTLMk+cLlyAmgAEcIcBjUYkKSPpHFHP0haFhQp36N1hRaohQiRJ+zHCXWndC3LZQ4hFMoxiLNswmaP8oYRJmSTiQT11HXeJ6nEcVUAOf3XKFlFS7GQUuPjZaSBO7Q3eL1ZbfjTjkTGUGIfLfCoag5Hq4qBGUWqyBsSWSfI/e8KsfEs2ykAlhzGJJ79I4cmBxfKJRSvs943vK2zrQ88qThLpl1KRuQGYg7jTWIV32mSqikiWvc5HodO+LijjiQtGGfLCuTAg9xiuXleVmU4l2VycnWskPkwBikc029ozJaLH07i8OhkhyaDXOK2bHaEhvdqlpOWIKA84m3Tw1aLS6ElSk5muFAyzPcKco61JknQRtd6pSl0lCqsz1HdES12xa0hjXUfCD3nWJ8rgG1SgWQlQ1AUCru36RauCuDBNeZaE9gUCCSlRNXxpFQKZFnzygN37DQz7M0z5fvFqlJVIUA6gO2kh/hDOtNKpHdVwRXHPBCwPf2Qe+kqqwBJljYNXBSmbZUjYZNmwpCUgJSMgkAAcgIi2i71JJXIKUKJdSSDgWa1LEFJJPxDvBiM4NL7UWjP5PmGb7wf7oeP7Q0i7Zi1OrsA6Ozx9B/9GJ9rD2pFmlF2JlywtahuFlTJOmRyeIUz2RWf4hNmPuQlX0hoRlW9GlKJlNhlgJASHGjZeMEZKegg1fHC67MrtJLb+G0IsFhlzOypRSp6FsQL6Z8x95uopbElNy0DcEJwghiKajTv3g3buFrRLBJllSR+JHa51GY7wIGiW2dD96RSydA2ZdrVl5flJp3HSGAWLEMdjTw37oM4WrDc6UFBikEbGMAhLOIunxoPHeHpSgaGh5R0dACOAike61jo6MY537ukcc6x0dGMNzCBUmm0RLRaAsEMCMq5eEex0AxFs9lCdARtl6VjRuE71kkBKZSUK/SkB+pz746OhJrQ8S1JIPQ1/rClHCAwAHKmsdHQgRpzofH7+3hctTEMS4p+x0Oerx0dGMFLJePwhVHLClCdBnTIxPEx46Oh4Ngkj0R4WAJMdHQ/oUi2270TkFKg4jMeIeHlWZefZzB1jo6MYJ8McVYT7ub2gdav3xeZkqVMAKkggh6pBpTOnSOjoXpjdg+08J2SYzyUhyS6XTnXQxCm+zqyn/ip6Lz8RHR0NYtH/9k="/>
          <p:cNvSpPr>
            <a:spLocks noChangeAspect="1" noChangeArrowheads="1"/>
          </p:cNvSpPr>
          <p:nvPr/>
        </p:nvSpPr>
        <p:spPr bwMode="auto">
          <a:xfrm>
            <a:off x="77788" y="-1228725"/>
            <a:ext cx="1819275" cy="2505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7" name="Picture 5" descr="H:\Buddhism A level\zen booklet\Japanese_buddhist_monk_by_Arashiyama_cut.jpg"/>
          <p:cNvPicPr>
            <a:picLocks noChangeAspect="1" noChangeArrowheads="1"/>
          </p:cNvPicPr>
          <p:nvPr/>
        </p:nvPicPr>
        <p:blipFill>
          <a:blip r:embed="rId2" cstate="print"/>
          <a:srcRect/>
          <a:stretch>
            <a:fillRect/>
          </a:stretch>
        </p:blipFill>
        <p:spPr bwMode="auto">
          <a:xfrm>
            <a:off x="500034" y="142852"/>
            <a:ext cx="3000396" cy="3605053"/>
          </a:xfrm>
          <a:prstGeom prst="rect">
            <a:avLst/>
          </a:prstGeom>
          <a:noFill/>
        </p:spPr>
      </p:pic>
      <p:pic>
        <p:nvPicPr>
          <p:cNvPr id="18439" name="Picture 7" descr="http://img.wikinut.com/img/1me1f36jrar3een-/jpeg/180x300/Zen-monks.jpeg"/>
          <p:cNvPicPr>
            <a:picLocks noChangeAspect="1" noChangeArrowheads="1"/>
          </p:cNvPicPr>
          <p:nvPr/>
        </p:nvPicPr>
        <p:blipFill>
          <a:blip r:embed="rId3" cstate="print"/>
          <a:srcRect/>
          <a:stretch>
            <a:fillRect/>
          </a:stretch>
        </p:blipFill>
        <p:spPr bwMode="auto">
          <a:xfrm>
            <a:off x="4786314" y="0"/>
            <a:ext cx="3286136" cy="3359161"/>
          </a:xfrm>
          <a:prstGeom prst="rect">
            <a:avLst/>
          </a:prstGeom>
          <a:noFill/>
        </p:spPr>
      </p:pic>
      <p:pic>
        <p:nvPicPr>
          <p:cNvPr id="18441" name="Picture 9" descr="http://growabrain.typepad.com/photos/uncategorized/rock_garden.jpg"/>
          <p:cNvPicPr>
            <a:picLocks noChangeAspect="1" noChangeArrowheads="1"/>
          </p:cNvPicPr>
          <p:nvPr/>
        </p:nvPicPr>
        <p:blipFill>
          <a:blip r:embed="rId4" cstate="print"/>
          <a:srcRect/>
          <a:stretch>
            <a:fillRect/>
          </a:stretch>
        </p:blipFill>
        <p:spPr bwMode="auto">
          <a:xfrm>
            <a:off x="5072066" y="3929066"/>
            <a:ext cx="3571900" cy="2394290"/>
          </a:xfrm>
          <a:prstGeom prst="rect">
            <a:avLst/>
          </a:prstGeom>
          <a:noFill/>
        </p:spPr>
      </p:pic>
      <p:pic>
        <p:nvPicPr>
          <p:cNvPr id="18443" name="Picture 11" descr="http://i.thisis.co.uk/274236/binaries/shaolin-monks-auditorium.jpg"/>
          <p:cNvPicPr>
            <a:picLocks noChangeAspect="1" noChangeArrowheads="1"/>
          </p:cNvPicPr>
          <p:nvPr/>
        </p:nvPicPr>
        <p:blipFill>
          <a:blip r:embed="rId5" cstate="print"/>
          <a:srcRect/>
          <a:stretch>
            <a:fillRect/>
          </a:stretch>
        </p:blipFill>
        <p:spPr bwMode="auto">
          <a:xfrm>
            <a:off x="714348" y="3929066"/>
            <a:ext cx="4000500" cy="2676525"/>
          </a:xfrm>
          <a:prstGeom prst="rect">
            <a:avLst/>
          </a:prstGeom>
          <a:noFill/>
        </p:spPr>
      </p:pic>
    </p:spTree>
    <p:extLst>
      <p:ext uri="{BB962C8B-B14F-4D97-AF65-F5344CB8AC3E}">
        <p14:creationId xmlns:p14="http://schemas.microsoft.com/office/powerpoint/2010/main" val="26397739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fade">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43"/>
                                        </p:tgtEl>
                                        <p:attrNameLst>
                                          <p:attrName>style.visibility</p:attrName>
                                        </p:attrNameLst>
                                      </p:cBhvr>
                                      <p:to>
                                        <p:strVal val="visible"/>
                                      </p:to>
                                    </p:set>
                                    <p:anim calcmode="lin" valueType="num">
                                      <p:cBhvr additive="base">
                                        <p:cTn id="17" dur="500" fill="hold"/>
                                        <p:tgtEl>
                                          <p:spTgt spid="18443"/>
                                        </p:tgtEl>
                                        <p:attrNameLst>
                                          <p:attrName>ppt_x</p:attrName>
                                        </p:attrNameLst>
                                      </p:cBhvr>
                                      <p:tavLst>
                                        <p:tav tm="0">
                                          <p:val>
                                            <p:strVal val="#ppt_x"/>
                                          </p:val>
                                        </p:tav>
                                        <p:tav tm="100000">
                                          <p:val>
                                            <p:strVal val="#ppt_x"/>
                                          </p:val>
                                        </p:tav>
                                      </p:tavLst>
                                    </p:anim>
                                    <p:anim calcmode="lin" valueType="num">
                                      <p:cBhvr additive="base">
                                        <p:cTn id="18"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441"/>
                                        </p:tgtEl>
                                        <p:attrNameLst>
                                          <p:attrName>style.visibility</p:attrName>
                                        </p:attrNameLst>
                                      </p:cBhvr>
                                      <p:to>
                                        <p:strVal val="visible"/>
                                      </p:to>
                                    </p:set>
                                    <p:animEffect transition="in" filter="fade">
                                      <p:cBhvr>
                                        <p:cTn id="23" dur="1000"/>
                                        <p:tgtEl>
                                          <p:spTgt spid="18441"/>
                                        </p:tgtEl>
                                      </p:cBhvr>
                                    </p:animEffect>
                                    <p:anim calcmode="lin" valueType="num">
                                      <p:cBhvr>
                                        <p:cTn id="24" dur="1000" fill="hold"/>
                                        <p:tgtEl>
                                          <p:spTgt spid="18441"/>
                                        </p:tgtEl>
                                        <p:attrNameLst>
                                          <p:attrName>ppt_x</p:attrName>
                                        </p:attrNameLst>
                                      </p:cBhvr>
                                      <p:tavLst>
                                        <p:tav tm="0">
                                          <p:val>
                                            <p:strVal val="#ppt_x"/>
                                          </p:val>
                                        </p:tav>
                                        <p:tav tm="100000">
                                          <p:val>
                                            <p:strVal val="#ppt_x"/>
                                          </p:val>
                                        </p:tav>
                                      </p:tavLst>
                                    </p:anim>
                                    <p:anim calcmode="lin" valueType="num">
                                      <p:cBhvr>
                                        <p:cTn id="25" dur="1000" fill="hold"/>
                                        <p:tgtEl>
                                          <p:spTgt spid="18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2015180"/>
            <a:ext cx="7272808" cy="449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54849"/>
            <a:ext cx="7704856" cy="1846659"/>
          </a:xfrm>
          <a:prstGeom prst="rect">
            <a:avLst/>
          </a:prstGeom>
          <a:noFill/>
        </p:spPr>
        <p:txBody>
          <a:bodyPr wrap="square" rtlCol="0">
            <a:spAutoFit/>
          </a:bodyPr>
          <a:lstStyle/>
          <a:p>
            <a:r>
              <a:rPr lang="en-GB" sz="2400" dirty="0">
                <a:latin typeface="Comic Sans MS" pitchFamily="66" charset="0"/>
              </a:rPr>
              <a:t>America </a:t>
            </a:r>
          </a:p>
          <a:p>
            <a:r>
              <a:rPr lang="en-GB" dirty="0">
                <a:latin typeface="Comic Sans MS" pitchFamily="66" charset="0"/>
              </a:rPr>
              <a:t>Originally Zen was practiced only by Asians but since 50s and 60s there are many trained American Zen </a:t>
            </a:r>
            <a:r>
              <a:rPr lang="en-GB" dirty="0" err="1">
                <a:latin typeface="Comic Sans MS" pitchFamily="66" charset="0"/>
              </a:rPr>
              <a:t>Roshis</a:t>
            </a:r>
            <a:r>
              <a:rPr lang="en-GB" dirty="0">
                <a:latin typeface="Comic Sans MS" pitchFamily="66" charset="0"/>
              </a:rPr>
              <a:t>.</a:t>
            </a:r>
          </a:p>
          <a:p>
            <a:endParaRPr lang="en-GB" dirty="0">
              <a:latin typeface="Comic Sans MS" pitchFamily="66" charset="0"/>
            </a:endParaRPr>
          </a:p>
          <a:p>
            <a:r>
              <a:rPr lang="en-GB" dirty="0">
                <a:latin typeface="Comic Sans MS" pitchFamily="66" charset="0"/>
              </a:rPr>
              <a:t>Below is a picture of some teachers from ‘Boundless Way’ Zen which amalgamates </a:t>
            </a:r>
            <a:r>
              <a:rPr lang="en-GB" dirty="0" err="1">
                <a:latin typeface="Comic Sans MS" pitchFamily="66" charset="0"/>
              </a:rPr>
              <a:t>Rinzai</a:t>
            </a:r>
            <a:r>
              <a:rPr lang="en-GB" dirty="0">
                <a:latin typeface="Comic Sans MS" pitchFamily="66" charset="0"/>
              </a:rPr>
              <a:t> and Soto practices</a:t>
            </a:r>
          </a:p>
        </p:txBody>
      </p:sp>
    </p:spTree>
    <p:extLst>
      <p:ext uri="{BB962C8B-B14F-4D97-AF65-F5344CB8AC3E}">
        <p14:creationId xmlns:p14="http://schemas.microsoft.com/office/powerpoint/2010/main" val="1175073722"/>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608" y="260648"/>
            <a:ext cx="19145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476672"/>
            <a:ext cx="4680520" cy="707886"/>
          </a:xfrm>
          <a:prstGeom prst="rect">
            <a:avLst/>
          </a:prstGeom>
          <a:noFill/>
        </p:spPr>
        <p:txBody>
          <a:bodyPr wrap="square" rtlCol="0">
            <a:spAutoFit/>
          </a:bodyPr>
          <a:lstStyle/>
          <a:p>
            <a:r>
              <a:rPr lang="en-GB" sz="2000" b="1" dirty="0" err="1">
                <a:latin typeface="Comic Sans MS" pitchFamily="66" charset="0"/>
              </a:rPr>
              <a:t>Houn</a:t>
            </a:r>
            <a:r>
              <a:rPr lang="en-GB" sz="2000" b="1" dirty="0">
                <a:latin typeface="Comic Sans MS" pitchFamily="66" charset="0"/>
              </a:rPr>
              <a:t> </a:t>
            </a:r>
            <a:r>
              <a:rPr lang="en-GB" sz="2000" b="1" dirty="0" err="1">
                <a:latin typeface="Comic Sans MS" pitchFamily="66" charset="0"/>
              </a:rPr>
              <a:t>Jiyu</a:t>
            </a:r>
            <a:r>
              <a:rPr lang="en-GB" sz="2000" b="1" dirty="0">
                <a:latin typeface="Comic Sans MS" pitchFamily="66" charset="0"/>
              </a:rPr>
              <a:t>-Kennett – Peggy Kennett 1924-1996</a:t>
            </a:r>
            <a:endParaRPr lang="en-GB" sz="2000" dirty="0">
              <a:latin typeface="Comic Sans MS" pitchFamily="66" charset="0"/>
            </a:endParaRPr>
          </a:p>
        </p:txBody>
      </p:sp>
      <p:sp>
        <p:nvSpPr>
          <p:cNvPr id="3" name="TextBox 2"/>
          <p:cNvSpPr txBox="1"/>
          <p:nvPr/>
        </p:nvSpPr>
        <p:spPr>
          <a:xfrm>
            <a:off x="539552" y="1628800"/>
            <a:ext cx="4608512" cy="4801314"/>
          </a:xfrm>
          <a:prstGeom prst="rect">
            <a:avLst/>
          </a:prstGeom>
          <a:noFill/>
        </p:spPr>
        <p:txBody>
          <a:bodyPr wrap="square" rtlCol="0">
            <a:spAutoFit/>
          </a:bodyPr>
          <a:lstStyle/>
          <a:p>
            <a:pPr marL="285750" indent="-285750">
              <a:buFont typeface="Arial" pitchFamily="34" charset="0"/>
              <a:buChar char="•"/>
            </a:pPr>
            <a:r>
              <a:rPr lang="en-GB" dirty="0" err="1">
                <a:latin typeface="Comic Sans MS" pitchFamily="66" charset="0"/>
              </a:rPr>
              <a:t>Roshi</a:t>
            </a:r>
            <a:r>
              <a:rPr lang="en-GB" dirty="0">
                <a:latin typeface="Comic Sans MS" pitchFamily="66" charset="0"/>
              </a:rPr>
              <a:t> </a:t>
            </a:r>
            <a:r>
              <a:rPr lang="en-GB" dirty="0" err="1">
                <a:latin typeface="Comic Sans MS" pitchFamily="66" charset="0"/>
              </a:rPr>
              <a:t>Jiyu</a:t>
            </a:r>
            <a:r>
              <a:rPr lang="en-GB" dirty="0">
                <a:latin typeface="Comic Sans MS" pitchFamily="66" charset="0"/>
              </a:rPr>
              <a:t>-Kennett founded the Order of Buddhist Contemplatives here in England and is headquartered at </a:t>
            </a:r>
            <a:r>
              <a:rPr lang="en-GB" dirty="0" err="1">
                <a:latin typeface="Comic Sans MS" pitchFamily="66" charset="0"/>
              </a:rPr>
              <a:t>Throsel</a:t>
            </a:r>
            <a:r>
              <a:rPr lang="en-GB" dirty="0">
                <a:latin typeface="Comic Sans MS" pitchFamily="66" charset="0"/>
              </a:rPr>
              <a:t> Hole Priory in Northumberland.  </a:t>
            </a:r>
          </a:p>
          <a:p>
            <a:pPr marL="285750" indent="-285750">
              <a:buFont typeface="Arial" pitchFamily="34" charset="0"/>
              <a:buChar char="•"/>
            </a:pPr>
            <a:endParaRPr lang="en-GB" dirty="0">
              <a:latin typeface="Comic Sans MS" pitchFamily="66" charset="0"/>
            </a:endParaRPr>
          </a:p>
          <a:p>
            <a:pPr marL="285750" indent="-285750">
              <a:buFont typeface="Arial" pitchFamily="34" charset="0"/>
              <a:buChar char="•"/>
            </a:pPr>
            <a:r>
              <a:rPr lang="en-GB" dirty="0">
                <a:latin typeface="Comic Sans MS" pitchFamily="66" charset="0"/>
              </a:rPr>
              <a:t>She was the first Western woman to be given the title of ‘</a:t>
            </a:r>
            <a:r>
              <a:rPr lang="en-GB" dirty="0" err="1">
                <a:latin typeface="Comic Sans MS" pitchFamily="66" charset="0"/>
              </a:rPr>
              <a:t>Roshi</a:t>
            </a:r>
            <a:r>
              <a:rPr lang="en-GB" dirty="0">
                <a:latin typeface="Comic Sans MS" pitchFamily="66" charset="0"/>
              </a:rPr>
              <a:t>’ after having spent much time studying in Japan.  Her appointment as a </a:t>
            </a:r>
            <a:r>
              <a:rPr lang="en-GB" dirty="0" err="1">
                <a:latin typeface="Comic Sans MS" pitchFamily="66" charset="0"/>
              </a:rPr>
              <a:t>Roshi</a:t>
            </a:r>
            <a:r>
              <a:rPr lang="en-GB" dirty="0">
                <a:latin typeface="Comic Sans MS" pitchFamily="66" charset="0"/>
              </a:rPr>
              <a:t> was also done in public which was very rare at that time in Japan. </a:t>
            </a:r>
          </a:p>
          <a:p>
            <a:pPr marL="285750" indent="-285750">
              <a:buFont typeface="Arial" pitchFamily="34" charset="0"/>
              <a:buChar char="•"/>
            </a:pPr>
            <a:endParaRPr lang="en-GB" dirty="0">
              <a:latin typeface="Comic Sans MS" pitchFamily="66" charset="0"/>
            </a:endParaRPr>
          </a:p>
          <a:p>
            <a:pPr marL="285750" indent="-285750">
              <a:buFont typeface="Arial" pitchFamily="34" charset="0"/>
              <a:buChar char="•"/>
            </a:pPr>
            <a:r>
              <a:rPr lang="en-GB" dirty="0">
                <a:latin typeface="Comic Sans MS" pitchFamily="66" charset="0"/>
              </a:rPr>
              <a:t>She initially attended lectures on </a:t>
            </a:r>
            <a:r>
              <a:rPr lang="en-GB" dirty="0" err="1">
                <a:latin typeface="Comic Sans MS" pitchFamily="66" charset="0"/>
              </a:rPr>
              <a:t>Rinzai</a:t>
            </a:r>
            <a:r>
              <a:rPr lang="en-GB" dirty="0">
                <a:latin typeface="Comic Sans MS" pitchFamily="66" charset="0"/>
              </a:rPr>
              <a:t> Zen from DT Suzuki in London but in Japan was attracted to Soto Zen.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3068960"/>
            <a:ext cx="3840979" cy="336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417156"/>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Buddhism A level\zen booklet\zen flower2.jpg"/>
          <p:cNvPicPr>
            <a:picLocks noChangeAspect="1" noChangeArrowheads="1"/>
          </p:cNvPicPr>
          <p:nvPr/>
        </p:nvPicPr>
        <p:blipFill>
          <a:blip r:embed="rId2" cstate="print"/>
          <a:srcRect/>
          <a:stretch>
            <a:fillRect/>
          </a:stretch>
        </p:blipFill>
        <p:spPr bwMode="auto">
          <a:xfrm>
            <a:off x="4283968" y="334928"/>
            <a:ext cx="4737871" cy="5328592"/>
          </a:xfrm>
          <a:prstGeom prst="rect">
            <a:avLst/>
          </a:prstGeom>
          <a:noFill/>
        </p:spPr>
      </p:pic>
      <p:sp>
        <p:nvSpPr>
          <p:cNvPr id="3" name="TextBox 2"/>
          <p:cNvSpPr txBox="1"/>
          <p:nvPr/>
        </p:nvSpPr>
        <p:spPr>
          <a:xfrm>
            <a:off x="514448" y="188640"/>
            <a:ext cx="3672408" cy="523220"/>
          </a:xfrm>
          <a:prstGeom prst="rect">
            <a:avLst/>
          </a:prstGeom>
          <a:noFill/>
        </p:spPr>
        <p:txBody>
          <a:bodyPr wrap="square" rtlCol="0">
            <a:spAutoFit/>
          </a:bodyPr>
          <a:lstStyle/>
          <a:p>
            <a:r>
              <a:rPr lang="en-GB" sz="2800" b="1" dirty="0">
                <a:latin typeface="Comic Sans MS" pitchFamily="66" charset="0"/>
              </a:rPr>
              <a:t>The Flower Sermon</a:t>
            </a:r>
          </a:p>
        </p:txBody>
      </p:sp>
      <p:sp>
        <p:nvSpPr>
          <p:cNvPr id="4" name="TextBox 3"/>
          <p:cNvSpPr txBox="1"/>
          <p:nvPr/>
        </p:nvSpPr>
        <p:spPr>
          <a:xfrm>
            <a:off x="514448" y="764704"/>
            <a:ext cx="3384376" cy="5909310"/>
          </a:xfrm>
          <a:prstGeom prst="rect">
            <a:avLst/>
          </a:prstGeom>
          <a:noFill/>
        </p:spPr>
        <p:txBody>
          <a:bodyPr wrap="square" rtlCol="0">
            <a:spAutoFit/>
          </a:bodyPr>
          <a:lstStyle/>
          <a:p>
            <a:pPr marL="285750" indent="-285750">
              <a:buFont typeface="Arial" pitchFamily="34" charset="0"/>
              <a:buChar char="•"/>
            </a:pPr>
            <a:r>
              <a:rPr lang="en-GB" dirty="0">
                <a:latin typeface="Comic Sans MS" pitchFamily="66" charset="0"/>
              </a:rPr>
              <a:t>The Buddha silently holds up a flower</a:t>
            </a:r>
          </a:p>
          <a:p>
            <a:pPr marL="285750" indent="-285750">
              <a:buFont typeface="Arial" pitchFamily="34" charset="0"/>
              <a:buChar char="•"/>
            </a:pPr>
            <a:r>
              <a:rPr lang="en-GB" dirty="0">
                <a:latin typeface="Comic Sans MS" pitchFamily="66" charset="0"/>
              </a:rPr>
              <a:t>The only person to understand the gesture is </a:t>
            </a:r>
            <a:r>
              <a:rPr lang="en-GB" dirty="0" err="1">
                <a:latin typeface="Comic Sans MS" pitchFamily="66" charset="0"/>
              </a:rPr>
              <a:t>Kashyapa</a:t>
            </a:r>
            <a:endParaRPr lang="en-GB" dirty="0">
              <a:latin typeface="Comic Sans MS" pitchFamily="66" charset="0"/>
            </a:endParaRPr>
          </a:p>
          <a:p>
            <a:pPr marL="285750" indent="-285750">
              <a:buFont typeface="Arial" pitchFamily="34" charset="0"/>
              <a:buChar char="•"/>
            </a:pPr>
            <a:endParaRPr lang="en-GB" dirty="0">
              <a:latin typeface="Comic Sans MS" pitchFamily="66" charset="0"/>
            </a:endParaRPr>
          </a:p>
          <a:p>
            <a:endParaRPr lang="en-GB" dirty="0">
              <a:latin typeface="Comic Sans MS" pitchFamily="66" charset="0"/>
            </a:endParaRPr>
          </a:p>
          <a:p>
            <a:pPr marL="285750" indent="-285750">
              <a:buFont typeface="Arial" pitchFamily="34" charset="0"/>
              <a:buChar char="•"/>
            </a:pPr>
            <a:r>
              <a:rPr lang="en-GB" dirty="0">
                <a:latin typeface="Comic Sans MS" pitchFamily="66" charset="0"/>
              </a:rPr>
              <a:t>The truth (Dharma) cannot really be conveyed using ordinary (</a:t>
            </a:r>
            <a:r>
              <a:rPr lang="en-GB" dirty="0" err="1">
                <a:latin typeface="Comic Sans MS" pitchFamily="66" charset="0"/>
              </a:rPr>
              <a:t>samsaric</a:t>
            </a:r>
            <a:r>
              <a:rPr lang="en-GB" dirty="0">
                <a:latin typeface="Comic Sans MS" pitchFamily="66" charset="0"/>
              </a:rPr>
              <a:t>) words and concepts but must be experienced directly.</a:t>
            </a:r>
          </a:p>
          <a:p>
            <a:pPr marL="285750" indent="-285750">
              <a:buFont typeface="Arial" pitchFamily="34" charset="0"/>
              <a:buChar char="•"/>
            </a:pPr>
            <a:endParaRPr lang="en-GB" dirty="0">
              <a:latin typeface="Comic Sans MS" pitchFamily="66" charset="0"/>
            </a:endParaRPr>
          </a:p>
          <a:p>
            <a:pPr marL="285750" indent="-285750">
              <a:buFont typeface="Arial" pitchFamily="34" charset="0"/>
              <a:buChar char="•"/>
            </a:pPr>
            <a:endParaRPr lang="en-GB" dirty="0">
              <a:latin typeface="Comic Sans MS" pitchFamily="66" charset="0"/>
            </a:endParaRPr>
          </a:p>
          <a:p>
            <a:pPr marL="285750" indent="-285750">
              <a:buFont typeface="Arial" pitchFamily="34" charset="0"/>
              <a:buChar char="•"/>
            </a:pPr>
            <a:r>
              <a:rPr lang="en-GB" dirty="0">
                <a:latin typeface="Comic Sans MS" pitchFamily="66" charset="0"/>
              </a:rPr>
              <a:t>Direct transmission of knowledge between master and disciple – the role of the guru is pivotal in helping students gain experience of enlightenment</a:t>
            </a:r>
          </a:p>
        </p:txBody>
      </p:sp>
    </p:spTree>
    <p:extLst>
      <p:ext uri="{BB962C8B-B14F-4D97-AF65-F5344CB8AC3E}">
        <p14:creationId xmlns:p14="http://schemas.microsoft.com/office/powerpoint/2010/main" val="31865012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43608" y="1268760"/>
            <a:ext cx="3096344" cy="5509200"/>
          </a:xfrm>
          <a:prstGeom prst="rect">
            <a:avLst/>
          </a:prstGeom>
        </p:spPr>
        <p:txBody>
          <a:bodyPr wrap="square">
            <a:spAutoFit/>
          </a:bodyPr>
          <a:lstStyle/>
          <a:p>
            <a:r>
              <a:rPr lang="en-GB" sz="2200" dirty="0" err="1">
                <a:solidFill>
                  <a:srgbClr val="00B050"/>
                </a:solidFill>
                <a:latin typeface="Comic Sans MS" pitchFamily="66" charset="0"/>
              </a:rPr>
              <a:t>Śākyamuni</a:t>
            </a:r>
            <a:r>
              <a:rPr lang="en-GB" sz="2200" dirty="0">
                <a:solidFill>
                  <a:srgbClr val="00B050"/>
                </a:solidFill>
                <a:latin typeface="Comic Sans MS" pitchFamily="66" charset="0"/>
              </a:rPr>
              <a:t>  Buddha</a:t>
            </a:r>
          </a:p>
          <a:p>
            <a:endParaRPr lang="en-GB" sz="2200" dirty="0">
              <a:latin typeface="Comic Sans MS" pitchFamily="66" charset="0"/>
            </a:endParaRPr>
          </a:p>
          <a:p>
            <a:r>
              <a:rPr lang="en-GB" sz="2200" dirty="0">
                <a:latin typeface="Comic Sans MS" pitchFamily="66" charset="0"/>
              </a:rPr>
              <a:t>1.Mahākāśyapa </a:t>
            </a:r>
          </a:p>
          <a:p>
            <a:r>
              <a:rPr lang="en-GB" sz="2200" dirty="0">
                <a:latin typeface="Comic Sans MS" pitchFamily="66" charset="0"/>
              </a:rPr>
              <a:t>2.Ānanda </a:t>
            </a:r>
          </a:p>
          <a:p>
            <a:r>
              <a:rPr lang="en-GB" sz="2200" dirty="0">
                <a:latin typeface="Comic Sans MS" pitchFamily="66" charset="0"/>
              </a:rPr>
              <a:t>3.Śāṇavāsa </a:t>
            </a:r>
          </a:p>
          <a:p>
            <a:r>
              <a:rPr lang="en-GB" sz="2200" dirty="0">
                <a:latin typeface="Comic Sans MS" pitchFamily="66" charset="0"/>
              </a:rPr>
              <a:t>4.Upagupta </a:t>
            </a:r>
          </a:p>
          <a:p>
            <a:r>
              <a:rPr lang="en-GB" sz="2200" dirty="0">
                <a:latin typeface="Comic Sans MS" pitchFamily="66" charset="0"/>
              </a:rPr>
              <a:t>5.Dhṛṭaka </a:t>
            </a:r>
          </a:p>
          <a:p>
            <a:r>
              <a:rPr lang="en-GB" sz="2200" dirty="0">
                <a:latin typeface="Comic Sans MS" pitchFamily="66" charset="0"/>
              </a:rPr>
              <a:t>6.Miccaka </a:t>
            </a:r>
          </a:p>
          <a:p>
            <a:r>
              <a:rPr lang="en-GB" sz="2200" dirty="0">
                <a:latin typeface="Comic Sans MS" pitchFamily="66" charset="0"/>
              </a:rPr>
              <a:t>7.Vasumitra </a:t>
            </a:r>
          </a:p>
          <a:p>
            <a:r>
              <a:rPr lang="en-GB" sz="2200" dirty="0">
                <a:latin typeface="Comic Sans MS" pitchFamily="66" charset="0"/>
              </a:rPr>
              <a:t>8.Buddhānandi </a:t>
            </a:r>
          </a:p>
          <a:p>
            <a:r>
              <a:rPr lang="en-GB" sz="2200" dirty="0">
                <a:latin typeface="Comic Sans MS" pitchFamily="66" charset="0"/>
              </a:rPr>
              <a:t>9.Buddhamitra </a:t>
            </a:r>
          </a:p>
          <a:p>
            <a:r>
              <a:rPr lang="en-GB" sz="2200" dirty="0">
                <a:latin typeface="Comic Sans MS" pitchFamily="66" charset="0"/>
              </a:rPr>
              <a:t>10.Pārśva </a:t>
            </a:r>
          </a:p>
          <a:p>
            <a:r>
              <a:rPr lang="en-GB" sz="2200" dirty="0">
                <a:latin typeface="Comic Sans MS" pitchFamily="66" charset="0"/>
              </a:rPr>
              <a:t>11.Puṇyayaśas </a:t>
            </a:r>
          </a:p>
          <a:p>
            <a:r>
              <a:rPr lang="en-GB" sz="2200" dirty="0">
                <a:latin typeface="Comic Sans MS" pitchFamily="66" charset="0"/>
              </a:rPr>
              <a:t>12Ānabodhi </a:t>
            </a:r>
          </a:p>
          <a:p>
            <a:r>
              <a:rPr lang="en-GB" sz="2200" dirty="0">
                <a:latin typeface="Comic Sans MS" pitchFamily="66" charset="0"/>
              </a:rPr>
              <a:t>13.Kapimala </a:t>
            </a:r>
          </a:p>
          <a:p>
            <a:r>
              <a:rPr lang="en-GB" sz="2200" dirty="0">
                <a:latin typeface="Comic Sans MS" pitchFamily="66" charset="0"/>
              </a:rPr>
              <a:t>14.Nāgārjuna </a:t>
            </a:r>
          </a:p>
        </p:txBody>
      </p:sp>
      <p:sp>
        <p:nvSpPr>
          <p:cNvPr id="12" name="Rectangle 11"/>
          <p:cNvSpPr/>
          <p:nvPr/>
        </p:nvSpPr>
        <p:spPr>
          <a:xfrm>
            <a:off x="4572000" y="1945868"/>
            <a:ext cx="2439144" cy="4832092"/>
          </a:xfrm>
          <a:prstGeom prst="rect">
            <a:avLst/>
          </a:prstGeom>
        </p:spPr>
        <p:txBody>
          <a:bodyPr wrap="square">
            <a:spAutoFit/>
          </a:bodyPr>
          <a:lstStyle/>
          <a:p>
            <a:r>
              <a:rPr lang="en-GB" sz="2200" dirty="0">
                <a:latin typeface="Comic Sans MS" pitchFamily="66" charset="0"/>
              </a:rPr>
              <a:t>15.Kāṇadeva </a:t>
            </a:r>
          </a:p>
          <a:p>
            <a:r>
              <a:rPr lang="en-GB" sz="2200" dirty="0">
                <a:latin typeface="Comic Sans MS" pitchFamily="66" charset="0"/>
              </a:rPr>
              <a:t>16.Rāhulata </a:t>
            </a:r>
          </a:p>
          <a:p>
            <a:r>
              <a:rPr lang="en-GB" sz="2200" dirty="0">
                <a:latin typeface="Comic Sans MS" pitchFamily="66" charset="0"/>
              </a:rPr>
              <a:t>17.Saṅghānandi </a:t>
            </a:r>
          </a:p>
          <a:p>
            <a:r>
              <a:rPr lang="en-GB" sz="2200" dirty="0">
                <a:latin typeface="Comic Sans MS" pitchFamily="66" charset="0"/>
              </a:rPr>
              <a:t>18.Saṅghayaśas </a:t>
            </a:r>
          </a:p>
          <a:p>
            <a:r>
              <a:rPr lang="en-GB" sz="2200" dirty="0">
                <a:latin typeface="Comic Sans MS" pitchFamily="66" charset="0"/>
              </a:rPr>
              <a:t>19.Kumārata </a:t>
            </a:r>
          </a:p>
          <a:p>
            <a:r>
              <a:rPr lang="en-GB" sz="2200" dirty="0">
                <a:latin typeface="Comic Sans MS" pitchFamily="66" charset="0"/>
              </a:rPr>
              <a:t>20.Śayata </a:t>
            </a:r>
          </a:p>
          <a:p>
            <a:r>
              <a:rPr lang="en-GB" sz="2200" dirty="0">
                <a:latin typeface="Comic Sans MS" pitchFamily="66" charset="0"/>
              </a:rPr>
              <a:t>21.Vasubandhu </a:t>
            </a:r>
          </a:p>
          <a:p>
            <a:r>
              <a:rPr lang="en-GB" sz="2200" dirty="0">
                <a:latin typeface="Comic Sans MS" pitchFamily="66" charset="0"/>
              </a:rPr>
              <a:t>22.Manorhita </a:t>
            </a:r>
          </a:p>
          <a:p>
            <a:r>
              <a:rPr lang="en-GB" sz="2200" dirty="0">
                <a:latin typeface="Comic Sans MS" pitchFamily="66" charset="0"/>
              </a:rPr>
              <a:t>23.Haklenayaśas </a:t>
            </a:r>
          </a:p>
          <a:p>
            <a:r>
              <a:rPr lang="en-GB" sz="2200" dirty="0">
                <a:latin typeface="Comic Sans MS" pitchFamily="66" charset="0"/>
              </a:rPr>
              <a:t>24.Siṃhabodhi </a:t>
            </a:r>
          </a:p>
          <a:p>
            <a:r>
              <a:rPr lang="en-GB" sz="2200" dirty="0">
                <a:latin typeface="Comic Sans MS" pitchFamily="66" charset="0"/>
              </a:rPr>
              <a:t>25.Vasi-Asita </a:t>
            </a:r>
          </a:p>
          <a:p>
            <a:r>
              <a:rPr lang="en-GB" sz="2200" dirty="0">
                <a:latin typeface="Comic Sans MS" pitchFamily="66" charset="0"/>
              </a:rPr>
              <a:t>26.Puṇyamitra </a:t>
            </a:r>
          </a:p>
          <a:p>
            <a:r>
              <a:rPr lang="en-GB" sz="2200" dirty="0">
                <a:latin typeface="Comic Sans MS" pitchFamily="66" charset="0"/>
              </a:rPr>
              <a:t>27.Prajñātāra </a:t>
            </a:r>
          </a:p>
          <a:p>
            <a:r>
              <a:rPr lang="en-GB" sz="2200" dirty="0">
                <a:solidFill>
                  <a:srgbClr val="00B050"/>
                </a:solidFill>
                <a:latin typeface="Comic Sans MS" pitchFamily="66" charset="0"/>
              </a:rPr>
              <a:t>28.Bodhidharma </a:t>
            </a:r>
          </a:p>
        </p:txBody>
      </p:sp>
      <p:sp>
        <p:nvSpPr>
          <p:cNvPr id="13" name="Rectangle 12"/>
          <p:cNvSpPr/>
          <p:nvPr/>
        </p:nvSpPr>
        <p:spPr>
          <a:xfrm>
            <a:off x="161764" y="116631"/>
            <a:ext cx="8820472" cy="954107"/>
          </a:xfrm>
          <a:prstGeom prst="rect">
            <a:avLst/>
          </a:prstGeom>
        </p:spPr>
        <p:txBody>
          <a:bodyPr wrap="square">
            <a:spAutoFit/>
          </a:bodyPr>
          <a:lstStyle/>
          <a:p>
            <a:pPr algn="ctr"/>
            <a:r>
              <a:rPr lang="en-US" sz="2800" dirty="0">
                <a:latin typeface="Comic Sans MS" pitchFamily="66" charset="0"/>
              </a:rPr>
              <a:t>28 Indian patriarchs from the Buddha to </a:t>
            </a:r>
            <a:r>
              <a:rPr lang="en-US" sz="2800" dirty="0" err="1">
                <a:latin typeface="Comic Sans MS" pitchFamily="66" charset="0"/>
              </a:rPr>
              <a:t>Bodhidharma</a:t>
            </a:r>
            <a:endParaRPr lang="en-GB" sz="2800" dirty="0">
              <a:latin typeface="Comic Sans MS" pitchFamily="66" charset="0"/>
            </a:endParaRPr>
          </a:p>
        </p:txBody>
      </p:sp>
    </p:spTree>
    <p:extLst>
      <p:ext uri="{BB962C8B-B14F-4D97-AF65-F5344CB8AC3E}">
        <p14:creationId xmlns:p14="http://schemas.microsoft.com/office/powerpoint/2010/main" val="13559287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cultural-china.com/chinaWH/upload/bodhidharma1.jpg"/>
          <p:cNvPicPr>
            <a:picLocks noChangeAspect="1" noChangeArrowheads="1"/>
          </p:cNvPicPr>
          <p:nvPr/>
        </p:nvPicPr>
        <p:blipFill>
          <a:blip r:embed="rId2" cstate="print"/>
          <a:srcRect/>
          <a:stretch>
            <a:fillRect/>
          </a:stretch>
        </p:blipFill>
        <p:spPr bwMode="auto">
          <a:xfrm>
            <a:off x="4716016" y="0"/>
            <a:ext cx="4427984" cy="6890290"/>
          </a:xfrm>
          <a:prstGeom prst="rect">
            <a:avLst/>
          </a:prstGeom>
          <a:noFill/>
        </p:spPr>
      </p:pic>
      <p:sp>
        <p:nvSpPr>
          <p:cNvPr id="3" name="TextBox 2"/>
          <p:cNvSpPr txBox="1"/>
          <p:nvPr/>
        </p:nvSpPr>
        <p:spPr>
          <a:xfrm>
            <a:off x="251520" y="126929"/>
            <a:ext cx="4392488" cy="400110"/>
          </a:xfrm>
          <a:prstGeom prst="rect">
            <a:avLst/>
          </a:prstGeom>
          <a:noFill/>
        </p:spPr>
        <p:txBody>
          <a:bodyPr wrap="square" rtlCol="0">
            <a:spAutoFit/>
          </a:bodyPr>
          <a:lstStyle/>
          <a:p>
            <a:r>
              <a:rPr lang="en-GB" sz="2000" dirty="0" err="1">
                <a:latin typeface="Comic Sans MS" pitchFamily="66" charset="0"/>
              </a:rPr>
              <a:t>Bodhidharma</a:t>
            </a:r>
            <a:r>
              <a:rPr lang="en-GB" sz="2000" dirty="0">
                <a:latin typeface="Comic Sans MS" pitchFamily="66" charset="0"/>
              </a:rPr>
              <a:t> – 5</a:t>
            </a:r>
            <a:r>
              <a:rPr lang="en-GB" sz="2000" baseline="30000" dirty="0">
                <a:latin typeface="Comic Sans MS" pitchFamily="66" charset="0"/>
              </a:rPr>
              <a:t>th</a:t>
            </a:r>
            <a:r>
              <a:rPr lang="en-GB" sz="2000" dirty="0">
                <a:latin typeface="Comic Sans MS" pitchFamily="66" charset="0"/>
              </a:rPr>
              <a:t> -6</a:t>
            </a:r>
            <a:r>
              <a:rPr lang="en-GB" sz="2000" baseline="30000" dirty="0">
                <a:latin typeface="Comic Sans MS" pitchFamily="66" charset="0"/>
              </a:rPr>
              <a:t>th</a:t>
            </a:r>
            <a:r>
              <a:rPr lang="en-GB" sz="2000" dirty="0">
                <a:latin typeface="Comic Sans MS" pitchFamily="66" charset="0"/>
              </a:rPr>
              <a:t> Century</a:t>
            </a:r>
          </a:p>
        </p:txBody>
      </p:sp>
      <p:sp>
        <p:nvSpPr>
          <p:cNvPr id="4" name="TextBox 3"/>
          <p:cNvSpPr txBox="1"/>
          <p:nvPr/>
        </p:nvSpPr>
        <p:spPr>
          <a:xfrm>
            <a:off x="251520" y="739654"/>
            <a:ext cx="4032448" cy="5632311"/>
          </a:xfrm>
          <a:prstGeom prst="rect">
            <a:avLst/>
          </a:prstGeom>
          <a:noFill/>
        </p:spPr>
        <p:txBody>
          <a:bodyPr wrap="square" rtlCol="0">
            <a:spAutoFit/>
          </a:bodyPr>
          <a:lstStyle/>
          <a:p>
            <a:pPr marL="285750" indent="-285750">
              <a:buFont typeface="Arial" pitchFamily="34" charset="0"/>
              <a:buChar char="•"/>
            </a:pPr>
            <a:r>
              <a:rPr lang="en-GB" sz="2000" dirty="0">
                <a:latin typeface="Comic Sans MS" pitchFamily="66" charset="0"/>
              </a:rPr>
              <a:t>A semi-mythical figure.</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Travelled from India to China and started the </a:t>
            </a:r>
            <a:r>
              <a:rPr lang="en-GB" sz="2000" dirty="0" err="1">
                <a:latin typeface="Comic Sans MS" pitchFamily="66" charset="0"/>
              </a:rPr>
              <a:t>Ch’an</a:t>
            </a:r>
            <a:r>
              <a:rPr lang="en-GB" sz="2000" dirty="0">
                <a:latin typeface="Comic Sans MS" pitchFamily="66" charset="0"/>
              </a:rPr>
              <a:t>/Zen lineage there</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Regarded as the first </a:t>
            </a:r>
            <a:r>
              <a:rPr lang="en-GB" sz="2000" dirty="0" err="1">
                <a:latin typeface="Comic Sans MS" pitchFamily="66" charset="0"/>
              </a:rPr>
              <a:t>Ch’an</a:t>
            </a:r>
            <a:r>
              <a:rPr lang="en-GB" sz="2000" dirty="0">
                <a:latin typeface="Comic Sans MS" pitchFamily="66" charset="0"/>
              </a:rPr>
              <a:t> ‘Patriarch’ in China</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err="1">
                <a:latin typeface="Comic Sans MS" pitchFamily="66" charset="0"/>
              </a:rPr>
              <a:t>Empahsised</a:t>
            </a:r>
            <a:r>
              <a:rPr lang="en-GB" sz="2000" dirty="0">
                <a:latin typeface="Comic Sans MS" pitchFamily="66" charset="0"/>
              </a:rPr>
              <a:t> the importance of meditation.</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De-emphasised the importance of Karma</a:t>
            </a:r>
          </a:p>
          <a:p>
            <a:pPr marL="285750" indent="-285750">
              <a:buFont typeface="Arial" pitchFamily="34" charset="0"/>
              <a:buChar char="•"/>
            </a:pPr>
            <a:endParaRPr lang="en-GB" sz="2000" dirty="0">
              <a:latin typeface="Comic Sans MS" pitchFamily="66" charset="0"/>
            </a:endParaRPr>
          </a:p>
          <a:p>
            <a:pPr marL="285750" indent="-285750">
              <a:buFont typeface="Arial" pitchFamily="34" charset="0"/>
              <a:buChar char="•"/>
            </a:pPr>
            <a:r>
              <a:rPr lang="en-GB" sz="2000" dirty="0">
                <a:latin typeface="Comic Sans MS" pitchFamily="66" charset="0"/>
              </a:rPr>
              <a:t>Emphasised the realisation of one’s Buddha-nature (</a:t>
            </a:r>
            <a:r>
              <a:rPr lang="en-GB" sz="2000" dirty="0" err="1">
                <a:latin typeface="Comic Sans MS" pitchFamily="66" charset="0"/>
              </a:rPr>
              <a:t>Tathagatagarbha</a:t>
            </a:r>
            <a:r>
              <a:rPr lang="en-GB" sz="2000" dirty="0">
                <a:latin typeface="Comic Sans MS" pitchFamily="66" charset="0"/>
              </a:rPr>
              <a:t>)</a:t>
            </a:r>
          </a:p>
        </p:txBody>
      </p:sp>
    </p:spTree>
    <p:extLst>
      <p:ext uri="{BB962C8B-B14F-4D97-AF65-F5344CB8AC3E}">
        <p14:creationId xmlns:p14="http://schemas.microsoft.com/office/powerpoint/2010/main" val="19338900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060848"/>
            <a:ext cx="4608512" cy="3416320"/>
          </a:xfrm>
          <a:prstGeom prst="rect">
            <a:avLst/>
          </a:prstGeom>
          <a:noFill/>
        </p:spPr>
        <p:txBody>
          <a:bodyPr wrap="square" rtlCol="0">
            <a:spAutoFit/>
          </a:bodyPr>
          <a:lstStyle/>
          <a:p>
            <a:r>
              <a:rPr lang="en-US" sz="2400" dirty="0">
                <a:latin typeface="Comic Sans MS" pitchFamily="66" charset="0"/>
              </a:rPr>
              <a:t>Emperor Wu inquired of </a:t>
            </a:r>
            <a:r>
              <a:rPr lang="en-US" sz="2400" dirty="0" err="1">
                <a:latin typeface="Comic Sans MS" pitchFamily="66" charset="0"/>
              </a:rPr>
              <a:t>Bodhidharma</a:t>
            </a:r>
            <a:r>
              <a:rPr lang="en-US" sz="2400" dirty="0">
                <a:latin typeface="Comic Sans MS" pitchFamily="66" charset="0"/>
              </a:rPr>
              <a:t>, “I have up until now built temples, had sutras copied, and supported monks and nuns. What merit is there in these things?”</a:t>
            </a:r>
          </a:p>
          <a:p>
            <a:endParaRPr lang="en-US" sz="2400" dirty="0">
              <a:latin typeface="Comic Sans MS" pitchFamily="66" charset="0"/>
            </a:endParaRPr>
          </a:p>
          <a:p>
            <a:r>
              <a:rPr lang="en-US" sz="2400" dirty="0" err="1">
                <a:latin typeface="Comic Sans MS" pitchFamily="66" charset="0"/>
              </a:rPr>
              <a:t>Bodhidharma</a:t>
            </a:r>
            <a:r>
              <a:rPr lang="en-US" sz="2400" dirty="0">
                <a:latin typeface="Comic Sans MS" pitchFamily="66" charset="0"/>
              </a:rPr>
              <a:t> curtly replied, “No merit!”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8640"/>
            <a:ext cx="4250692" cy="404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9532" y="260648"/>
            <a:ext cx="4248472" cy="1077218"/>
          </a:xfrm>
          <a:prstGeom prst="rect">
            <a:avLst/>
          </a:prstGeom>
          <a:noFill/>
        </p:spPr>
        <p:txBody>
          <a:bodyPr wrap="square" rtlCol="0">
            <a:spAutoFit/>
          </a:bodyPr>
          <a:lstStyle/>
          <a:p>
            <a:r>
              <a:rPr lang="en-GB" sz="3200" dirty="0">
                <a:latin typeface="Comic Sans MS" pitchFamily="66" charset="0"/>
              </a:rPr>
              <a:t>De-emphasis of Karma</a:t>
            </a:r>
          </a:p>
        </p:txBody>
      </p:sp>
    </p:spTree>
    <p:extLst>
      <p:ext uri="{BB962C8B-B14F-4D97-AF65-F5344CB8AC3E}">
        <p14:creationId xmlns:p14="http://schemas.microsoft.com/office/powerpoint/2010/main" val="41932563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048673" cy="551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332656"/>
            <a:ext cx="8424936" cy="830997"/>
          </a:xfrm>
          <a:prstGeom prst="rect">
            <a:avLst/>
          </a:prstGeom>
          <a:noFill/>
        </p:spPr>
        <p:txBody>
          <a:bodyPr wrap="square" rtlCol="0">
            <a:spAutoFit/>
          </a:bodyPr>
          <a:lstStyle/>
          <a:p>
            <a:r>
              <a:rPr lang="en-GB" sz="2400" dirty="0">
                <a:latin typeface="Comic Sans MS" pitchFamily="66" charset="0"/>
              </a:rPr>
              <a:t>Nine years of Wall Gazing – one legends say that his legs actually fell off and that he cut off his eye-lids.  Yikes!</a:t>
            </a:r>
          </a:p>
        </p:txBody>
      </p:sp>
    </p:spTree>
    <p:extLst>
      <p:ext uri="{BB962C8B-B14F-4D97-AF65-F5344CB8AC3E}">
        <p14:creationId xmlns:p14="http://schemas.microsoft.com/office/powerpoint/2010/main" val="4601891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80" y="260648"/>
            <a:ext cx="8856984" cy="6986528"/>
          </a:xfrm>
          <a:prstGeom prst="rect">
            <a:avLst/>
          </a:prstGeom>
          <a:noFill/>
        </p:spPr>
        <p:txBody>
          <a:bodyPr wrap="square" rtlCol="0">
            <a:spAutoFit/>
          </a:bodyPr>
          <a:lstStyle/>
          <a:p>
            <a:r>
              <a:rPr lang="en-GB" sz="4000" b="1" dirty="0">
                <a:latin typeface="Comic Sans MS" pitchFamily="66" charset="0"/>
              </a:rPr>
              <a:t>Teachings:</a:t>
            </a:r>
          </a:p>
          <a:p>
            <a:endParaRPr lang="en-GB" sz="2800" dirty="0">
              <a:latin typeface="Comic Sans MS" pitchFamily="66" charset="0"/>
            </a:endParaRPr>
          </a:p>
          <a:p>
            <a:pPr marL="457200" indent="-457200">
              <a:buFont typeface="Arial" pitchFamily="34" charset="0"/>
              <a:buChar char="•"/>
            </a:pPr>
            <a:r>
              <a:rPr lang="en-GB" sz="2800" dirty="0" err="1">
                <a:latin typeface="Comic Sans MS" pitchFamily="66" charset="0"/>
              </a:rPr>
              <a:t>Tathagatagarbha</a:t>
            </a:r>
            <a:r>
              <a:rPr lang="en-GB" sz="2800" dirty="0">
                <a:latin typeface="Comic Sans MS" pitchFamily="66" charset="0"/>
              </a:rPr>
              <a:t> (Buddha-nature) – we are already enlightened.  We just have to realise it.</a:t>
            </a:r>
          </a:p>
          <a:p>
            <a:pPr marL="457200" indent="-457200">
              <a:buFont typeface="Arial" pitchFamily="34" charset="0"/>
              <a:buChar char="•"/>
            </a:pPr>
            <a:endParaRPr lang="en-GB" sz="2800" dirty="0">
              <a:latin typeface="Comic Sans MS" pitchFamily="66" charset="0"/>
            </a:endParaRPr>
          </a:p>
          <a:p>
            <a:pPr marL="457200" indent="-457200">
              <a:buFont typeface="Arial" pitchFamily="34" charset="0"/>
              <a:buChar char="•"/>
            </a:pPr>
            <a:r>
              <a:rPr lang="en-GB" sz="2800" dirty="0">
                <a:latin typeface="Comic Sans MS" pitchFamily="66" charset="0"/>
              </a:rPr>
              <a:t>Words and concepts cannot describe enlightenment</a:t>
            </a:r>
          </a:p>
          <a:p>
            <a:pPr marL="457200" indent="-457200">
              <a:buFont typeface="Arial" pitchFamily="34" charset="0"/>
              <a:buChar char="•"/>
            </a:pPr>
            <a:endParaRPr lang="en-GB" sz="2800" dirty="0">
              <a:latin typeface="Comic Sans MS" pitchFamily="66" charset="0"/>
            </a:endParaRPr>
          </a:p>
          <a:p>
            <a:pPr marL="457200" indent="-457200">
              <a:buFont typeface="Arial" pitchFamily="34" charset="0"/>
              <a:buChar char="•"/>
            </a:pPr>
            <a:r>
              <a:rPr lang="en-GB" sz="2800" dirty="0">
                <a:latin typeface="Comic Sans MS" pitchFamily="66" charset="0"/>
              </a:rPr>
              <a:t>Karmic merit is of no use in the path to enlightenment.  Emphasis on meditation.  </a:t>
            </a:r>
          </a:p>
          <a:p>
            <a:pPr marL="457200" indent="-457200">
              <a:buFont typeface="Arial" pitchFamily="34" charset="0"/>
              <a:buChar char="•"/>
            </a:pPr>
            <a:endParaRPr lang="en-GB" sz="2800" dirty="0">
              <a:latin typeface="Comic Sans MS" pitchFamily="66" charset="0"/>
            </a:endParaRPr>
          </a:p>
          <a:p>
            <a:pPr marL="457200" indent="-457200">
              <a:buFont typeface="Arial" pitchFamily="34" charset="0"/>
              <a:buChar char="•"/>
            </a:pPr>
            <a:r>
              <a:rPr lang="en-GB" sz="2800" dirty="0">
                <a:latin typeface="Comic Sans MS" pitchFamily="66" charset="0"/>
              </a:rPr>
              <a:t>Morality therefore a result of enlightenment, not part of the path towards it.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067539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456</TotalTime>
  <Words>1545</Words>
  <Application>Microsoft Office PowerPoint</Application>
  <PresentationFormat>On-screen Show (4:3)</PresentationFormat>
  <Paragraphs>219</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Comic Sans MS</vt:lpstr>
      <vt:lpstr>Garamond</vt:lpstr>
      <vt:lpstr>Lucida Calligraphy</vt:lpstr>
      <vt:lpstr>Tahoma</vt:lpstr>
      <vt:lpstr>Times New Roman</vt:lpstr>
      <vt:lpstr>Tunga</vt:lpstr>
      <vt:lpstr>BlackTie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Sharkey</dc:creator>
  <cp:lastModifiedBy>NVeitch</cp:lastModifiedBy>
  <cp:revision>38</cp:revision>
  <dcterms:created xsi:type="dcterms:W3CDTF">2012-09-29T13:36:20Z</dcterms:created>
  <dcterms:modified xsi:type="dcterms:W3CDTF">2018-04-27T10:56:43Z</dcterms:modified>
</cp:coreProperties>
</file>