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66" r:id="rId4"/>
    <p:sldId id="259" r:id="rId5"/>
    <p:sldId id="261" r:id="rId6"/>
    <p:sldId id="260" r:id="rId7"/>
    <p:sldId id="262" r:id="rId8"/>
    <p:sldId id="263" r:id="rId9"/>
    <p:sldId id="269" r:id="rId10"/>
    <p:sldId id="267" r:id="rId11"/>
    <p:sldId id="271"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02EE5D-1FF1-4E93-9ABB-9C5653AD651D}"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144529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02EE5D-1FF1-4E93-9ABB-9C5653AD651D}"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15095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02EE5D-1FF1-4E93-9ABB-9C5653AD651D}"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204032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02EE5D-1FF1-4E93-9ABB-9C5653AD651D}"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134926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2EE5D-1FF1-4E93-9ABB-9C5653AD651D}" type="datetimeFigureOut">
              <a:rPr lang="en-GB" smtClean="0"/>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186201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02EE5D-1FF1-4E93-9ABB-9C5653AD651D}"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44225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02EE5D-1FF1-4E93-9ABB-9C5653AD651D}" type="datetimeFigureOut">
              <a:rPr lang="en-GB" smtClean="0"/>
              <a:t>03/05/2016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359105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02EE5D-1FF1-4E93-9ABB-9C5653AD651D}" type="datetimeFigureOut">
              <a:rPr lang="en-GB" smtClean="0"/>
              <a:t>03/05/2016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353886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2EE5D-1FF1-4E93-9ABB-9C5653AD651D}" type="datetimeFigureOut">
              <a:rPr lang="en-GB" smtClean="0"/>
              <a:t>03/05/2016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380783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2EE5D-1FF1-4E93-9ABB-9C5653AD651D}"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64491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2EE5D-1FF1-4E93-9ABB-9C5653AD651D}" type="datetimeFigureOut">
              <a:rPr lang="en-GB" smtClean="0"/>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B0546-EAE0-4256-A858-3208378954E8}" type="slidenum">
              <a:rPr lang="en-GB" smtClean="0"/>
              <a:t>‹#›</a:t>
            </a:fld>
            <a:endParaRPr lang="en-GB"/>
          </a:p>
        </p:txBody>
      </p:sp>
    </p:spTree>
    <p:extLst>
      <p:ext uri="{BB962C8B-B14F-4D97-AF65-F5344CB8AC3E}">
        <p14:creationId xmlns:p14="http://schemas.microsoft.com/office/powerpoint/2010/main" val="130847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2EE5D-1FF1-4E93-9ABB-9C5653AD651D}" type="datetimeFigureOut">
              <a:rPr lang="en-GB" smtClean="0"/>
              <a:t>03/05/2016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B0546-EAE0-4256-A858-3208378954E8}" type="slidenum">
              <a:rPr lang="en-GB" smtClean="0"/>
              <a:t>‹#›</a:t>
            </a:fld>
            <a:endParaRPr lang="en-GB"/>
          </a:p>
        </p:txBody>
      </p:sp>
    </p:spTree>
    <p:extLst>
      <p:ext uri="{BB962C8B-B14F-4D97-AF65-F5344CB8AC3E}">
        <p14:creationId xmlns:p14="http://schemas.microsoft.com/office/powerpoint/2010/main" val="275388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Think, Pair, Share</a:t>
            </a:r>
            <a:endParaRPr lang="en-GB" dirty="0"/>
          </a:p>
        </p:txBody>
      </p:sp>
      <p:sp>
        <p:nvSpPr>
          <p:cNvPr id="5" name="Content Placeholder 4"/>
          <p:cNvSpPr>
            <a:spLocks noGrp="1"/>
          </p:cNvSpPr>
          <p:nvPr>
            <p:ph idx="1"/>
          </p:nvPr>
        </p:nvSpPr>
        <p:spPr/>
        <p:txBody>
          <a:bodyPr/>
          <a:lstStyle/>
          <a:p>
            <a:pPr marL="0" indent="0">
              <a:buNone/>
            </a:pPr>
            <a:r>
              <a:rPr lang="en-GB" dirty="0" smtClean="0"/>
              <a:t>A: What is the </a:t>
            </a:r>
            <a:r>
              <a:rPr lang="en-GB" dirty="0" err="1" smtClean="0"/>
              <a:t>Summum</a:t>
            </a:r>
            <a:r>
              <a:rPr lang="en-GB" dirty="0" smtClean="0"/>
              <a:t> Bonum?</a:t>
            </a:r>
          </a:p>
          <a:p>
            <a:pPr marL="0" indent="0">
              <a:buNone/>
            </a:pPr>
            <a:r>
              <a:rPr lang="en-GB" dirty="0" smtClean="0">
                <a:solidFill>
                  <a:srgbClr val="FF0000"/>
                </a:solidFill>
              </a:rPr>
              <a:t>B: What is the Categorical imperative? </a:t>
            </a:r>
          </a:p>
          <a:p>
            <a:pPr marL="0" indent="0">
              <a:buNone/>
            </a:pPr>
            <a:endParaRPr lang="en-GB" dirty="0"/>
          </a:p>
          <a:p>
            <a:pPr marL="0" indent="0">
              <a:buNone/>
            </a:pPr>
            <a:r>
              <a:rPr lang="en-GB" dirty="0" smtClean="0"/>
              <a:t>A: Who was J.S Mill?</a:t>
            </a:r>
          </a:p>
          <a:p>
            <a:pPr marL="0" indent="0">
              <a:buNone/>
            </a:pPr>
            <a:r>
              <a:rPr lang="en-GB" dirty="0" smtClean="0">
                <a:solidFill>
                  <a:srgbClr val="FF0000"/>
                </a:solidFill>
              </a:rPr>
              <a:t>B: What is the </a:t>
            </a:r>
            <a:r>
              <a:rPr lang="en-GB" dirty="0">
                <a:solidFill>
                  <a:srgbClr val="FF0000"/>
                </a:solidFill>
              </a:rPr>
              <a:t>H</a:t>
            </a:r>
            <a:r>
              <a:rPr lang="en-GB" dirty="0" smtClean="0">
                <a:solidFill>
                  <a:srgbClr val="FF0000"/>
                </a:solidFill>
              </a:rPr>
              <a:t>edonic Calculus? </a:t>
            </a:r>
          </a:p>
          <a:p>
            <a:pPr marL="0" indent="0">
              <a:buNone/>
            </a:pPr>
            <a:endParaRPr lang="en-GB" dirty="0"/>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25144"/>
            <a:ext cx="1800200" cy="185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602145"/>
            <a:ext cx="1584176" cy="198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97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smtClean="0"/>
              <a:t>The Debate </a:t>
            </a:r>
            <a:endParaRPr lang="en-GB" dirty="0"/>
          </a:p>
        </p:txBody>
      </p:sp>
      <p:sp>
        <p:nvSpPr>
          <p:cNvPr id="3" name="Content Placeholder 2"/>
          <p:cNvSpPr>
            <a:spLocks noGrp="1"/>
          </p:cNvSpPr>
          <p:nvPr>
            <p:ph idx="1"/>
          </p:nvPr>
        </p:nvSpPr>
        <p:spPr/>
        <p:txBody>
          <a:bodyPr/>
          <a:lstStyle/>
          <a:p>
            <a:pPr marL="0" indent="0" algn="ctr">
              <a:buNone/>
            </a:pPr>
            <a:r>
              <a:rPr lang="en-GB" dirty="0" smtClean="0"/>
              <a:t>Complete the speech bubbles to show a potential debate evaluating prescriptivism.</a:t>
            </a:r>
          </a:p>
          <a:p>
            <a:pPr marL="0" indent="0" algn="ctr">
              <a:buNone/>
            </a:pPr>
            <a:endParaRPr lang="en-GB" dirty="0" smtClean="0"/>
          </a:p>
          <a:p>
            <a:pPr marL="0" indent="0" algn="ctr">
              <a:buNone/>
            </a:pPr>
            <a:r>
              <a:rPr lang="en-GB" dirty="0" smtClean="0"/>
              <a:t>Use the QR code to help.</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221088"/>
            <a:ext cx="20882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9219" y="4665039"/>
            <a:ext cx="223224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smtClean="0">
                <a:solidFill>
                  <a:srgbClr val="FF0000"/>
                </a:solidFill>
              </a:rPr>
              <a:t>Stretch yourself task:</a:t>
            </a:r>
          </a:p>
          <a:p>
            <a:pPr algn="ctr"/>
            <a:r>
              <a:rPr lang="en-GB" dirty="0" smtClean="0">
                <a:solidFill>
                  <a:schemeClr val="tx1"/>
                </a:solidFill>
              </a:rPr>
              <a:t>Include the other Meta Ethical theories in your debate. </a:t>
            </a:r>
            <a:endParaRPr lang="en-GB" dirty="0">
              <a:solidFill>
                <a:schemeClr val="tx1"/>
              </a:solidFill>
            </a:endParaRPr>
          </a:p>
        </p:txBody>
      </p:sp>
      <p:pic>
        <p:nvPicPr>
          <p:cNvPr id="1026" name="Picture 2"/>
          <p:cNvPicPr>
            <a:picLocks noChangeAspect="1" noChangeArrowheads="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23470" t="17931" r="23463" b="46759"/>
          <a:stretch/>
        </p:blipFill>
        <p:spPr bwMode="auto">
          <a:xfrm>
            <a:off x="6372200" y="4665039"/>
            <a:ext cx="2130147" cy="113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801" t="45894" r="15979" b="37598"/>
          <a:stretch/>
        </p:blipFill>
        <p:spPr bwMode="auto">
          <a:xfrm>
            <a:off x="7020272" y="2780928"/>
            <a:ext cx="1611748" cy="161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455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Think, Pair, Share – Hare’s Example </a:t>
            </a:r>
            <a:endParaRPr lang="en-GB" dirty="0"/>
          </a:p>
        </p:txBody>
      </p:sp>
      <p:sp>
        <p:nvSpPr>
          <p:cNvPr id="3" name="Content Placeholder 2"/>
          <p:cNvSpPr>
            <a:spLocks noGrp="1"/>
          </p:cNvSpPr>
          <p:nvPr>
            <p:ph sz="half" idx="1"/>
          </p:nvPr>
        </p:nvSpPr>
        <p:spPr>
          <a:xfrm>
            <a:off x="179512" y="1484784"/>
            <a:ext cx="4680520" cy="4525963"/>
          </a:xfrm>
        </p:spPr>
        <p:txBody>
          <a:bodyPr>
            <a:noAutofit/>
          </a:bodyPr>
          <a:lstStyle/>
          <a:p>
            <a:pPr marL="0" indent="0">
              <a:buNone/>
            </a:pPr>
            <a:r>
              <a:rPr lang="en-US" sz="1800" dirty="0">
                <a:solidFill>
                  <a:srgbClr val="1A1A1A"/>
                </a:solidFill>
                <a:cs typeface="Times" charset="0"/>
                <a:sym typeface="Times" charset="0"/>
              </a:rPr>
              <a:t>We may illustrate this process of modifying principles from the example already used, that of learning to drive. I am told, for instance, always to draw into the side of the road when I stop the car; but later I am told that this does not apply when I stop before turning into a side-road to the offside -- for then I must stop near the middle of the road until it is possible for me to turn. Still later I learn that in this </a:t>
            </a:r>
            <a:r>
              <a:rPr lang="en-US" sz="1800" dirty="0" err="1">
                <a:solidFill>
                  <a:srgbClr val="1A1A1A"/>
                </a:solidFill>
                <a:cs typeface="Times" charset="0"/>
                <a:sym typeface="Times" charset="0"/>
              </a:rPr>
              <a:t>manoeuvre</a:t>
            </a:r>
            <a:r>
              <a:rPr lang="en-US" sz="1800" dirty="0">
                <a:solidFill>
                  <a:srgbClr val="1A1A1A"/>
                </a:solidFill>
                <a:cs typeface="Times" charset="0"/>
                <a:sym typeface="Times" charset="0"/>
              </a:rPr>
              <a:t> it is not necessary to stop at all if it is an uncontrolled junction and I can see that there is no traffic which I should obstruct by turning. When I have picked up all these modifications to the rule, and the similar modifications to all the other rules, and practice them habitually as so modified, then I am said to be a good driver, because my car is always in the right place on the road, travelling at the right speed, and so on. </a:t>
            </a:r>
            <a:endParaRPr lang="en-GB" sz="1800" dirty="0"/>
          </a:p>
        </p:txBody>
      </p:sp>
      <p:sp>
        <p:nvSpPr>
          <p:cNvPr id="5" name="Content Placeholder 4"/>
          <p:cNvSpPr>
            <a:spLocks noGrp="1"/>
          </p:cNvSpPr>
          <p:nvPr>
            <p:ph sz="half" idx="2"/>
          </p:nvPr>
        </p:nvSpPr>
        <p:spPr>
          <a:xfrm>
            <a:off x="4932040" y="1556792"/>
            <a:ext cx="4038600" cy="4525963"/>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marL="0" indent="0">
              <a:buNone/>
            </a:pPr>
            <a:r>
              <a:rPr lang="en-US" sz="2900" dirty="0">
                <a:solidFill>
                  <a:srgbClr val="1A1A1A"/>
                </a:solidFill>
                <a:cs typeface="Times" charset="0"/>
                <a:sym typeface="Times" charset="0"/>
              </a:rPr>
              <a:t>The good driver is, among other things, one whose actions are so exactly governed by principles which have become a habit with him, that he normally does not have to think just what to do. But road conditions are exceedingly various, and therefore it is unwise to let all one's driving become a matter of habit. One can never be certain that one's principles of driving are perfect -- indeed, one can be very sure that they are not; and therefore the good driver not only drives well from habit, but constantly attends to his driving habits, to see whether they might not be improved; he never stops learning.</a:t>
            </a:r>
            <a:r>
              <a:rPr lang="en-US" sz="2900" baseline="32000" dirty="0">
                <a:solidFill>
                  <a:srgbClr val="1A1A1A"/>
                </a:solidFill>
                <a:cs typeface="Times" charset="0"/>
                <a:sym typeface="Times" charset="0"/>
              </a:rPr>
              <a:t>1</a:t>
            </a:r>
            <a:endParaRPr lang="en-US" sz="2900" baseline="32000" dirty="0">
              <a:solidFill>
                <a:srgbClr val="1A1A1A"/>
              </a:solidFill>
              <a:ea typeface="ヒラギノ明朝 ProN W3" charset="0"/>
              <a:cs typeface="ヒラギノ明朝 ProN W3" charset="0"/>
              <a:sym typeface="Times" charset="0"/>
            </a:endParaRPr>
          </a:p>
          <a:p>
            <a:endParaRPr lang="en-GB" dirty="0"/>
          </a:p>
        </p:txBody>
      </p:sp>
      <p:sp>
        <p:nvSpPr>
          <p:cNvPr id="6" name="TextBox 5"/>
          <p:cNvSpPr txBox="1"/>
          <p:nvPr/>
        </p:nvSpPr>
        <p:spPr>
          <a:xfrm>
            <a:off x="4716016" y="6194617"/>
            <a:ext cx="381642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solidFill>
                  <a:srgbClr val="FF0000"/>
                </a:solidFill>
              </a:rPr>
              <a:t>Can you come up with your own example?</a:t>
            </a:r>
            <a:endParaRPr lang="en-GB" dirty="0">
              <a:solidFill>
                <a:srgbClr val="FF0000"/>
              </a:solidFill>
            </a:endParaRPr>
          </a:p>
        </p:txBody>
      </p:sp>
    </p:spTree>
    <p:extLst>
      <p:ext uri="{BB962C8B-B14F-4D97-AF65-F5344CB8AC3E}">
        <p14:creationId xmlns:p14="http://schemas.microsoft.com/office/powerpoint/2010/main" val="1073788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If these are the answers...</a:t>
            </a:r>
            <a:endParaRPr lang="en-GB" dirty="0"/>
          </a:p>
        </p:txBody>
      </p:sp>
      <p:sp>
        <p:nvSpPr>
          <p:cNvPr id="3" name="Content Placeholder 2"/>
          <p:cNvSpPr>
            <a:spLocks noGrp="1"/>
          </p:cNvSpPr>
          <p:nvPr>
            <p:ph idx="1"/>
          </p:nvPr>
        </p:nvSpPr>
        <p:spPr/>
        <p:txBody>
          <a:bodyPr/>
          <a:lstStyle/>
          <a:p>
            <a:pPr algn="ctr">
              <a:buNone/>
            </a:pPr>
            <a:r>
              <a:rPr lang="en-GB" dirty="0" smtClean="0">
                <a:solidFill>
                  <a:srgbClr val="FF0000"/>
                </a:solidFill>
              </a:rPr>
              <a:t>What are the questions?</a:t>
            </a:r>
          </a:p>
          <a:p>
            <a:pPr>
              <a:buNone/>
            </a:pPr>
            <a:endParaRPr lang="en-GB" dirty="0">
              <a:solidFill>
                <a:srgbClr val="FF0000"/>
              </a:solidFill>
            </a:endParaRPr>
          </a:p>
          <a:p>
            <a:pPr>
              <a:buNone/>
            </a:pPr>
            <a:r>
              <a:rPr lang="en-GB" b="1" dirty="0" smtClean="0"/>
              <a:t>1) Prescriptivism </a:t>
            </a:r>
            <a:r>
              <a:rPr lang="en-GB" dirty="0">
                <a:solidFill>
                  <a:srgbClr val="FF0000"/>
                </a:solidFill>
              </a:rPr>
              <a:t> </a:t>
            </a:r>
            <a:r>
              <a:rPr lang="en-GB" dirty="0" smtClean="0">
                <a:solidFill>
                  <a:srgbClr val="FF0000"/>
                </a:solidFill>
              </a:rPr>
              <a:t>                            </a:t>
            </a:r>
            <a:r>
              <a:rPr lang="en-GB" b="1" dirty="0" smtClean="0"/>
              <a:t>2) Golden rule </a:t>
            </a:r>
          </a:p>
          <a:p>
            <a:pPr algn="r">
              <a:buNone/>
            </a:pPr>
            <a:endParaRPr lang="en-GB" b="1" dirty="0" smtClean="0"/>
          </a:p>
          <a:p>
            <a:pPr>
              <a:buNone/>
            </a:pPr>
            <a:r>
              <a:rPr lang="en-GB" b="1" dirty="0" smtClean="0"/>
              <a:t>3) Universalizability                         4)</a:t>
            </a:r>
            <a:r>
              <a:rPr lang="en-GB" dirty="0" smtClean="0"/>
              <a:t> </a:t>
            </a:r>
            <a:r>
              <a:rPr lang="en-GB" b="1" dirty="0" smtClean="0"/>
              <a:t>hypocritical</a:t>
            </a:r>
            <a:endParaRPr lang="en-GB" b="1" dirty="0">
              <a:solidFill>
                <a:srgbClr val="FF0000"/>
              </a:solidFill>
            </a:endParaRPr>
          </a:p>
        </p:txBody>
      </p:sp>
    </p:spTree>
    <p:extLst>
      <p:ext uri="{BB962C8B-B14F-4D97-AF65-F5344CB8AC3E}">
        <p14:creationId xmlns:p14="http://schemas.microsoft.com/office/powerpoint/2010/main" val="3263806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Prescriptivism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3362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t>To be able to explain the general ethical theory of Prescriptivism.</a:t>
            </a:r>
          </a:p>
          <a:p>
            <a:r>
              <a:rPr lang="en-GB" dirty="0" smtClean="0"/>
              <a:t>To be able to analysis the different views of R.M Hare .</a:t>
            </a:r>
          </a:p>
          <a:p>
            <a:r>
              <a:rPr lang="en-GB" dirty="0" smtClean="0"/>
              <a:t>To be able to evaluate the strengths and weaknesses of Prescriptivism.</a:t>
            </a:r>
          </a:p>
          <a:p>
            <a:endParaRPr lang="en-GB" dirty="0"/>
          </a:p>
        </p:txBody>
      </p:sp>
    </p:spTree>
    <p:extLst>
      <p:ext uri="{BB962C8B-B14F-4D97-AF65-F5344CB8AC3E}">
        <p14:creationId xmlns:p14="http://schemas.microsoft.com/office/powerpoint/2010/main" val="3835551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653" b="3507"/>
          <a:stretch/>
        </p:blipFill>
        <p:spPr bwMode="auto">
          <a:xfrm>
            <a:off x="-132184" y="0"/>
            <a:ext cx="9276184" cy="688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592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GB" dirty="0"/>
              <a:t>R.M </a:t>
            </a:r>
            <a:r>
              <a:rPr lang="en-GB" dirty="0" smtClean="0"/>
              <a:t>Hare (1919-2002)</a:t>
            </a:r>
            <a:r>
              <a:rPr lang="en-GB" dirty="0"/>
              <a:t/>
            </a:r>
            <a:br>
              <a:rPr lang="en-GB" dirty="0"/>
            </a:br>
            <a:r>
              <a:rPr lang="en-GB" dirty="0" smtClean="0"/>
              <a:t>Prescriptivism</a:t>
            </a:r>
            <a:endParaRPr lang="en-GB" dirty="0"/>
          </a:p>
        </p:txBody>
      </p:sp>
      <p:sp>
        <p:nvSpPr>
          <p:cNvPr id="6" name="Content Placeholder 5"/>
          <p:cNvSpPr>
            <a:spLocks noGrp="1"/>
          </p:cNvSpPr>
          <p:nvPr>
            <p:ph sz="half" idx="1"/>
          </p:nvPr>
        </p:nvSpPr>
        <p:spPr/>
        <p:txBody>
          <a:bodyPr>
            <a:normAutofit/>
          </a:bodyPr>
          <a:lstStyle/>
          <a:p>
            <a:r>
              <a:rPr lang="en-GB" sz="2400" dirty="0" smtClean="0"/>
              <a:t>Ethical language is prescriptive. An ethical statement says what </a:t>
            </a:r>
            <a:r>
              <a:rPr lang="en-GB" sz="2400" i="1" dirty="0" smtClean="0"/>
              <a:t>ought</a:t>
            </a:r>
            <a:r>
              <a:rPr lang="en-GB" sz="2400" dirty="0" smtClean="0"/>
              <a:t> to be done and these are moral because they are </a:t>
            </a:r>
            <a:r>
              <a:rPr lang="en-GB" sz="2400" i="1" dirty="0" smtClean="0"/>
              <a:t>universal</a:t>
            </a:r>
            <a:r>
              <a:rPr lang="en-GB" sz="2400" dirty="0" smtClean="0"/>
              <a:t>.</a:t>
            </a:r>
          </a:p>
          <a:p>
            <a:r>
              <a:rPr lang="en-GB" sz="2400" dirty="0" smtClean="0"/>
              <a:t>Ethical statements do not state facts and are not true or false, but are expressions of our will or wishes. </a:t>
            </a:r>
          </a:p>
          <a:p>
            <a:endParaRPr lang="en-GB" dirty="0"/>
          </a:p>
        </p:txBody>
      </p:sp>
      <p:sp>
        <p:nvSpPr>
          <p:cNvPr id="8" name="Content Placeholder 7"/>
          <p:cNvSpPr>
            <a:spLocks noGrp="1"/>
          </p:cNvSpPr>
          <p:nvPr>
            <p:ph sz="half" idx="2"/>
          </p:nvPr>
        </p:nvSpPr>
        <p:spPr/>
        <p:txBody>
          <a:bodyPr>
            <a:normAutofit/>
          </a:bodyPr>
          <a:lstStyle/>
          <a:p>
            <a:r>
              <a:rPr lang="en-GB" sz="2400" dirty="0" smtClean="0"/>
              <a:t>IF we use the word </a:t>
            </a:r>
            <a:r>
              <a:rPr lang="en-GB" sz="2400" i="1" dirty="0" smtClean="0"/>
              <a:t>‘good’</a:t>
            </a:r>
            <a:r>
              <a:rPr lang="en-GB" sz="2400" dirty="0" smtClean="0"/>
              <a:t> in a moral sense we are using a set of standards that apply to a person or action  and we commend that person or action.</a:t>
            </a:r>
          </a:p>
          <a:p>
            <a:r>
              <a:rPr lang="en-GB" sz="2400" dirty="0" smtClean="0"/>
              <a:t>If we say someone </a:t>
            </a:r>
            <a:r>
              <a:rPr lang="en-GB" sz="2400" i="1" dirty="0" smtClean="0"/>
              <a:t>ought</a:t>
            </a:r>
            <a:r>
              <a:rPr lang="en-GB" sz="2400" dirty="0" smtClean="0"/>
              <a:t> to do something, we are saying that we ought to do it as well.</a:t>
            </a:r>
          </a:p>
          <a:p>
            <a:endParaRPr lang="en-GB" dirty="0"/>
          </a:p>
        </p:txBody>
      </p:sp>
      <p:sp>
        <p:nvSpPr>
          <p:cNvPr id="10" name="TextBox 9"/>
          <p:cNvSpPr txBox="1"/>
          <p:nvPr/>
        </p:nvSpPr>
        <p:spPr>
          <a:xfrm>
            <a:off x="467544" y="5445224"/>
            <a:ext cx="849694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Note: Ethical statements are expressions of opinion as well as giving directions as to how we ought to act. Hare states that ethical statements are universalisable but this does not mean they are objective. There is no way of judging one person’s preferences over another. </a:t>
            </a:r>
            <a:endParaRPr lang="en-GB" dirty="0"/>
          </a:p>
        </p:txBody>
      </p:sp>
    </p:spTree>
    <p:extLst>
      <p:ext uri="{BB962C8B-B14F-4D97-AF65-F5344CB8AC3E}">
        <p14:creationId xmlns:p14="http://schemas.microsoft.com/office/powerpoint/2010/main" val="495117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11" r="1094" b="3906"/>
          <a:stretch/>
        </p:blipFill>
        <p:spPr bwMode="auto">
          <a:xfrm>
            <a:off x="-35868" y="0"/>
            <a:ext cx="9179868" cy="685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475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U</a:t>
            </a:r>
            <a:r>
              <a:rPr lang="en-GB" dirty="0" smtClean="0"/>
              <a:t>niversalizability</a:t>
            </a:r>
            <a:endParaRPr lang="en-GB" dirty="0"/>
          </a:p>
        </p:txBody>
      </p:sp>
      <p:sp>
        <p:nvSpPr>
          <p:cNvPr id="5" name="Content Placeholder 4"/>
          <p:cNvSpPr>
            <a:spLocks noGrp="1"/>
          </p:cNvSpPr>
          <p:nvPr>
            <p:ph sz="half" idx="1"/>
          </p:nvPr>
        </p:nvSpPr>
        <p:spPr/>
        <p:txBody>
          <a:bodyPr>
            <a:normAutofit fontScale="92500" lnSpcReduction="10000"/>
          </a:bodyPr>
          <a:lstStyle/>
          <a:p>
            <a:pPr marL="0" indent="0" algn="ctr">
              <a:buNone/>
            </a:pPr>
            <a:r>
              <a:rPr lang="en-GB" dirty="0" smtClean="0"/>
              <a:t>The universalizability principle states that when an individual prefers one thing to another this implies that this preference would be good for anybody. If x prefers to care for a sick person rather than go to the pub, this implies that were x to be sick, then x wishes somebody to care for them in the same circumstances. </a:t>
            </a:r>
            <a:endParaRPr lang="en-GB" dirty="0"/>
          </a:p>
        </p:txBody>
      </p:sp>
      <p:sp>
        <p:nvSpPr>
          <p:cNvPr id="6" name="Content Placeholder 5"/>
          <p:cNvSpPr>
            <a:spLocks noGrp="1"/>
          </p:cNvSpPr>
          <p:nvPr>
            <p:ph sz="half" idx="2"/>
          </p:nvPr>
        </p:nvSpPr>
        <p:spPr/>
        <p:txBody>
          <a:bodyPr>
            <a:normAutofit fontScale="92500" lnSpcReduction="10000"/>
          </a:bodyPr>
          <a:lstStyle/>
          <a:p>
            <a:pPr marL="0" indent="0">
              <a:buNone/>
            </a:pPr>
            <a:r>
              <a:rPr lang="en-GB" dirty="0" smtClean="0"/>
              <a:t>Prescriptivism asserts four basic ideas. Can you find out what they are? </a:t>
            </a:r>
          </a:p>
          <a:p>
            <a:pPr marL="0" indent="0">
              <a:buNone/>
            </a:pPr>
            <a:r>
              <a:rPr lang="en-GB" dirty="0" smtClean="0"/>
              <a:t>1)</a:t>
            </a:r>
          </a:p>
          <a:p>
            <a:pPr marL="0" indent="0">
              <a:buNone/>
            </a:pPr>
            <a:r>
              <a:rPr lang="en-GB" dirty="0" smtClean="0"/>
              <a:t>2)</a:t>
            </a:r>
          </a:p>
          <a:p>
            <a:pPr marL="0" indent="0">
              <a:buNone/>
            </a:pPr>
            <a:r>
              <a:rPr lang="en-GB" dirty="0" smtClean="0"/>
              <a:t>3)</a:t>
            </a:r>
          </a:p>
          <a:p>
            <a:pPr marL="0" indent="0">
              <a:buNone/>
            </a:pPr>
            <a:r>
              <a:rPr lang="en-GB" dirty="0" smtClean="0"/>
              <a:t>4)</a:t>
            </a:r>
            <a:endParaRPr lang="en-GB" dirty="0"/>
          </a:p>
        </p:txBody>
      </p:sp>
      <p:sp>
        <p:nvSpPr>
          <p:cNvPr id="8" name="TextBox 7"/>
          <p:cNvSpPr txBox="1"/>
          <p:nvPr/>
        </p:nvSpPr>
        <p:spPr>
          <a:xfrm>
            <a:off x="4644008" y="1628800"/>
            <a:ext cx="4248472"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Prescriptivism asserts four basic ideas:</a:t>
            </a:r>
          </a:p>
          <a:p>
            <a:endParaRPr lang="en-GB" dirty="0"/>
          </a:p>
          <a:p>
            <a:pPr marL="342900" indent="-342900">
              <a:buAutoNum type="arabicParenR"/>
            </a:pPr>
            <a:r>
              <a:rPr lang="en-GB" dirty="0" smtClean="0"/>
              <a:t>Moral sentiment is not sufficient. The individuals morality must involve doing what is morally required.</a:t>
            </a:r>
          </a:p>
          <a:p>
            <a:pPr marL="342900" indent="-342900">
              <a:buAutoNum type="arabicParenR"/>
            </a:pPr>
            <a:r>
              <a:rPr lang="en-GB" dirty="0" smtClean="0"/>
              <a:t>The ethical action has to be consistent. It is important in all situations to practice consistent morality.</a:t>
            </a:r>
          </a:p>
          <a:p>
            <a:pPr marL="342900" indent="-342900">
              <a:buAutoNum type="arabicParenR"/>
            </a:pPr>
            <a:r>
              <a:rPr lang="en-GB" dirty="0" smtClean="0"/>
              <a:t> Moral belief must be in harmony with others.</a:t>
            </a:r>
          </a:p>
          <a:p>
            <a:pPr marL="342900" indent="-342900">
              <a:buAutoNum type="arabicParenR"/>
            </a:pPr>
            <a:r>
              <a:rPr lang="en-GB" dirty="0" smtClean="0"/>
              <a:t>The moral agent cannot be hypocritical. </a:t>
            </a:r>
          </a:p>
        </p:txBody>
      </p:sp>
      <p:sp>
        <p:nvSpPr>
          <p:cNvPr id="10" name="TextBox 9"/>
          <p:cNvSpPr txBox="1"/>
          <p:nvPr/>
        </p:nvSpPr>
        <p:spPr>
          <a:xfrm>
            <a:off x="5652120" y="5118874"/>
            <a:ext cx="3384376"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dirty="0" smtClean="0">
                <a:solidFill>
                  <a:srgbClr val="FF0000"/>
                </a:solidFill>
              </a:rPr>
              <a:t>Stretch yourself: </a:t>
            </a:r>
            <a:r>
              <a:rPr lang="en-GB" sz="2000" dirty="0" smtClean="0">
                <a:solidFill>
                  <a:schemeClr val="tx1"/>
                </a:solidFill>
              </a:rPr>
              <a:t>Explain in your own words why Prescriptivism is a ‘non-cognitive’ theory.</a:t>
            </a:r>
          </a:p>
        </p:txBody>
      </p:sp>
    </p:spTree>
    <p:extLst>
      <p:ext uri="{BB962C8B-B14F-4D97-AF65-F5344CB8AC3E}">
        <p14:creationId xmlns:p14="http://schemas.microsoft.com/office/powerpoint/2010/main" val="26389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smtClean="0"/>
              <a:t>Hare, Singapore and Prescriptivism </a:t>
            </a:r>
            <a:endParaRPr lang="en-GB" dirty="0"/>
          </a:p>
        </p:txBody>
      </p:sp>
      <p:sp>
        <p:nvSpPr>
          <p:cNvPr id="5" name="Content Placeholder 4"/>
          <p:cNvSpPr>
            <a:spLocks noGrp="1"/>
          </p:cNvSpPr>
          <p:nvPr>
            <p:ph idx="1"/>
          </p:nvPr>
        </p:nvSpPr>
        <p:spPr/>
        <p:txBody>
          <a:bodyPr/>
          <a:lstStyle/>
          <a:p>
            <a:pPr marL="0" indent="0" algn="ctr">
              <a:buNone/>
            </a:pPr>
            <a:r>
              <a:rPr lang="en-GB" dirty="0" smtClean="0"/>
              <a:t>Research and create a mind map or popplet on what led Hare developed a secular version of the Golden Rule in Christianity. </a:t>
            </a:r>
            <a:endParaRPr lang="en-GB" dirty="0"/>
          </a:p>
        </p:txBody>
      </p:sp>
      <p:sp>
        <p:nvSpPr>
          <p:cNvPr id="6" name="AutoShape 2" descr="Image result for popplet"/>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5076056" y="5664273"/>
            <a:ext cx="381642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solidFill>
                  <a:srgbClr val="FF0000"/>
                </a:solidFill>
              </a:rPr>
              <a:t>Stretch yourself: </a:t>
            </a:r>
            <a:r>
              <a:rPr lang="en-GB" dirty="0" smtClean="0">
                <a:solidFill>
                  <a:schemeClr val="tx1"/>
                </a:solidFill>
              </a:rPr>
              <a:t>List the problems with always following the ‘Golden Rule’.</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7" y="3284984"/>
            <a:ext cx="2918817" cy="21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07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smtClean="0"/>
              <a:t>R.M Hare </a:t>
            </a:r>
            <a:endParaRPr lang="en-GB" dirty="0"/>
          </a:p>
        </p:txBody>
      </p:sp>
      <p:sp>
        <p:nvSpPr>
          <p:cNvPr id="3" name="Content Placeholder 2"/>
          <p:cNvSpPr>
            <a:spLocks noGrp="1"/>
          </p:cNvSpPr>
          <p:nvPr>
            <p:ph idx="1"/>
          </p:nvPr>
        </p:nvSpPr>
        <p:spPr/>
        <p:txBody>
          <a:bodyPr>
            <a:normAutofit lnSpcReduction="10000"/>
          </a:bodyPr>
          <a:lstStyle/>
          <a:p>
            <a:pPr algn="ctr">
              <a:buNone/>
            </a:pPr>
            <a:r>
              <a:rPr lang="en-GB" sz="3500" dirty="0" smtClean="0"/>
              <a:t>Read through the article and select 5 key sentences. </a:t>
            </a:r>
          </a:p>
          <a:p>
            <a:pPr algn="ctr">
              <a:buNone/>
            </a:pPr>
            <a:r>
              <a:rPr lang="en-GB" sz="3500" dirty="0" smtClean="0"/>
              <a:t>Write these in your notes.</a:t>
            </a:r>
            <a:endParaRPr lang="en-GB" dirty="0"/>
          </a:p>
          <a:p>
            <a:pPr>
              <a:buNone/>
            </a:pPr>
            <a:r>
              <a:rPr lang="en-GB" dirty="0" smtClean="0"/>
              <a:t>1)</a:t>
            </a:r>
          </a:p>
          <a:p>
            <a:pPr>
              <a:buNone/>
            </a:pPr>
            <a:r>
              <a:rPr lang="en-GB" dirty="0" smtClean="0"/>
              <a:t>2)</a:t>
            </a:r>
          </a:p>
          <a:p>
            <a:pPr>
              <a:buNone/>
            </a:pPr>
            <a:r>
              <a:rPr lang="en-GB" dirty="0" smtClean="0"/>
              <a:t>3)</a:t>
            </a:r>
          </a:p>
          <a:p>
            <a:pPr>
              <a:buNone/>
            </a:pPr>
            <a:r>
              <a:rPr lang="en-GB" dirty="0" smtClean="0"/>
              <a:t>4)</a:t>
            </a:r>
          </a:p>
          <a:p>
            <a:pPr>
              <a:buNone/>
            </a:pPr>
            <a:r>
              <a:rPr lang="en-GB" dirty="0" smtClean="0"/>
              <a:t>5)</a:t>
            </a:r>
            <a:endParaRPr lang="en-GB" dirty="0"/>
          </a:p>
        </p:txBody>
      </p:sp>
      <p:sp>
        <p:nvSpPr>
          <p:cNvPr id="6" name="TextBox 5"/>
          <p:cNvSpPr txBox="1"/>
          <p:nvPr/>
        </p:nvSpPr>
        <p:spPr>
          <a:xfrm>
            <a:off x="4860032" y="5085184"/>
            <a:ext cx="381642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solidFill>
                  <a:srgbClr val="FF0000"/>
                </a:solidFill>
              </a:rPr>
              <a:t>Stretch yourself: </a:t>
            </a:r>
            <a:r>
              <a:rPr lang="en-GB" dirty="0" smtClean="0">
                <a:solidFill>
                  <a:schemeClr val="tx1"/>
                </a:solidFill>
              </a:rPr>
              <a:t>How does prescriptivism answer the problem of ‘cultural relativism’? </a:t>
            </a:r>
          </a:p>
          <a:p>
            <a:endParaRPr lang="en-GB" dirty="0"/>
          </a:p>
        </p:txBody>
      </p:sp>
    </p:spTree>
    <p:extLst>
      <p:ext uri="{BB962C8B-B14F-4D97-AF65-F5344CB8AC3E}">
        <p14:creationId xmlns:p14="http://schemas.microsoft.com/office/powerpoint/2010/main" val="923217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855</Words>
  <Application>Microsoft Office PowerPoint</Application>
  <PresentationFormat>On-screen Show (4:3)</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Think, Pair, Share</vt:lpstr>
      <vt:lpstr>Prescriptivism </vt:lpstr>
      <vt:lpstr>Learning Outcomes</vt:lpstr>
      <vt:lpstr>PowerPoint Presentation</vt:lpstr>
      <vt:lpstr>R.M Hare (1919-2002) Prescriptivism</vt:lpstr>
      <vt:lpstr>PowerPoint Presentation</vt:lpstr>
      <vt:lpstr>Universalizability</vt:lpstr>
      <vt:lpstr>Hare, Singapore and Prescriptivism </vt:lpstr>
      <vt:lpstr>R.M Hare </vt:lpstr>
      <vt:lpstr>The Debate </vt:lpstr>
      <vt:lpstr>Think, Pair, Share – Hare’s Example </vt:lpstr>
      <vt:lpstr>If these are the answers...</vt:lpstr>
    </vt:vector>
  </TitlesOfParts>
  <Company>Rosset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Perscriptivism</dc:title>
  <dc:creator>NVeitch</dc:creator>
  <cp:lastModifiedBy>NVeitch</cp:lastModifiedBy>
  <cp:revision>14</cp:revision>
  <dcterms:created xsi:type="dcterms:W3CDTF">2015-09-23T14:56:41Z</dcterms:created>
  <dcterms:modified xsi:type="dcterms:W3CDTF">2016-05-03T14:04:31Z</dcterms:modified>
</cp:coreProperties>
</file>