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78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7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1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57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28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1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5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95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61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D3426-7B98-483B-93C5-917588A8402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A22D-DBB1-482F-AC33-57E0CB605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0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fo-buddhism.com/Dalai_Lama_between_Modernity_and_Buddhism_by_Georges_Dreyfus.html" TargetMode="External"/><Relationship Id="rId2" Type="http://schemas.openxmlformats.org/officeDocument/2006/relationships/hyperlink" Target="http://info-buddhism.com/Buddhism_in_the_West_Jay_Garfiel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9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699" y="115910"/>
            <a:ext cx="7772400" cy="69545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800" dirty="0">
                <a:latin typeface="Cooper Black" panose="0208090404030B020404" pitchFamily="18" charset="0"/>
              </a:rPr>
              <a:t>Secular Buddhism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9" y="1004552"/>
            <a:ext cx="4456089" cy="5318975"/>
          </a:xfrm>
        </p:spPr>
        <p:txBody>
          <a:bodyPr/>
          <a:lstStyle/>
          <a:p>
            <a:pPr algn="l"/>
            <a:r>
              <a:rPr lang="en-GB" dirty="0">
                <a:latin typeface="Comic Sans MS" panose="030F0702030302020204" pitchFamily="66" charset="0"/>
              </a:rPr>
              <a:t>At least 20% of non-Asian converts identified themselves as Buddhists but are not affiliated with any particular group.</a:t>
            </a:r>
          </a:p>
          <a:p>
            <a:pPr algn="l"/>
            <a:endParaRPr lang="en-GB" dirty="0">
              <a:latin typeface="Comic Sans MS" panose="030F0702030302020204" pitchFamily="66" charset="0"/>
            </a:endParaRPr>
          </a:p>
          <a:p>
            <a:pPr algn="l"/>
            <a:r>
              <a:rPr lang="en-GB" dirty="0">
                <a:latin typeface="Comic Sans MS" panose="030F0702030302020204" pitchFamily="66" charset="0"/>
              </a:rPr>
              <a:t>This means that non-affiliated Buddhists are the largest single group.</a:t>
            </a:r>
          </a:p>
          <a:p>
            <a:pPr algn="l"/>
            <a:endParaRPr lang="en-GB" dirty="0">
              <a:latin typeface="Comic Sans MS" panose="030F0702030302020204" pitchFamily="66" charset="0"/>
            </a:endParaRPr>
          </a:p>
          <a:p>
            <a:pPr algn="l"/>
            <a:r>
              <a:rPr lang="en-GB" dirty="0">
                <a:latin typeface="Comic Sans MS" panose="030F0702030302020204" pitchFamily="66" charset="0"/>
              </a:rPr>
              <a:t>However, their level of involvement in </a:t>
            </a:r>
            <a:r>
              <a:rPr lang="en-GB" dirty="0" err="1">
                <a:latin typeface="Comic Sans MS" panose="030F0702030302020204" pitchFamily="66" charset="0"/>
              </a:rPr>
              <a:t>B.ism</a:t>
            </a:r>
            <a:r>
              <a:rPr lang="en-GB" dirty="0">
                <a:latin typeface="Comic Sans MS" panose="030F0702030302020204" pitchFamily="66" charset="0"/>
              </a:rPr>
              <a:t> varies greatly from mere philosophic interest to fully practising.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6370" r="28286"/>
          <a:stretch/>
        </p:blipFill>
        <p:spPr>
          <a:xfrm>
            <a:off x="4732986" y="1026641"/>
            <a:ext cx="4242543" cy="529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699" y="160734"/>
            <a:ext cx="8666219" cy="69545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800" dirty="0">
                <a:latin typeface="Cooper Black" panose="0208090404030B020404" pitchFamily="18" charset="0"/>
              </a:rPr>
              <a:t>Secular Characteristics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9" y="1101144"/>
            <a:ext cx="4456089" cy="5756856"/>
          </a:xfrm>
        </p:spPr>
        <p:txBody>
          <a:bodyPr/>
          <a:lstStyle/>
          <a:p>
            <a:pPr algn="l"/>
            <a:r>
              <a:rPr lang="en-GB" dirty="0">
                <a:latin typeface="Comic Sans MS" panose="030F0702030302020204" pitchFamily="66" charset="0"/>
              </a:rPr>
              <a:t>For many British Buddhists </a:t>
            </a:r>
            <a:r>
              <a:rPr lang="en-GB" b="1" u="sng" dirty="0">
                <a:latin typeface="Comic Sans MS" panose="030F0702030302020204" pitchFamily="66" charset="0"/>
              </a:rPr>
              <a:t>metaphysical beliefs </a:t>
            </a:r>
            <a:r>
              <a:rPr lang="en-GB" dirty="0">
                <a:latin typeface="Comic Sans MS" panose="030F0702030302020204" pitchFamily="66" charset="0"/>
              </a:rPr>
              <a:t>in things like Karma and reincarnation can be too difficult to believe in.</a:t>
            </a:r>
          </a:p>
          <a:p>
            <a:pPr algn="l"/>
            <a:endParaRPr lang="en-GB" dirty="0">
              <a:latin typeface="Comic Sans MS" panose="030F0702030302020204" pitchFamily="66" charset="0"/>
            </a:endParaRPr>
          </a:p>
          <a:p>
            <a:pPr algn="l"/>
            <a:r>
              <a:rPr lang="en-GB" dirty="0">
                <a:latin typeface="Comic Sans MS" panose="030F0702030302020204" pitchFamily="66" charset="0"/>
              </a:rPr>
              <a:t>Meditation makes sense for </a:t>
            </a:r>
            <a:r>
              <a:rPr lang="en-GB" b="1" u="sng" dirty="0">
                <a:latin typeface="Comic Sans MS" panose="030F0702030302020204" pitchFamily="66" charset="0"/>
              </a:rPr>
              <a:t>therapeutic</a:t>
            </a:r>
            <a:r>
              <a:rPr lang="en-GB" dirty="0">
                <a:latin typeface="Comic Sans MS" panose="030F0702030302020204" pitchFamily="66" charset="0"/>
              </a:rPr>
              <a:t> reasons</a:t>
            </a:r>
          </a:p>
          <a:p>
            <a:pPr algn="l"/>
            <a:endParaRPr lang="en-GB" dirty="0">
              <a:latin typeface="Comic Sans MS" panose="030F0702030302020204" pitchFamily="66" charset="0"/>
            </a:endParaRPr>
          </a:p>
          <a:p>
            <a:pPr algn="l"/>
            <a:r>
              <a:rPr lang="en-GB" dirty="0">
                <a:latin typeface="Comic Sans MS" panose="030F0702030302020204" pitchFamily="66" charset="0"/>
              </a:rPr>
              <a:t>Six Realms of Samsara often interpreted in a psychological way, </a:t>
            </a:r>
            <a:r>
              <a:rPr lang="en-GB" dirty="0" err="1">
                <a:latin typeface="Comic Sans MS" panose="030F0702030302020204" pitchFamily="66" charset="0"/>
              </a:rPr>
              <a:t>ie</a:t>
            </a:r>
            <a:r>
              <a:rPr lang="en-GB" dirty="0">
                <a:latin typeface="Comic Sans MS" panose="030F0702030302020204" pitchFamily="66" charset="0"/>
              </a:rPr>
              <a:t>.  Each ‘realm’ really refers to types of human existence with relative happiness or unhappiness</a:t>
            </a:r>
          </a:p>
          <a:p>
            <a:pPr algn="l"/>
            <a:endParaRPr lang="en-GB" dirty="0">
              <a:latin typeface="Comic Sans MS" panose="030F0702030302020204" pitchFamily="66" charset="0"/>
            </a:endParaRPr>
          </a:p>
          <a:p>
            <a:pPr algn="l"/>
            <a:endParaRPr lang="en-GB" dirty="0">
              <a:latin typeface="Comic Sans MS" panose="030F0702030302020204" pitchFamily="66" charset="0"/>
            </a:endParaRPr>
          </a:p>
          <a:p>
            <a:pPr algn="l"/>
            <a:endParaRPr lang="en-GB" dirty="0">
              <a:latin typeface="Comic Sans MS" panose="030F0702030302020204" pitchFamily="66" charset="0"/>
            </a:endParaRPr>
          </a:p>
          <a:p>
            <a:pPr algn="l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036" r="7457" b="5366"/>
          <a:stretch/>
        </p:blipFill>
        <p:spPr>
          <a:xfrm>
            <a:off x="5073817" y="1184856"/>
            <a:ext cx="3928478" cy="52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1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>
                <a:latin typeface="Cooper Black" panose="0208090404030B020404" pitchFamily="18" charset="0"/>
              </a:rPr>
              <a:t>Stephen Batchelor and Paul Knitter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In this last section of ‘Buddhism in the West’ we will be looking at two key scholars – Stephen Batchelor who attempted to secularise Buddhism – for him, we will be looking at his book entitled ‘Buddhism without Beliefs’.</a:t>
            </a:r>
          </a:p>
          <a:p>
            <a:pPr algn="just"/>
            <a:r>
              <a:rPr lang="en-GB" dirty="0"/>
              <a:t>We will also look at and compare him to Paul Knitter who wrote ‘Without Buddha I could not be a Christian’ – he somewhat westernises Buddhism by linking Buddhism to Christianity in a very distinctive way.</a:t>
            </a:r>
          </a:p>
        </p:txBody>
      </p:sp>
    </p:spTree>
    <p:extLst>
      <p:ext uri="{BB962C8B-B14F-4D97-AF65-F5344CB8AC3E}">
        <p14:creationId xmlns:p14="http://schemas.microsoft.com/office/powerpoint/2010/main" val="225013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41" y="38637"/>
            <a:ext cx="6083247" cy="69545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800" dirty="0">
                <a:latin typeface="Cooper Black" panose="0208090404030B020404" pitchFamily="18" charset="0"/>
              </a:rPr>
              <a:t>Stephen</a:t>
            </a:r>
            <a:r>
              <a:rPr lang="en-GB" sz="4800" dirty="0">
                <a:latin typeface="Comic Sans MS" panose="030F0702030302020204" pitchFamily="66" charset="0"/>
              </a:rPr>
              <a:t> </a:t>
            </a:r>
            <a:r>
              <a:rPr lang="en-GB" sz="4800" dirty="0">
                <a:latin typeface="Cooper Black" panose="0208090404030B020404" pitchFamily="18" charset="0"/>
              </a:rPr>
              <a:t>Batchelor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27280"/>
            <a:ext cx="5628068" cy="6201176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Batchelor lived as a Tibetan monk for 10 years and then as a Korean Zen monk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He came to his own conclusion that the historical Buddha did not intend to teach a system of metaphysics but was only interested in a system of meditative therapy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Believe scriptures were changed later on to add a more metaphysical dimension in order to compete with other religions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Batchelor can be considered the spearhead of ‘Secular Buddhism’ and an important figure for 20% of British Buddhists who just cannot subscribe to (get on board with) traditional Buddhism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416" y="1245085"/>
            <a:ext cx="3284113" cy="528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4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E41908-8AFA-4889-B26B-910A40A035F8}"/>
              </a:ext>
            </a:extLst>
          </p:cNvPr>
          <p:cNvSpPr txBox="1">
            <a:spLocks/>
          </p:cNvSpPr>
          <p:nvPr/>
        </p:nvSpPr>
        <p:spPr>
          <a:xfrm>
            <a:off x="689263" y="180111"/>
            <a:ext cx="7765473" cy="6982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4500" dirty="0">
                <a:latin typeface="Cooper Black" panose="0208090404030B020404" pitchFamily="18" charset="0"/>
              </a:rPr>
              <a:t>Stephen Batchelor</a:t>
            </a:r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BC2221-19D3-4C5B-A671-6CCC57902830}"/>
              </a:ext>
            </a:extLst>
          </p:cNvPr>
          <p:cNvSpPr/>
          <p:nvPr/>
        </p:nvSpPr>
        <p:spPr>
          <a:xfrm>
            <a:off x="263733" y="5120666"/>
            <a:ext cx="4308267" cy="1557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GB" dirty="0">
                <a:solidFill>
                  <a:srgbClr val="0070C0"/>
                </a:solidFill>
                <a:latin typeface="Cooper Black" panose="0208090404030B020404" pitchFamily="18" charset="0"/>
              </a:rPr>
              <a:t>Task 1: </a:t>
            </a:r>
            <a:r>
              <a:rPr lang="en-GB" dirty="0">
                <a:solidFill>
                  <a:schemeClr val="tx1"/>
                </a:solidFill>
                <a:latin typeface="Cooper Black" panose="0208090404030B020404" pitchFamily="18" charset="0"/>
              </a:rPr>
              <a:t>Read the article and explain Batchelor’s point of view in your own words…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2050" name="Picture 2" descr="Image result for stephen batchelor buddhism">
            <a:extLst>
              <a:ext uri="{FF2B5EF4-FFF2-40B4-BE49-F238E27FC236}">
                <a16:creationId xmlns:a16="http://schemas.microsoft.com/office/drawing/2014/main" id="{5CD62E0F-4743-4AD6-A5DB-4680BA67D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827" y="1094509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BCC77D6-C6D6-4B4B-906B-0318AC45EB2F}"/>
              </a:ext>
            </a:extLst>
          </p:cNvPr>
          <p:cNvSpPr/>
          <p:nvPr/>
        </p:nvSpPr>
        <p:spPr>
          <a:xfrm>
            <a:off x="4738255" y="5120665"/>
            <a:ext cx="4211284" cy="1557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latin typeface="Cooper Black" panose="0208090404030B020404" pitchFamily="18" charset="0"/>
              </a:rPr>
              <a:t>Task 2: </a:t>
            </a:r>
            <a:r>
              <a:rPr lang="en-GB" dirty="0">
                <a:solidFill>
                  <a:schemeClr val="tx1"/>
                </a:solidFill>
                <a:latin typeface="Cooper Black" panose="0208090404030B020404" pitchFamily="18" charset="0"/>
              </a:rPr>
              <a:t>Summarise the extract of his book in 5 key sentences…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7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Image result for paul knitter buddhism">
            <a:extLst>
              <a:ext uri="{FF2B5EF4-FFF2-40B4-BE49-F238E27FC236}">
                <a16:creationId xmlns:a16="http://schemas.microsoft.com/office/drawing/2014/main" id="{43A8B96A-2B7E-497E-8748-13B71CE0E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537" y="1499321"/>
            <a:ext cx="5715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2E41908-8AFA-4889-B26B-910A40A035F8}"/>
              </a:ext>
            </a:extLst>
          </p:cNvPr>
          <p:cNvSpPr txBox="1">
            <a:spLocks/>
          </p:cNvSpPr>
          <p:nvPr/>
        </p:nvSpPr>
        <p:spPr>
          <a:xfrm>
            <a:off x="689263" y="180111"/>
            <a:ext cx="7765473" cy="6982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4500" dirty="0">
                <a:latin typeface="Cooper Black" panose="0208090404030B020404" pitchFamily="18" charset="0"/>
              </a:rPr>
              <a:t>Paul Knitter</a:t>
            </a:r>
            <a:endParaRPr lang="en-GB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BC2221-19D3-4C5B-A671-6CCC57902830}"/>
              </a:ext>
            </a:extLst>
          </p:cNvPr>
          <p:cNvSpPr/>
          <p:nvPr/>
        </p:nvSpPr>
        <p:spPr>
          <a:xfrm>
            <a:off x="263733" y="5120666"/>
            <a:ext cx="4308267" cy="1557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latin typeface="Cooper Black" panose="0208090404030B020404" pitchFamily="18" charset="0"/>
              </a:rPr>
              <a:t>Task 1: </a:t>
            </a:r>
            <a:r>
              <a:rPr lang="en-GB" dirty="0">
                <a:solidFill>
                  <a:schemeClr val="tx1"/>
                </a:solidFill>
                <a:latin typeface="Cooper Black" panose="0208090404030B020404" pitchFamily="18" charset="0"/>
              </a:rPr>
              <a:t>Read the article and explain Batchelor’s point of view in your own words… </a:t>
            </a:r>
          </a:p>
          <a:p>
            <a:r>
              <a:rPr lang="en-GB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BCC77D6-C6D6-4B4B-906B-0318AC45EB2F}"/>
              </a:ext>
            </a:extLst>
          </p:cNvPr>
          <p:cNvSpPr/>
          <p:nvPr/>
        </p:nvSpPr>
        <p:spPr>
          <a:xfrm>
            <a:off x="4738255" y="5120665"/>
            <a:ext cx="4211284" cy="15572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latin typeface="Cooper Black" panose="0208090404030B020404" pitchFamily="18" charset="0"/>
              </a:rPr>
              <a:t>Task 2:</a:t>
            </a:r>
            <a:r>
              <a:rPr lang="en-GB" dirty="0">
                <a:solidFill>
                  <a:schemeClr val="tx1"/>
                </a:solidFill>
                <a:latin typeface="Cooper Black" panose="0208090404030B020404" pitchFamily="18" charset="0"/>
              </a:rPr>
              <a:t>Research his book and summarise what it’s about…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2" name="Picture 4" descr="Image result for paul knitter buddhism">
            <a:extLst>
              <a:ext uri="{FF2B5EF4-FFF2-40B4-BE49-F238E27FC236}">
                <a16:creationId xmlns:a16="http://schemas.microsoft.com/office/drawing/2014/main" id="{820AE995-2AAD-4A48-ABA1-3DDA48E5F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4597">
            <a:off x="1044959" y="1158371"/>
            <a:ext cx="2348906" cy="368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01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E5968-BA7F-4F00-A939-4081E5DF9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112542"/>
            <a:ext cx="8707902" cy="731520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oper Black" panose="0208090404030B020404" pitchFamily="18" charset="0"/>
              </a:rPr>
              <a:t>Buddhism in the West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63BB5A8-9DE6-4D3A-A432-DD3356BD298E}"/>
              </a:ext>
            </a:extLst>
          </p:cNvPr>
          <p:cNvSpPr txBox="1">
            <a:spLocks/>
          </p:cNvSpPr>
          <p:nvPr/>
        </p:nvSpPr>
        <p:spPr>
          <a:xfrm>
            <a:off x="253218" y="912055"/>
            <a:ext cx="8707902" cy="583340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200" b="1" dirty="0"/>
              <a:t>Learners should have the opportunity to discuss issues relating to Buddhism in the West, including:</a:t>
            </a:r>
            <a:endParaRPr lang="en-GB" sz="3200" b="1" dirty="0"/>
          </a:p>
          <a:p>
            <a:pPr lvl="0">
              <a:spcBef>
                <a:spcPts val="0"/>
              </a:spcBef>
            </a:pPr>
            <a:r>
              <a:rPr lang="en-US" sz="3200" dirty="0"/>
              <a:t>a comparison of the approaches and ideas of Stephen </a:t>
            </a:r>
            <a:r>
              <a:rPr lang="en-US" sz="3200" dirty="0" err="1"/>
              <a:t>Batchelor</a:t>
            </a:r>
            <a:r>
              <a:rPr lang="en-US" sz="3200" dirty="0"/>
              <a:t> and Paul Knitter, and the ways in which they have adopted and ‘</a:t>
            </a:r>
            <a:r>
              <a:rPr lang="en-US" sz="3200" dirty="0" err="1"/>
              <a:t>Westernised</a:t>
            </a:r>
            <a:r>
              <a:rPr lang="en-US" sz="3200" dirty="0"/>
              <a:t>’ Buddhist ideas</a:t>
            </a:r>
            <a:endParaRPr lang="en-GB" sz="3200" dirty="0"/>
          </a:p>
          <a:p>
            <a:pPr lvl="0">
              <a:spcBef>
                <a:spcPts val="0"/>
              </a:spcBef>
            </a:pPr>
            <a:r>
              <a:rPr lang="en-US" sz="3200" dirty="0"/>
              <a:t>how the depiction of Buddhism in the Western media, including the fame of figures such as the Dalai Lama, shape (and possibly distort) Western understandings of Buddhism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comparison of how figures such as the Dalai Lama are viewed by Buddhists and non-Buddhists, and their significance to each group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8450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E5968-BA7F-4F00-A939-4081E5DF9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726" y="111908"/>
            <a:ext cx="6095707" cy="591477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ooper Black" panose="0208090404030B020404" pitchFamily="18" charset="0"/>
              </a:rPr>
              <a:t>Suggested Reading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A74BB-1F80-45AF-8AA6-2EDF8C74D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51" y="844062"/>
            <a:ext cx="8782637" cy="590203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500" b="1" dirty="0"/>
              <a:t>Contextual references</a:t>
            </a:r>
            <a:r>
              <a:rPr lang="en-GB" sz="2500" b="1" dirty="0"/>
              <a:t>  </a:t>
            </a:r>
            <a:r>
              <a:rPr lang="en-US" sz="2500" i="1" dirty="0"/>
              <a:t>For reference, the ideas of </a:t>
            </a:r>
            <a:r>
              <a:rPr lang="en-US" sz="2500" i="1" dirty="0" err="1"/>
              <a:t>Batchelor</a:t>
            </a:r>
            <a:r>
              <a:rPr lang="en-US" sz="2500" i="1" dirty="0"/>
              <a:t> and Knitter listed above can be found in:</a:t>
            </a:r>
            <a:endParaRPr lang="en-GB" sz="2500" dirty="0"/>
          </a:p>
          <a:p>
            <a:pPr lvl="0">
              <a:spcBef>
                <a:spcPts val="0"/>
              </a:spcBef>
            </a:pPr>
            <a:r>
              <a:rPr lang="en-US" sz="2500" dirty="0" err="1"/>
              <a:t>Batchelor</a:t>
            </a:r>
            <a:r>
              <a:rPr lang="en-US" sz="2500" dirty="0"/>
              <a:t>, S. </a:t>
            </a:r>
            <a:r>
              <a:rPr lang="en-US" sz="2500" i="1" dirty="0"/>
              <a:t>Buddhism Without Beliefs</a:t>
            </a:r>
            <a:endParaRPr lang="en-GB" sz="2500" dirty="0"/>
          </a:p>
          <a:p>
            <a:pPr lvl="0">
              <a:spcBef>
                <a:spcPts val="0"/>
              </a:spcBef>
            </a:pPr>
            <a:r>
              <a:rPr lang="en-US" sz="2500" dirty="0"/>
              <a:t>Knitter, P. </a:t>
            </a:r>
            <a:r>
              <a:rPr lang="en-US" sz="2500" i="1" dirty="0"/>
              <a:t>Without Buddha I could not be a Christian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5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500" b="1" dirty="0"/>
              <a:t>Suggested scholarly views, academic approaches and sources of wisdom and authority </a:t>
            </a:r>
          </a:p>
          <a:p>
            <a:pPr>
              <a:spcBef>
                <a:spcPts val="0"/>
              </a:spcBef>
            </a:pPr>
            <a:r>
              <a:rPr lang="en-US" sz="2500" dirty="0"/>
              <a:t>Thich </a:t>
            </a:r>
            <a:r>
              <a:rPr lang="en-US" sz="2500" dirty="0" err="1"/>
              <a:t>Nhat</a:t>
            </a:r>
            <a:r>
              <a:rPr lang="en-US" sz="2500" dirty="0"/>
              <a:t> Hanh, (1996) </a:t>
            </a:r>
            <a:r>
              <a:rPr lang="en-US" sz="2500" i="1" dirty="0"/>
              <a:t>Living Buddha, Living Christ, </a:t>
            </a:r>
            <a:r>
              <a:rPr lang="en-US" sz="2500" dirty="0"/>
              <a:t>Rider</a:t>
            </a:r>
            <a:endParaRPr lang="en-GB" sz="2500" dirty="0"/>
          </a:p>
          <a:p>
            <a:pPr lvl="0">
              <a:spcBef>
                <a:spcPts val="0"/>
              </a:spcBef>
            </a:pPr>
            <a:r>
              <a:rPr lang="en-US" sz="2500" dirty="0"/>
              <a:t>Garfield, J. L. (2010) </a:t>
            </a:r>
            <a:r>
              <a:rPr lang="en-US" sz="2500" i="1" dirty="0"/>
              <a:t>Buddhism in the West, </a:t>
            </a:r>
            <a:r>
              <a:rPr lang="en-US" sz="2500" dirty="0"/>
              <a:t>Tibetan Buddhism in the West, online [</a:t>
            </a:r>
            <a:r>
              <a:rPr lang="en-US" sz="2500" u="sng" dirty="0">
                <a:hlinkClick r:id="rId2"/>
              </a:rPr>
              <a:t>http://info-buddhism.com/Buddhism_in_the_West_Jay_Garfield.html</a:t>
            </a:r>
            <a:r>
              <a:rPr lang="en-US" sz="2500" dirty="0"/>
              <a:t>]</a:t>
            </a:r>
            <a:endParaRPr lang="en-GB" sz="2500" dirty="0"/>
          </a:p>
          <a:p>
            <a:pPr>
              <a:spcBef>
                <a:spcPts val="0"/>
              </a:spcBef>
            </a:pPr>
            <a:r>
              <a:rPr lang="en-US" sz="2500" dirty="0"/>
              <a:t>Dreyfus, G. B., </a:t>
            </a:r>
            <a:r>
              <a:rPr lang="en-US" sz="2500" i="1" dirty="0"/>
              <a:t>From Protective Deities to International Stardom: An Analysis of the Fourteenth Dalai Lama’s Stance towards Modernity and Buddhism, </a:t>
            </a:r>
            <a:r>
              <a:rPr lang="en-US" sz="2500" dirty="0"/>
              <a:t>Tibetan Buddhism in the West, online [</a:t>
            </a:r>
            <a:r>
              <a:rPr lang="en-US" sz="2500" u="sng" dirty="0">
                <a:hlinkClick r:id="rId3"/>
              </a:rPr>
              <a:t>http://info-buddhism.com/Dalai_Lama_between_ Modernity_and_Buddhism_by_Georges_Dreyfus.html</a:t>
            </a:r>
            <a:r>
              <a:rPr lang="en-US" sz="2500" dirty="0"/>
              <a:t>]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402901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633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Cooper Black</vt:lpstr>
      <vt:lpstr>Office Theme</vt:lpstr>
      <vt:lpstr>PowerPoint Presentation</vt:lpstr>
      <vt:lpstr>Secular Buddhism</vt:lpstr>
      <vt:lpstr>Secular Characteristics</vt:lpstr>
      <vt:lpstr>Stephen Batchelor and Paul Knitter</vt:lpstr>
      <vt:lpstr>Stephen Batchelor</vt:lpstr>
      <vt:lpstr>PowerPoint Presentation</vt:lpstr>
      <vt:lpstr>PowerPoint Presentation</vt:lpstr>
      <vt:lpstr>Buddhism in the West</vt:lpstr>
      <vt:lpstr>Suggested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NVeitch</cp:lastModifiedBy>
  <cp:revision>1</cp:revision>
  <dcterms:created xsi:type="dcterms:W3CDTF">2018-05-21T14:24:06Z</dcterms:created>
  <dcterms:modified xsi:type="dcterms:W3CDTF">2018-05-21T14:24:41Z</dcterms:modified>
</cp:coreProperties>
</file>