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01" d="100"/>
          <a:sy n="101" d="100"/>
        </p:scale>
        <p:origin x="126"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E0314F-C538-46B0-97A0-10BFB20E30D4}" type="datetimeFigureOut">
              <a:rPr lang="en-GB" smtClean="0"/>
              <a:t>21/05/2018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E0DABD-3122-4FA0-8E0A-D2CC7A370AC0}" type="slidenum">
              <a:rPr lang="en-GB" smtClean="0"/>
              <a:t>‹#›</a:t>
            </a:fld>
            <a:endParaRPr lang="en-GB"/>
          </a:p>
        </p:txBody>
      </p:sp>
    </p:spTree>
    <p:extLst>
      <p:ext uri="{BB962C8B-B14F-4D97-AF65-F5344CB8AC3E}">
        <p14:creationId xmlns:p14="http://schemas.microsoft.com/office/powerpoint/2010/main" val="54107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E0314F-C538-46B0-97A0-10BFB20E30D4}" type="datetimeFigureOut">
              <a:rPr lang="en-GB" smtClean="0"/>
              <a:t>21/05/2018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E0DABD-3122-4FA0-8E0A-D2CC7A370AC0}" type="slidenum">
              <a:rPr lang="en-GB" smtClean="0"/>
              <a:t>‹#›</a:t>
            </a:fld>
            <a:endParaRPr lang="en-GB"/>
          </a:p>
        </p:txBody>
      </p:sp>
    </p:spTree>
    <p:extLst>
      <p:ext uri="{BB962C8B-B14F-4D97-AF65-F5344CB8AC3E}">
        <p14:creationId xmlns:p14="http://schemas.microsoft.com/office/powerpoint/2010/main" val="360660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E0314F-C538-46B0-97A0-10BFB20E30D4}" type="datetimeFigureOut">
              <a:rPr lang="en-GB" smtClean="0"/>
              <a:t>21/05/2018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E0DABD-3122-4FA0-8E0A-D2CC7A370AC0}" type="slidenum">
              <a:rPr lang="en-GB" smtClean="0"/>
              <a:t>‹#›</a:t>
            </a:fld>
            <a:endParaRPr lang="en-GB"/>
          </a:p>
        </p:txBody>
      </p:sp>
    </p:spTree>
    <p:extLst>
      <p:ext uri="{BB962C8B-B14F-4D97-AF65-F5344CB8AC3E}">
        <p14:creationId xmlns:p14="http://schemas.microsoft.com/office/powerpoint/2010/main" val="3690522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E0314F-C538-46B0-97A0-10BFB20E30D4}" type="datetimeFigureOut">
              <a:rPr lang="en-GB" smtClean="0"/>
              <a:t>21/05/2018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E0DABD-3122-4FA0-8E0A-D2CC7A370AC0}" type="slidenum">
              <a:rPr lang="en-GB" smtClean="0"/>
              <a:t>‹#›</a:t>
            </a:fld>
            <a:endParaRPr lang="en-GB"/>
          </a:p>
        </p:txBody>
      </p:sp>
    </p:spTree>
    <p:extLst>
      <p:ext uri="{BB962C8B-B14F-4D97-AF65-F5344CB8AC3E}">
        <p14:creationId xmlns:p14="http://schemas.microsoft.com/office/powerpoint/2010/main" val="2401520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E0314F-C538-46B0-97A0-10BFB20E30D4}" type="datetimeFigureOut">
              <a:rPr lang="en-GB" smtClean="0"/>
              <a:t>21/05/2018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E0DABD-3122-4FA0-8E0A-D2CC7A370AC0}" type="slidenum">
              <a:rPr lang="en-GB" smtClean="0"/>
              <a:t>‹#›</a:t>
            </a:fld>
            <a:endParaRPr lang="en-GB"/>
          </a:p>
        </p:txBody>
      </p:sp>
    </p:spTree>
    <p:extLst>
      <p:ext uri="{BB962C8B-B14F-4D97-AF65-F5344CB8AC3E}">
        <p14:creationId xmlns:p14="http://schemas.microsoft.com/office/powerpoint/2010/main" val="3772687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E0314F-C538-46B0-97A0-10BFB20E30D4}" type="datetimeFigureOut">
              <a:rPr lang="en-GB" smtClean="0"/>
              <a:t>21/05/2018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E0DABD-3122-4FA0-8E0A-D2CC7A370AC0}" type="slidenum">
              <a:rPr lang="en-GB" smtClean="0"/>
              <a:t>‹#›</a:t>
            </a:fld>
            <a:endParaRPr lang="en-GB"/>
          </a:p>
        </p:txBody>
      </p:sp>
    </p:spTree>
    <p:extLst>
      <p:ext uri="{BB962C8B-B14F-4D97-AF65-F5344CB8AC3E}">
        <p14:creationId xmlns:p14="http://schemas.microsoft.com/office/powerpoint/2010/main" val="595778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E0314F-C538-46B0-97A0-10BFB20E30D4}" type="datetimeFigureOut">
              <a:rPr lang="en-GB" smtClean="0"/>
              <a:t>21/05/2018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E0DABD-3122-4FA0-8E0A-D2CC7A370AC0}" type="slidenum">
              <a:rPr lang="en-GB" smtClean="0"/>
              <a:t>‹#›</a:t>
            </a:fld>
            <a:endParaRPr lang="en-GB"/>
          </a:p>
        </p:txBody>
      </p:sp>
    </p:spTree>
    <p:extLst>
      <p:ext uri="{BB962C8B-B14F-4D97-AF65-F5344CB8AC3E}">
        <p14:creationId xmlns:p14="http://schemas.microsoft.com/office/powerpoint/2010/main" val="2421476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E0314F-C538-46B0-97A0-10BFB20E30D4}" type="datetimeFigureOut">
              <a:rPr lang="en-GB" smtClean="0"/>
              <a:t>21/05/2018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E0DABD-3122-4FA0-8E0A-D2CC7A370AC0}" type="slidenum">
              <a:rPr lang="en-GB" smtClean="0"/>
              <a:t>‹#›</a:t>
            </a:fld>
            <a:endParaRPr lang="en-GB"/>
          </a:p>
        </p:txBody>
      </p:sp>
    </p:spTree>
    <p:extLst>
      <p:ext uri="{BB962C8B-B14F-4D97-AF65-F5344CB8AC3E}">
        <p14:creationId xmlns:p14="http://schemas.microsoft.com/office/powerpoint/2010/main" val="503647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0314F-C538-46B0-97A0-10BFB20E30D4}" type="datetimeFigureOut">
              <a:rPr lang="en-GB" smtClean="0"/>
              <a:t>21/05/2018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E0DABD-3122-4FA0-8E0A-D2CC7A370AC0}" type="slidenum">
              <a:rPr lang="en-GB" smtClean="0"/>
              <a:t>‹#›</a:t>
            </a:fld>
            <a:endParaRPr lang="en-GB"/>
          </a:p>
        </p:txBody>
      </p:sp>
    </p:spTree>
    <p:extLst>
      <p:ext uri="{BB962C8B-B14F-4D97-AF65-F5344CB8AC3E}">
        <p14:creationId xmlns:p14="http://schemas.microsoft.com/office/powerpoint/2010/main" val="63085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0E0314F-C538-46B0-97A0-10BFB20E30D4}" type="datetimeFigureOut">
              <a:rPr lang="en-GB" smtClean="0"/>
              <a:t>21/05/2018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E0DABD-3122-4FA0-8E0A-D2CC7A370AC0}" type="slidenum">
              <a:rPr lang="en-GB" smtClean="0"/>
              <a:t>‹#›</a:t>
            </a:fld>
            <a:endParaRPr lang="en-GB"/>
          </a:p>
        </p:txBody>
      </p:sp>
    </p:spTree>
    <p:extLst>
      <p:ext uri="{BB962C8B-B14F-4D97-AF65-F5344CB8AC3E}">
        <p14:creationId xmlns:p14="http://schemas.microsoft.com/office/powerpoint/2010/main" val="1385927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0E0314F-C538-46B0-97A0-10BFB20E30D4}" type="datetimeFigureOut">
              <a:rPr lang="en-GB" smtClean="0"/>
              <a:t>21/05/2018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E0DABD-3122-4FA0-8E0A-D2CC7A370AC0}" type="slidenum">
              <a:rPr lang="en-GB" smtClean="0"/>
              <a:t>‹#›</a:t>
            </a:fld>
            <a:endParaRPr lang="en-GB"/>
          </a:p>
        </p:txBody>
      </p:sp>
    </p:spTree>
    <p:extLst>
      <p:ext uri="{BB962C8B-B14F-4D97-AF65-F5344CB8AC3E}">
        <p14:creationId xmlns:p14="http://schemas.microsoft.com/office/powerpoint/2010/main" val="646421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0314F-C538-46B0-97A0-10BFB20E30D4}" type="datetimeFigureOut">
              <a:rPr lang="en-GB" smtClean="0"/>
              <a:t>21/05/2018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E0DABD-3122-4FA0-8E0A-D2CC7A370AC0}" type="slidenum">
              <a:rPr lang="en-GB" smtClean="0"/>
              <a:t>‹#›</a:t>
            </a:fld>
            <a:endParaRPr lang="en-GB"/>
          </a:p>
        </p:txBody>
      </p:sp>
    </p:spTree>
    <p:extLst>
      <p:ext uri="{BB962C8B-B14F-4D97-AF65-F5344CB8AC3E}">
        <p14:creationId xmlns:p14="http://schemas.microsoft.com/office/powerpoint/2010/main" val="25569209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263" y="165491"/>
            <a:ext cx="8293189" cy="1350840"/>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en-GB" dirty="0">
                <a:latin typeface="Cooper Black" panose="0208090404030B020404" pitchFamily="18" charset="0"/>
              </a:rPr>
              <a:t>Stereotypes surrounding Buddhism…</a:t>
            </a:r>
          </a:p>
        </p:txBody>
      </p:sp>
      <p:sp>
        <p:nvSpPr>
          <p:cNvPr id="3" name="Content Placeholder 2"/>
          <p:cNvSpPr>
            <a:spLocks noGrp="1"/>
          </p:cNvSpPr>
          <p:nvPr>
            <p:ph idx="1"/>
          </p:nvPr>
        </p:nvSpPr>
        <p:spPr>
          <a:xfrm>
            <a:off x="178693" y="1564719"/>
            <a:ext cx="8741535" cy="1913277"/>
          </a:xfrm>
        </p:spPr>
        <p:txBody>
          <a:bodyPr>
            <a:normAutofit fontScale="70000" lnSpcReduction="20000"/>
          </a:bodyPr>
          <a:lstStyle/>
          <a:p>
            <a:pPr marL="0" indent="0" algn="ctr">
              <a:buNone/>
            </a:pPr>
            <a:r>
              <a:rPr lang="en-GB" sz="3200" dirty="0">
                <a:solidFill>
                  <a:srgbClr val="0070C0"/>
                </a:solidFill>
              </a:rPr>
              <a:t>This article has been recommended by the exam board, please read through the information given and then complete the task below…</a:t>
            </a:r>
          </a:p>
          <a:p>
            <a:pPr marL="514350" indent="-514350">
              <a:buFont typeface="+mj-lt"/>
              <a:buAutoNum type="arabicPeriod"/>
            </a:pPr>
            <a:r>
              <a:rPr lang="en-GB" dirty="0"/>
              <a:t>Copy and complete the spider diagram below, adding as much information to each section as possible…For EACH of the stereotypes you must include: why this would be a stereotype of Buddhism (use specific teachings etc.) and why it is indeed a stereotype (i.e. on what grounds does Nicholas </a:t>
            </a:r>
            <a:r>
              <a:rPr lang="en-GB" dirty="0" err="1"/>
              <a:t>Liusuwan</a:t>
            </a:r>
            <a:r>
              <a:rPr lang="en-GB" dirty="0"/>
              <a:t> say it is not true for all Buddhists?)</a:t>
            </a:r>
          </a:p>
        </p:txBody>
      </p:sp>
      <p:sp>
        <p:nvSpPr>
          <p:cNvPr id="4" name="TextBox 3"/>
          <p:cNvSpPr txBox="1"/>
          <p:nvPr/>
        </p:nvSpPr>
        <p:spPr>
          <a:xfrm>
            <a:off x="3467636" y="4276591"/>
            <a:ext cx="2163651" cy="553998"/>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sz="1500" dirty="0"/>
              <a:t>Western stereotypes surrounding Buddhism</a:t>
            </a:r>
          </a:p>
        </p:txBody>
      </p:sp>
      <p:sp>
        <p:nvSpPr>
          <p:cNvPr id="5" name="TextBox 4"/>
          <p:cNvSpPr txBox="1"/>
          <p:nvPr/>
        </p:nvSpPr>
        <p:spPr>
          <a:xfrm>
            <a:off x="6664817" y="3339498"/>
            <a:ext cx="1178417" cy="300082"/>
          </a:xfrm>
          <a:prstGeom prst="rect">
            <a:avLst/>
          </a:prstGeom>
          <a:noFill/>
        </p:spPr>
        <p:txBody>
          <a:bodyPr wrap="square" rtlCol="0">
            <a:spAutoFit/>
          </a:bodyPr>
          <a:lstStyle/>
          <a:p>
            <a:r>
              <a:rPr lang="en-GB" sz="1350" u="sng" dirty="0"/>
              <a:t>Vegetarianism</a:t>
            </a:r>
          </a:p>
        </p:txBody>
      </p:sp>
      <p:sp>
        <p:nvSpPr>
          <p:cNvPr id="6" name="TextBox 5"/>
          <p:cNvSpPr txBox="1"/>
          <p:nvPr/>
        </p:nvSpPr>
        <p:spPr>
          <a:xfrm>
            <a:off x="5919453" y="3820846"/>
            <a:ext cx="1178417" cy="923330"/>
          </a:xfrm>
          <a:prstGeom prst="rect">
            <a:avLst/>
          </a:prstGeom>
          <a:noFill/>
        </p:spPr>
        <p:txBody>
          <a:bodyPr wrap="square" rtlCol="0">
            <a:spAutoFit/>
          </a:bodyPr>
          <a:lstStyle/>
          <a:p>
            <a:r>
              <a:rPr lang="en-GB" sz="1350" dirty="0"/>
              <a:t>Why people in the West might believe this…</a:t>
            </a:r>
          </a:p>
        </p:txBody>
      </p:sp>
      <p:sp>
        <p:nvSpPr>
          <p:cNvPr id="7" name="TextBox 6"/>
          <p:cNvSpPr txBox="1"/>
          <p:nvPr/>
        </p:nvSpPr>
        <p:spPr>
          <a:xfrm>
            <a:off x="7386035" y="3820846"/>
            <a:ext cx="1178417" cy="715581"/>
          </a:xfrm>
          <a:prstGeom prst="rect">
            <a:avLst/>
          </a:prstGeom>
          <a:noFill/>
        </p:spPr>
        <p:txBody>
          <a:bodyPr wrap="square" rtlCol="0">
            <a:spAutoFit/>
          </a:bodyPr>
          <a:lstStyle/>
          <a:p>
            <a:r>
              <a:rPr lang="en-GB" sz="1350" dirty="0"/>
              <a:t>Why it is not true for all Buddhists…</a:t>
            </a:r>
          </a:p>
        </p:txBody>
      </p:sp>
      <p:cxnSp>
        <p:nvCxnSpPr>
          <p:cNvPr id="9" name="Straight Arrow Connector 8"/>
          <p:cNvCxnSpPr/>
          <p:nvPr/>
        </p:nvCxnSpPr>
        <p:spPr>
          <a:xfrm flipH="1">
            <a:off x="6805678" y="3597872"/>
            <a:ext cx="241479" cy="204349"/>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0" name="Straight Arrow Connector 9"/>
          <p:cNvCxnSpPr/>
          <p:nvPr/>
        </p:nvCxnSpPr>
        <p:spPr>
          <a:xfrm>
            <a:off x="7515229" y="3570768"/>
            <a:ext cx="250331" cy="20435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2" name="Straight Arrow Connector 11"/>
          <p:cNvCxnSpPr/>
          <p:nvPr/>
        </p:nvCxnSpPr>
        <p:spPr>
          <a:xfrm flipV="1">
            <a:off x="5021151" y="3616496"/>
            <a:ext cx="1487510" cy="654473"/>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11" name="Content Placeholder 2"/>
          <p:cNvSpPr txBox="1">
            <a:spLocks/>
          </p:cNvSpPr>
          <p:nvPr/>
        </p:nvSpPr>
        <p:spPr>
          <a:xfrm>
            <a:off x="178693" y="5105874"/>
            <a:ext cx="8741535" cy="15358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GB" sz="2000" dirty="0"/>
              <a:t>2. How many of these stereotypes did/do </a:t>
            </a:r>
            <a:r>
              <a:rPr lang="en-GB" sz="2000" b="1" dirty="0"/>
              <a:t>you</a:t>
            </a:r>
            <a:r>
              <a:rPr lang="en-GB" sz="2000" dirty="0"/>
              <a:t> hold? </a:t>
            </a:r>
          </a:p>
        </p:txBody>
      </p:sp>
    </p:spTree>
    <p:extLst>
      <p:ext uri="{BB962C8B-B14F-4D97-AF65-F5344CB8AC3E}">
        <p14:creationId xmlns:p14="http://schemas.microsoft.com/office/powerpoint/2010/main" val="855122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41908-8AFA-4889-B26B-910A40A035F8}"/>
              </a:ext>
            </a:extLst>
          </p:cNvPr>
          <p:cNvSpPr txBox="1">
            <a:spLocks/>
          </p:cNvSpPr>
          <p:nvPr/>
        </p:nvSpPr>
        <p:spPr>
          <a:xfrm>
            <a:off x="67893" y="198097"/>
            <a:ext cx="8962845" cy="717037"/>
          </a:xfrm>
          <a:prstGeom prst="rect">
            <a:avLst/>
          </a:prstGeom>
          <a:solidFill>
            <a:schemeClr val="bg1"/>
          </a:solidFill>
          <a:ln w="76200">
            <a:solidFill>
              <a:schemeClr val="tx1"/>
            </a:solidFill>
          </a:ln>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0"/>
              </a:spcBef>
            </a:pPr>
            <a:r>
              <a:rPr lang="en-GB" sz="3200" dirty="0">
                <a:latin typeface="Cooper Black" panose="0208090404030B020404" pitchFamily="18" charset="0"/>
              </a:rPr>
              <a:t>Western stereotypes: Nicholas </a:t>
            </a:r>
            <a:r>
              <a:rPr lang="en-GB" sz="3200" dirty="0" err="1">
                <a:latin typeface="Cooper Black" panose="0208090404030B020404" pitchFamily="18" charset="0"/>
              </a:rPr>
              <a:t>Liusuwan</a:t>
            </a:r>
            <a:endParaRPr lang="en-GB" sz="1050" dirty="0"/>
          </a:p>
        </p:txBody>
      </p:sp>
      <p:sp>
        <p:nvSpPr>
          <p:cNvPr id="3" name="Title 1">
            <a:extLst>
              <a:ext uri="{FF2B5EF4-FFF2-40B4-BE49-F238E27FC236}">
                <a16:creationId xmlns:a16="http://schemas.microsoft.com/office/drawing/2014/main" id="{C2E41908-8AFA-4889-B26B-910A40A035F8}"/>
              </a:ext>
            </a:extLst>
          </p:cNvPr>
          <p:cNvSpPr txBox="1">
            <a:spLocks/>
          </p:cNvSpPr>
          <p:nvPr/>
        </p:nvSpPr>
        <p:spPr>
          <a:xfrm>
            <a:off x="243110" y="2282940"/>
            <a:ext cx="8962845" cy="717037"/>
          </a:xfrm>
          <a:prstGeom prst="rect">
            <a:avLst/>
          </a:prstGeom>
          <a:solidFill>
            <a:schemeClr val="accent5">
              <a:lumMod val="40000"/>
              <a:lumOff val="60000"/>
            </a:schemeClr>
          </a:solidFill>
          <a:ln w="38100">
            <a:solidFill>
              <a:schemeClr val="tx1"/>
            </a:solidFill>
          </a:ln>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0"/>
              </a:spcBef>
            </a:pPr>
            <a:r>
              <a:rPr lang="en-GB" sz="3600" dirty="0">
                <a:latin typeface="Cooper Black" panose="0208090404030B020404" pitchFamily="18" charset="0"/>
              </a:rPr>
              <a:t>Uniform Language</a:t>
            </a:r>
          </a:p>
          <a:p>
            <a:pPr algn="ctr">
              <a:lnSpc>
                <a:spcPct val="100000"/>
              </a:lnSpc>
              <a:spcBef>
                <a:spcPts val="0"/>
              </a:spcBef>
            </a:pPr>
            <a:endParaRPr lang="en-GB" sz="3600" dirty="0">
              <a:latin typeface="Cooper Black" panose="0208090404030B020404" pitchFamily="18" charset="0"/>
            </a:endParaRPr>
          </a:p>
          <a:p>
            <a:pPr algn="ctr">
              <a:lnSpc>
                <a:spcPct val="100000"/>
              </a:lnSpc>
              <a:spcBef>
                <a:spcPts val="0"/>
              </a:spcBef>
            </a:pPr>
            <a:endParaRPr lang="en-GB" sz="1100" dirty="0"/>
          </a:p>
        </p:txBody>
      </p:sp>
      <p:sp>
        <p:nvSpPr>
          <p:cNvPr id="4" name="Title 1">
            <a:extLst>
              <a:ext uri="{FF2B5EF4-FFF2-40B4-BE49-F238E27FC236}">
                <a16:creationId xmlns:a16="http://schemas.microsoft.com/office/drawing/2014/main" id="{C2E41908-8AFA-4889-B26B-910A40A035F8}"/>
              </a:ext>
            </a:extLst>
          </p:cNvPr>
          <p:cNvSpPr txBox="1">
            <a:spLocks/>
          </p:cNvSpPr>
          <p:nvPr/>
        </p:nvSpPr>
        <p:spPr>
          <a:xfrm rot="185268">
            <a:off x="255916" y="3550839"/>
            <a:ext cx="8962845" cy="717037"/>
          </a:xfrm>
          <a:prstGeom prst="rect">
            <a:avLst/>
          </a:prstGeom>
          <a:solidFill>
            <a:schemeClr val="accent2">
              <a:lumMod val="40000"/>
              <a:lumOff val="60000"/>
            </a:schemeClr>
          </a:solidFill>
          <a:ln w="38100">
            <a:solidFill>
              <a:schemeClr val="tx1"/>
            </a:solidFill>
          </a:ln>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0"/>
              </a:spcBef>
            </a:pPr>
            <a:r>
              <a:rPr lang="en-GB" sz="3600" dirty="0">
                <a:latin typeface="Cooper Black" panose="0208090404030B020404" pitchFamily="18" charset="0"/>
              </a:rPr>
              <a:t>Beliefs about heaven</a:t>
            </a:r>
          </a:p>
          <a:p>
            <a:pPr algn="ctr">
              <a:lnSpc>
                <a:spcPct val="100000"/>
              </a:lnSpc>
              <a:spcBef>
                <a:spcPts val="0"/>
              </a:spcBef>
            </a:pPr>
            <a:endParaRPr lang="en-GB" sz="3600" dirty="0">
              <a:latin typeface="Cooper Black" panose="0208090404030B020404" pitchFamily="18" charset="0"/>
            </a:endParaRPr>
          </a:p>
        </p:txBody>
      </p:sp>
      <p:sp>
        <p:nvSpPr>
          <p:cNvPr id="5" name="Title 1">
            <a:extLst>
              <a:ext uri="{FF2B5EF4-FFF2-40B4-BE49-F238E27FC236}">
                <a16:creationId xmlns:a16="http://schemas.microsoft.com/office/drawing/2014/main" id="{C2E41908-8AFA-4889-B26B-910A40A035F8}"/>
              </a:ext>
            </a:extLst>
          </p:cNvPr>
          <p:cNvSpPr txBox="1">
            <a:spLocks/>
          </p:cNvSpPr>
          <p:nvPr/>
        </p:nvSpPr>
        <p:spPr>
          <a:xfrm rot="21402352">
            <a:off x="208058" y="4672785"/>
            <a:ext cx="8809356" cy="717037"/>
          </a:xfrm>
          <a:prstGeom prst="rect">
            <a:avLst/>
          </a:prstGeom>
          <a:solidFill>
            <a:srgbClr val="FF0000"/>
          </a:solidFill>
          <a:ln w="38100">
            <a:solidFill>
              <a:schemeClr val="tx1"/>
            </a:solidFill>
          </a:ln>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0"/>
              </a:spcBef>
            </a:pPr>
            <a:r>
              <a:rPr lang="en-GB" sz="3600" dirty="0">
                <a:latin typeface="Cooper Black" panose="0208090404030B020404" pitchFamily="18" charset="0"/>
              </a:rPr>
              <a:t>Buddhism is non-materialistic</a:t>
            </a:r>
            <a:endParaRPr lang="en-GB" sz="1100" dirty="0"/>
          </a:p>
        </p:txBody>
      </p:sp>
      <p:sp>
        <p:nvSpPr>
          <p:cNvPr id="6" name="Title 1">
            <a:extLst>
              <a:ext uri="{FF2B5EF4-FFF2-40B4-BE49-F238E27FC236}">
                <a16:creationId xmlns:a16="http://schemas.microsoft.com/office/drawing/2014/main" id="{C2E41908-8AFA-4889-B26B-910A40A035F8}"/>
              </a:ext>
            </a:extLst>
          </p:cNvPr>
          <p:cNvSpPr txBox="1">
            <a:spLocks/>
          </p:cNvSpPr>
          <p:nvPr/>
        </p:nvSpPr>
        <p:spPr>
          <a:xfrm>
            <a:off x="194734" y="5830031"/>
            <a:ext cx="8822808" cy="717037"/>
          </a:xfrm>
          <a:prstGeom prst="rect">
            <a:avLst/>
          </a:prstGeom>
          <a:solidFill>
            <a:schemeClr val="accent4">
              <a:lumMod val="40000"/>
              <a:lumOff val="60000"/>
            </a:schemeClr>
          </a:solidFill>
          <a:ln w="38100">
            <a:solidFill>
              <a:schemeClr val="tx1"/>
            </a:solidFill>
          </a:ln>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0"/>
              </a:spcBef>
            </a:pPr>
            <a:r>
              <a:rPr lang="en-GB" sz="3600" dirty="0">
                <a:latin typeface="Cooper Black" panose="0208090404030B020404" pitchFamily="18" charset="0"/>
              </a:rPr>
              <a:t>?Reincarnation?</a:t>
            </a:r>
            <a:endParaRPr lang="en-GB" sz="1100" dirty="0"/>
          </a:p>
        </p:txBody>
      </p:sp>
      <p:sp>
        <p:nvSpPr>
          <p:cNvPr id="7" name="Title 1">
            <a:extLst>
              <a:ext uri="{FF2B5EF4-FFF2-40B4-BE49-F238E27FC236}">
                <a16:creationId xmlns:a16="http://schemas.microsoft.com/office/drawing/2014/main" id="{C2E41908-8AFA-4889-B26B-910A40A035F8}"/>
              </a:ext>
            </a:extLst>
          </p:cNvPr>
          <p:cNvSpPr txBox="1">
            <a:spLocks/>
          </p:cNvSpPr>
          <p:nvPr/>
        </p:nvSpPr>
        <p:spPr>
          <a:xfrm rot="312248">
            <a:off x="228830" y="1395511"/>
            <a:ext cx="8962845" cy="717037"/>
          </a:xfrm>
          <a:prstGeom prst="rect">
            <a:avLst/>
          </a:prstGeom>
          <a:solidFill>
            <a:schemeClr val="accent6">
              <a:lumMod val="40000"/>
              <a:lumOff val="60000"/>
            </a:schemeClr>
          </a:solidFill>
          <a:ln w="38100">
            <a:solidFill>
              <a:schemeClr val="tx1"/>
            </a:solidFill>
          </a:ln>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0"/>
              </a:spcBef>
            </a:pPr>
            <a:r>
              <a:rPr lang="en-GB" sz="3600" dirty="0">
                <a:latin typeface="Cooper Black" panose="0208090404030B020404" pitchFamily="18" charset="0"/>
              </a:rPr>
              <a:t>Vegetarianism</a:t>
            </a:r>
            <a:endParaRPr lang="en-GB" sz="1100" dirty="0"/>
          </a:p>
        </p:txBody>
      </p:sp>
    </p:spTree>
    <p:extLst>
      <p:ext uri="{BB962C8B-B14F-4D97-AF65-F5344CB8AC3E}">
        <p14:creationId xmlns:p14="http://schemas.microsoft.com/office/powerpoint/2010/main" val="3914583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 result for jay garfield">
            <a:extLst>
              <a:ext uri="{FF2B5EF4-FFF2-40B4-BE49-F238E27FC236}">
                <a16:creationId xmlns:a16="http://schemas.microsoft.com/office/drawing/2014/main" id="{5A0FF70F-6D73-41D9-9F0E-94CC1FCF0D5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240376">
            <a:off x="588794" y="1968486"/>
            <a:ext cx="2451478" cy="3444896"/>
          </a:xfrm>
          <a:prstGeom prst="rect">
            <a:avLst/>
          </a:prstGeom>
          <a:noFill/>
          <a:ln>
            <a:noFill/>
          </a:ln>
        </p:spPr>
      </p:pic>
      <p:sp>
        <p:nvSpPr>
          <p:cNvPr id="3" name="Title 1">
            <a:extLst>
              <a:ext uri="{FF2B5EF4-FFF2-40B4-BE49-F238E27FC236}">
                <a16:creationId xmlns:a16="http://schemas.microsoft.com/office/drawing/2014/main" id="{C2E41908-8AFA-4889-B26B-910A40A035F8}"/>
              </a:ext>
            </a:extLst>
          </p:cNvPr>
          <p:cNvSpPr txBox="1">
            <a:spLocks/>
          </p:cNvSpPr>
          <p:nvPr/>
        </p:nvSpPr>
        <p:spPr>
          <a:xfrm>
            <a:off x="689263" y="180111"/>
            <a:ext cx="7765473" cy="698242"/>
          </a:xfrm>
          <a:prstGeom prst="rect">
            <a:avLst/>
          </a:prstGeom>
          <a:solidFill>
            <a:schemeClr val="accent6">
              <a:lumMod val="40000"/>
              <a:lumOff val="60000"/>
            </a:schemeClr>
          </a:solidFill>
          <a:ln w="38100">
            <a:solidFill>
              <a:schemeClr val="tx1"/>
            </a:solidFill>
          </a:ln>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0"/>
              </a:spcBef>
            </a:pPr>
            <a:r>
              <a:rPr lang="en-GB" sz="4500" dirty="0">
                <a:latin typeface="Cooper Black" panose="0208090404030B020404" pitchFamily="18" charset="0"/>
              </a:rPr>
              <a:t>Jay Garfield</a:t>
            </a:r>
            <a:endParaRPr lang="en-GB" sz="1600" dirty="0"/>
          </a:p>
        </p:txBody>
      </p:sp>
      <p:sp>
        <p:nvSpPr>
          <p:cNvPr id="4" name="Rectangle: Rounded Corners 3">
            <a:extLst>
              <a:ext uri="{FF2B5EF4-FFF2-40B4-BE49-F238E27FC236}">
                <a16:creationId xmlns:a16="http://schemas.microsoft.com/office/drawing/2014/main" id="{C3BC2221-19D3-4C5B-A671-6CCC57902830}"/>
              </a:ext>
            </a:extLst>
          </p:cNvPr>
          <p:cNvSpPr/>
          <p:nvPr/>
        </p:nvSpPr>
        <p:spPr>
          <a:xfrm>
            <a:off x="3338945" y="1011382"/>
            <a:ext cx="5389419" cy="5555673"/>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Lots of really interesting ideas here on the Westernisation of Buddhism that explore how the influence has </a:t>
            </a:r>
            <a:r>
              <a:rPr lang="en-GB" sz="3600" b="1" dirty="0">
                <a:solidFill>
                  <a:schemeClr val="tx1"/>
                </a:solidFill>
              </a:rPr>
              <a:t>worked both ways</a:t>
            </a:r>
            <a:r>
              <a:rPr lang="en-GB" sz="3600" dirty="0">
                <a:solidFill>
                  <a:schemeClr val="tx1"/>
                </a:solidFill>
              </a:rPr>
              <a:t>.</a:t>
            </a:r>
          </a:p>
          <a:p>
            <a:pPr algn="ctr"/>
            <a:endParaRPr lang="en-GB" sz="3600" dirty="0">
              <a:solidFill>
                <a:schemeClr val="tx1"/>
              </a:solidFill>
            </a:endParaRPr>
          </a:p>
          <a:p>
            <a:pPr algn="ctr"/>
            <a:r>
              <a:rPr lang="en-GB" sz="3600" dirty="0">
                <a:solidFill>
                  <a:srgbClr val="0070C0"/>
                </a:solidFill>
              </a:rPr>
              <a:t>Read the excerpts and answer the questions….</a:t>
            </a:r>
          </a:p>
          <a:p>
            <a:endParaRPr lang="en-GB" dirty="0">
              <a:solidFill>
                <a:schemeClr val="tx1"/>
              </a:solidFill>
            </a:endParaRPr>
          </a:p>
        </p:txBody>
      </p:sp>
    </p:spTree>
    <p:extLst>
      <p:ext uri="{BB962C8B-B14F-4D97-AF65-F5344CB8AC3E}">
        <p14:creationId xmlns:p14="http://schemas.microsoft.com/office/powerpoint/2010/main" val="122688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2E41908-8AFA-4889-B26B-910A40A035F8}"/>
              </a:ext>
            </a:extLst>
          </p:cNvPr>
          <p:cNvSpPr txBox="1">
            <a:spLocks/>
          </p:cNvSpPr>
          <p:nvPr/>
        </p:nvSpPr>
        <p:spPr>
          <a:xfrm>
            <a:off x="689263" y="180111"/>
            <a:ext cx="7765473" cy="698242"/>
          </a:xfrm>
          <a:prstGeom prst="rect">
            <a:avLst/>
          </a:prstGeom>
          <a:solidFill>
            <a:schemeClr val="accent6">
              <a:lumMod val="40000"/>
              <a:lumOff val="60000"/>
            </a:schemeClr>
          </a:solidFill>
          <a:ln w="38100">
            <a:solidFill>
              <a:schemeClr val="tx1"/>
            </a:solidFill>
          </a:ln>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0"/>
              </a:spcBef>
            </a:pPr>
            <a:r>
              <a:rPr lang="en-GB" sz="4500" dirty="0">
                <a:latin typeface="Cooper Black" panose="0208090404030B020404" pitchFamily="18" charset="0"/>
              </a:rPr>
              <a:t>Jay Garfield</a:t>
            </a:r>
            <a:endParaRPr lang="en-GB" sz="1600" dirty="0"/>
          </a:p>
        </p:txBody>
      </p:sp>
      <p:sp>
        <p:nvSpPr>
          <p:cNvPr id="4" name="Rectangle: Rounded Corners 3">
            <a:extLst>
              <a:ext uri="{FF2B5EF4-FFF2-40B4-BE49-F238E27FC236}">
                <a16:creationId xmlns:a16="http://schemas.microsoft.com/office/drawing/2014/main" id="{C3BC2221-19D3-4C5B-A671-6CCC57902830}"/>
              </a:ext>
            </a:extLst>
          </p:cNvPr>
          <p:cNvSpPr/>
          <p:nvPr/>
        </p:nvSpPr>
        <p:spPr>
          <a:xfrm>
            <a:off x="290946" y="1011382"/>
            <a:ext cx="7079672" cy="5555673"/>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500" dirty="0">
                <a:solidFill>
                  <a:schemeClr val="tx1"/>
                </a:solidFill>
              </a:rPr>
              <a:t>“Perhaps even more interesting and maybe more puzzling is that we also start seeing strange things appearing on book shelves of Asian scholars. So when I go into student hostels in </a:t>
            </a:r>
            <a:r>
              <a:rPr lang="en-GB" sz="2500" dirty="0" err="1">
                <a:solidFill>
                  <a:schemeClr val="tx1"/>
                </a:solidFill>
              </a:rPr>
              <a:t>Sarnath</a:t>
            </a:r>
            <a:r>
              <a:rPr lang="en-GB" sz="2500" dirty="0">
                <a:solidFill>
                  <a:schemeClr val="tx1"/>
                </a:solidFill>
              </a:rPr>
              <a:t> I very often see translations by Jeffrey Hopkins, by Jay Garfield, by Bob Thurman, by Don Lopez sitting on students desks…</a:t>
            </a:r>
          </a:p>
          <a:p>
            <a:r>
              <a:rPr lang="en-GB" sz="2500" dirty="0">
                <a:solidFill>
                  <a:schemeClr val="tx1"/>
                </a:solidFill>
              </a:rPr>
              <a:t>And so you begin now to also see this strange phenomenon that Western readings inflected by Western philosophical ideas are now moving back into Asia and so students who are studying these, are studying them in part through Western eyes.”</a:t>
            </a:r>
          </a:p>
        </p:txBody>
      </p:sp>
      <p:pic>
        <p:nvPicPr>
          <p:cNvPr id="2" name="Picture 1" descr="Image result for jay garfield">
            <a:extLst>
              <a:ext uri="{FF2B5EF4-FFF2-40B4-BE49-F238E27FC236}">
                <a16:creationId xmlns:a16="http://schemas.microsoft.com/office/drawing/2014/main" id="{5A0FF70F-6D73-41D9-9F0E-94CC1FCF0D5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21733" y="2477964"/>
            <a:ext cx="1758535" cy="2622506"/>
          </a:xfrm>
          <a:prstGeom prst="rect">
            <a:avLst/>
          </a:prstGeom>
          <a:noFill/>
          <a:ln>
            <a:noFill/>
          </a:ln>
        </p:spPr>
      </p:pic>
    </p:spTree>
    <p:extLst>
      <p:ext uri="{BB962C8B-B14F-4D97-AF65-F5344CB8AC3E}">
        <p14:creationId xmlns:p14="http://schemas.microsoft.com/office/powerpoint/2010/main" val="2380746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2E41908-8AFA-4889-B26B-910A40A035F8}"/>
              </a:ext>
            </a:extLst>
          </p:cNvPr>
          <p:cNvSpPr txBox="1">
            <a:spLocks/>
          </p:cNvSpPr>
          <p:nvPr/>
        </p:nvSpPr>
        <p:spPr>
          <a:xfrm>
            <a:off x="689263" y="180111"/>
            <a:ext cx="7765473" cy="698242"/>
          </a:xfrm>
          <a:prstGeom prst="rect">
            <a:avLst/>
          </a:prstGeom>
          <a:solidFill>
            <a:schemeClr val="accent6">
              <a:lumMod val="40000"/>
              <a:lumOff val="60000"/>
            </a:schemeClr>
          </a:solidFill>
          <a:ln w="38100">
            <a:solidFill>
              <a:schemeClr val="tx1"/>
            </a:solidFill>
          </a:ln>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0"/>
              </a:spcBef>
            </a:pPr>
            <a:r>
              <a:rPr lang="en-GB" sz="4500" dirty="0">
                <a:latin typeface="Cooper Black" panose="0208090404030B020404" pitchFamily="18" charset="0"/>
              </a:rPr>
              <a:t>Jay Garfield</a:t>
            </a:r>
            <a:endParaRPr lang="en-GB" sz="1600" dirty="0"/>
          </a:p>
        </p:txBody>
      </p:sp>
      <p:sp>
        <p:nvSpPr>
          <p:cNvPr id="4" name="Rectangle: Rounded Corners 3">
            <a:extLst>
              <a:ext uri="{FF2B5EF4-FFF2-40B4-BE49-F238E27FC236}">
                <a16:creationId xmlns:a16="http://schemas.microsoft.com/office/drawing/2014/main" id="{C3BC2221-19D3-4C5B-A671-6CCC57902830}"/>
              </a:ext>
            </a:extLst>
          </p:cNvPr>
          <p:cNvSpPr/>
          <p:nvPr/>
        </p:nvSpPr>
        <p:spPr>
          <a:xfrm>
            <a:off x="290946" y="1011382"/>
            <a:ext cx="7079672" cy="5555673"/>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tx1"/>
                </a:solidFill>
              </a:rPr>
              <a:t>“And so again we find this kind of dialectic that reflects Buddhism as being relevant to physics and to neuroscience keeping its modernism going but also the openness of Buddhism to developments in physics and psychology reflects this kind of ideology of Buddhism as essentially a modern phenomenon, a phenomenon that is open to empirical science and to reason. And when we see this interaction, we don’t only see Buddhism contributing to Western science but we see Western science contributing to Buddhism. So when </a:t>
            </a:r>
            <a:r>
              <a:rPr lang="en-GB" sz="2000" b="1" i="1" dirty="0">
                <a:solidFill>
                  <a:schemeClr val="tx1"/>
                </a:solidFill>
              </a:rPr>
              <a:t>His Holiness </a:t>
            </a:r>
            <a:r>
              <a:rPr lang="en-GB" sz="2000" dirty="0">
                <a:solidFill>
                  <a:schemeClr val="tx1"/>
                </a:solidFill>
              </a:rPr>
              <a:t>teaches about emptiness very often he’ll mention quantum mechanics. When </a:t>
            </a:r>
            <a:r>
              <a:rPr lang="en-GB" sz="2000" b="1" i="1" dirty="0">
                <a:solidFill>
                  <a:schemeClr val="tx1"/>
                </a:solidFill>
              </a:rPr>
              <a:t>His Holiness </a:t>
            </a:r>
            <a:r>
              <a:rPr lang="en-GB" sz="2000" dirty="0">
                <a:solidFill>
                  <a:schemeClr val="tx1"/>
                </a:solidFill>
              </a:rPr>
              <a:t>is talking about the nature of mind he’ll very often mention phenomena in consciousness studies or in neuroscience. And these aren’t coming out of the </a:t>
            </a:r>
            <a:r>
              <a:rPr lang="en-GB" sz="2000" dirty="0" err="1">
                <a:solidFill>
                  <a:schemeClr val="tx1"/>
                </a:solidFill>
              </a:rPr>
              <a:t>sūtras</a:t>
            </a:r>
            <a:r>
              <a:rPr lang="en-GB" sz="2000" dirty="0">
                <a:solidFill>
                  <a:schemeClr val="tx1"/>
                </a:solidFill>
              </a:rPr>
              <a:t>, right? These are coming out of the laboratory. So these are ways in which Buddhism and its language are being inflected by interaction with the West.”</a:t>
            </a:r>
          </a:p>
        </p:txBody>
      </p:sp>
      <p:pic>
        <p:nvPicPr>
          <p:cNvPr id="2" name="Picture 1" descr="Image result for jay garfield">
            <a:extLst>
              <a:ext uri="{FF2B5EF4-FFF2-40B4-BE49-F238E27FC236}">
                <a16:creationId xmlns:a16="http://schemas.microsoft.com/office/drawing/2014/main" id="{5A0FF70F-6D73-41D9-9F0E-94CC1FCF0D5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21733" y="2477964"/>
            <a:ext cx="1758535" cy="2622506"/>
          </a:xfrm>
          <a:prstGeom prst="rect">
            <a:avLst/>
          </a:prstGeom>
          <a:noFill/>
          <a:ln>
            <a:noFill/>
          </a:ln>
        </p:spPr>
      </p:pic>
    </p:spTree>
    <p:extLst>
      <p:ext uri="{BB962C8B-B14F-4D97-AF65-F5344CB8AC3E}">
        <p14:creationId xmlns:p14="http://schemas.microsoft.com/office/powerpoint/2010/main" val="1220790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2E41908-8AFA-4889-B26B-910A40A035F8}"/>
              </a:ext>
            </a:extLst>
          </p:cNvPr>
          <p:cNvSpPr txBox="1">
            <a:spLocks/>
          </p:cNvSpPr>
          <p:nvPr/>
        </p:nvSpPr>
        <p:spPr>
          <a:xfrm>
            <a:off x="689263" y="180111"/>
            <a:ext cx="7765473" cy="698242"/>
          </a:xfrm>
          <a:prstGeom prst="rect">
            <a:avLst/>
          </a:prstGeom>
          <a:solidFill>
            <a:schemeClr val="accent6">
              <a:lumMod val="40000"/>
              <a:lumOff val="60000"/>
            </a:schemeClr>
          </a:solidFill>
          <a:ln w="38100">
            <a:solidFill>
              <a:schemeClr val="tx1"/>
            </a:solidFill>
          </a:ln>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0"/>
              </a:spcBef>
            </a:pPr>
            <a:r>
              <a:rPr lang="en-GB" sz="4500" dirty="0">
                <a:latin typeface="Cooper Black" panose="0208090404030B020404" pitchFamily="18" charset="0"/>
              </a:rPr>
              <a:t>Jay Garfield</a:t>
            </a:r>
            <a:endParaRPr lang="en-GB" sz="1600" dirty="0"/>
          </a:p>
        </p:txBody>
      </p:sp>
      <p:sp>
        <p:nvSpPr>
          <p:cNvPr id="4" name="Rectangle: Rounded Corners 3">
            <a:extLst>
              <a:ext uri="{FF2B5EF4-FFF2-40B4-BE49-F238E27FC236}">
                <a16:creationId xmlns:a16="http://schemas.microsoft.com/office/drawing/2014/main" id="{C3BC2221-19D3-4C5B-A671-6CCC57902830}"/>
              </a:ext>
            </a:extLst>
          </p:cNvPr>
          <p:cNvSpPr/>
          <p:nvPr/>
        </p:nvSpPr>
        <p:spPr>
          <a:xfrm>
            <a:off x="263733" y="1011382"/>
            <a:ext cx="7190012" cy="5666507"/>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solidFill>
                  <a:schemeClr val="tx1"/>
                </a:solidFill>
              </a:rPr>
              <a:t>“with respect to the continuum of Buddhist teachings, Buddhist transmissions and Buddhist practices, we have a continuum that is constantly changing and never cut. We do not have to be bothered by the fact that there is nothing permanent that persists through that change, so long as the continuum continues to develop and to provide a path to the alleviation of suffering...”</a:t>
            </a:r>
          </a:p>
        </p:txBody>
      </p:sp>
      <p:pic>
        <p:nvPicPr>
          <p:cNvPr id="2" name="Picture 1" descr="Image result for jay garfield">
            <a:extLst>
              <a:ext uri="{FF2B5EF4-FFF2-40B4-BE49-F238E27FC236}">
                <a16:creationId xmlns:a16="http://schemas.microsoft.com/office/drawing/2014/main" id="{5A0FF70F-6D73-41D9-9F0E-94CC1FCF0D5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21733" y="2477964"/>
            <a:ext cx="1758535" cy="2622506"/>
          </a:xfrm>
          <a:prstGeom prst="rect">
            <a:avLst/>
          </a:prstGeom>
          <a:noFill/>
          <a:ln>
            <a:noFill/>
          </a:ln>
        </p:spPr>
      </p:pic>
    </p:spTree>
    <p:extLst>
      <p:ext uri="{BB962C8B-B14F-4D97-AF65-F5344CB8AC3E}">
        <p14:creationId xmlns:p14="http://schemas.microsoft.com/office/powerpoint/2010/main" val="281543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2E41908-8AFA-4889-B26B-910A40A035F8}"/>
              </a:ext>
            </a:extLst>
          </p:cNvPr>
          <p:cNvSpPr txBox="1">
            <a:spLocks/>
          </p:cNvSpPr>
          <p:nvPr/>
        </p:nvSpPr>
        <p:spPr>
          <a:xfrm>
            <a:off x="689263" y="180111"/>
            <a:ext cx="7765473" cy="698242"/>
          </a:xfrm>
          <a:prstGeom prst="rect">
            <a:avLst/>
          </a:prstGeom>
          <a:solidFill>
            <a:schemeClr val="accent6">
              <a:lumMod val="40000"/>
              <a:lumOff val="60000"/>
            </a:schemeClr>
          </a:solidFill>
          <a:ln w="38100">
            <a:solidFill>
              <a:schemeClr val="tx1"/>
            </a:solidFill>
          </a:ln>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0"/>
              </a:spcBef>
            </a:pPr>
            <a:r>
              <a:rPr lang="en-GB" sz="4500" dirty="0">
                <a:latin typeface="Cooper Black" panose="0208090404030B020404" pitchFamily="18" charset="0"/>
              </a:rPr>
              <a:t>Jay Garfield</a:t>
            </a:r>
            <a:endParaRPr lang="en-GB" sz="1600" dirty="0"/>
          </a:p>
        </p:txBody>
      </p:sp>
      <p:sp>
        <p:nvSpPr>
          <p:cNvPr id="4" name="Rectangle: Rounded Corners 3">
            <a:extLst>
              <a:ext uri="{FF2B5EF4-FFF2-40B4-BE49-F238E27FC236}">
                <a16:creationId xmlns:a16="http://schemas.microsoft.com/office/drawing/2014/main" id="{C3BC2221-19D3-4C5B-A671-6CCC57902830}"/>
              </a:ext>
            </a:extLst>
          </p:cNvPr>
          <p:cNvSpPr/>
          <p:nvPr/>
        </p:nvSpPr>
        <p:spPr>
          <a:xfrm>
            <a:off x="263733" y="1011382"/>
            <a:ext cx="8436922" cy="5666507"/>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What do you think about </a:t>
            </a:r>
            <a:r>
              <a:rPr lang="en-GB" dirty="0" err="1">
                <a:solidFill>
                  <a:schemeClr val="tx1"/>
                </a:solidFill>
              </a:rPr>
              <a:t>Buddhisms</a:t>
            </a:r>
            <a:r>
              <a:rPr lang="en-GB" dirty="0">
                <a:solidFill>
                  <a:schemeClr val="tx1"/>
                </a:solidFill>
              </a:rPr>
              <a:t> that don’t refer back to Buddha, like for example stress reduction programs: they work, they fulfil all criteria, but there is not referred back to tradition.</a:t>
            </a:r>
          </a:p>
          <a:p>
            <a:endParaRPr lang="en-GB" dirty="0">
              <a:solidFill>
                <a:schemeClr val="tx1"/>
              </a:solidFill>
            </a:endParaRPr>
          </a:p>
          <a:p>
            <a:r>
              <a:rPr lang="en-GB" dirty="0">
                <a:solidFill>
                  <a:schemeClr val="tx1"/>
                </a:solidFill>
              </a:rPr>
              <a:t>A: "There is certainly nothing wrong with extracting technical ideas from Buddhism and using them outside of a Buddhist context. I mean His Holiness the Dalai Lama for instance has often been asked about this, and he says: </a:t>
            </a:r>
            <a:r>
              <a:rPr lang="en-GB" i="1" dirty="0">
                <a:solidFill>
                  <a:schemeClr val="tx1"/>
                </a:solidFill>
              </a:rPr>
              <a:t>“It’s wonderful. If you can find something in Buddhism that relieves suffering, then relieve suffering using it!” </a:t>
            </a:r>
            <a:r>
              <a:rPr lang="en-GB" dirty="0">
                <a:solidFill>
                  <a:schemeClr val="tx1"/>
                </a:solidFill>
              </a:rPr>
              <a:t>So if you go to a stress reduction clinic and somebody is using </a:t>
            </a:r>
            <a:r>
              <a:rPr lang="en-GB" b="1" dirty="0">
                <a:solidFill>
                  <a:schemeClr val="tx1"/>
                </a:solidFill>
              </a:rPr>
              <a:t>Vipassana</a:t>
            </a:r>
            <a:r>
              <a:rPr lang="en-GB" dirty="0">
                <a:solidFill>
                  <a:schemeClr val="tx1"/>
                </a:solidFill>
              </a:rPr>
              <a:t> technics to reduce stress or to reduce pain, that doesn’t need to be “Buddhist” any more than if you discovered a medicine in a Christian hospital, the use of that medication would necessarily be Christian. And I think that’s really the right analogy, that Buddhism has given us a number of things: it’s given us insights, it’s given us teachings, it’s given us an understanding of reality, and if somebody                    wants to take something that comes to us as a fruit from the Buddha’s tree,                                         and serve it in a non-Buddhist context, then you just don’t pretend that it’s                                                                          Buddhism, but you can acknowledge that it’s something that came out of a Buddhist tradition: no problem.”</a:t>
            </a:r>
          </a:p>
        </p:txBody>
      </p:sp>
      <p:pic>
        <p:nvPicPr>
          <p:cNvPr id="2" name="Picture 1" descr="Image result for jay garfield">
            <a:extLst>
              <a:ext uri="{FF2B5EF4-FFF2-40B4-BE49-F238E27FC236}">
                <a16:creationId xmlns:a16="http://schemas.microsoft.com/office/drawing/2014/main" id="{5A0FF70F-6D73-41D9-9F0E-94CC1FCF0D5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38456" y="5086029"/>
            <a:ext cx="1232559" cy="1671470"/>
          </a:xfrm>
          <a:prstGeom prst="rect">
            <a:avLst/>
          </a:prstGeom>
          <a:noFill/>
          <a:ln>
            <a:noFill/>
          </a:ln>
        </p:spPr>
      </p:pic>
    </p:spTree>
    <p:extLst>
      <p:ext uri="{BB962C8B-B14F-4D97-AF65-F5344CB8AC3E}">
        <p14:creationId xmlns:p14="http://schemas.microsoft.com/office/powerpoint/2010/main" val="37622987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763</Words>
  <Application>Microsoft Office PowerPoint</Application>
  <PresentationFormat>On-screen Show (4:3)</PresentationFormat>
  <Paragraphs>29</Paragraphs>
  <Slides>7</Slides>
  <Notes>0</Notes>
  <HiddenSlides>4</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Cooper Black</vt:lpstr>
      <vt:lpstr>Office Theme</vt:lpstr>
      <vt:lpstr>Stereotypes surrounding Buddhism…</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Stereotypes surrounding Buddhism…</dc:title>
  <dc:creator>NVeitch</dc:creator>
  <cp:lastModifiedBy>NVeitch</cp:lastModifiedBy>
  <cp:revision>1</cp:revision>
  <dcterms:created xsi:type="dcterms:W3CDTF">2018-05-21T14:27:58Z</dcterms:created>
  <dcterms:modified xsi:type="dcterms:W3CDTF">2018-05-21T14:29:07Z</dcterms:modified>
</cp:coreProperties>
</file>