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50" y="9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171FDA3-C937-4543-8910-CCFC36BEFBDC}" type="datetimeFigureOut">
              <a:rPr lang="en-GB" smtClean="0"/>
              <a:t>28/03/2018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8488E4-6212-4D40-A787-E8A7FA46397F}" type="slidenum">
              <a:rPr lang="en-GB" smtClean="0"/>
              <a:t>‹#›</a:t>
            </a:fld>
            <a:endParaRPr lang="en-GB"/>
          </a:p>
        </p:txBody>
      </p:sp>
    </p:spTree>
    <p:extLst>
      <p:ext uri="{BB962C8B-B14F-4D97-AF65-F5344CB8AC3E}">
        <p14:creationId xmlns:p14="http://schemas.microsoft.com/office/powerpoint/2010/main" val="2939862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171FDA3-C937-4543-8910-CCFC36BEFBDC}" type="datetimeFigureOut">
              <a:rPr lang="en-GB" smtClean="0"/>
              <a:t>28/03/2018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8488E4-6212-4D40-A787-E8A7FA46397F}" type="slidenum">
              <a:rPr lang="en-GB" smtClean="0"/>
              <a:t>‹#›</a:t>
            </a:fld>
            <a:endParaRPr lang="en-GB"/>
          </a:p>
        </p:txBody>
      </p:sp>
    </p:spTree>
    <p:extLst>
      <p:ext uri="{BB962C8B-B14F-4D97-AF65-F5344CB8AC3E}">
        <p14:creationId xmlns:p14="http://schemas.microsoft.com/office/powerpoint/2010/main" val="3182445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171FDA3-C937-4543-8910-CCFC36BEFBDC}" type="datetimeFigureOut">
              <a:rPr lang="en-GB" smtClean="0"/>
              <a:t>28/03/2018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8488E4-6212-4D40-A787-E8A7FA46397F}" type="slidenum">
              <a:rPr lang="en-GB" smtClean="0"/>
              <a:t>‹#›</a:t>
            </a:fld>
            <a:endParaRPr lang="en-GB"/>
          </a:p>
        </p:txBody>
      </p:sp>
    </p:spTree>
    <p:extLst>
      <p:ext uri="{BB962C8B-B14F-4D97-AF65-F5344CB8AC3E}">
        <p14:creationId xmlns:p14="http://schemas.microsoft.com/office/powerpoint/2010/main" val="707448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171FDA3-C937-4543-8910-CCFC36BEFBDC}" type="datetimeFigureOut">
              <a:rPr lang="en-GB" smtClean="0"/>
              <a:t>28/03/2018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8488E4-6212-4D40-A787-E8A7FA46397F}" type="slidenum">
              <a:rPr lang="en-GB" smtClean="0"/>
              <a:t>‹#›</a:t>
            </a:fld>
            <a:endParaRPr lang="en-GB"/>
          </a:p>
        </p:txBody>
      </p:sp>
    </p:spTree>
    <p:extLst>
      <p:ext uri="{BB962C8B-B14F-4D97-AF65-F5344CB8AC3E}">
        <p14:creationId xmlns:p14="http://schemas.microsoft.com/office/powerpoint/2010/main" val="145049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171FDA3-C937-4543-8910-CCFC36BEFBDC}" type="datetimeFigureOut">
              <a:rPr lang="en-GB" smtClean="0"/>
              <a:t>28/03/2018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8488E4-6212-4D40-A787-E8A7FA46397F}" type="slidenum">
              <a:rPr lang="en-GB" smtClean="0"/>
              <a:t>‹#›</a:t>
            </a:fld>
            <a:endParaRPr lang="en-GB"/>
          </a:p>
        </p:txBody>
      </p:sp>
    </p:spTree>
    <p:extLst>
      <p:ext uri="{BB962C8B-B14F-4D97-AF65-F5344CB8AC3E}">
        <p14:creationId xmlns:p14="http://schemas.microsoft.com/office/powerpoint/2010/main" val="3918848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171FDA3-C937-4543-8910-CCFC36BEFBDC}" type="datetimeFigureOut">
              <a:rPr lang="en-GB" smtClean="0"/>
              <a:t>28/03/2018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8488E4-6212-4D40-A787-E8A7FA46397F}" type="slidenum">
              <a:rPr lang="en-GB" smtClean="0"/>
              <a:t>‹#›</a:t>
            </a:fld>
            <a:endParaRPr lang="en-GB"/>
          </a:p>
        </p:txBody>
      </p:sp>
    </p:spTree>
    <p:extLst>
      <p:ext uri="{BB962C8B-B14F-4D97-AF65-F5344CB8AC3E}">
        <p14:creationId xmlns:p14="http://schemas.microsoft.com/office/powerpoint/2010/main" val="3886068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171FDA3-C937-4543-8910-CCFC36BEFBDC}" type="datetimeFigureOut">
              <a:rPr lang="en-GB" smtClean="0"/>
              <a:t>28/03/2018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38488E4-6212-4D40-A787-E8A7FA46397F}" type="slidenum">
              <a:rPr lang="en-GB" smtClean="0"/>
              <a:t>‹#›</a:t>
            </a:fld>
            <a:endParaRPr lang="en-GB"/>
          </a:p>
        </p:txBody>
      </p:sp>
    </p:spTree>
    <p:extLst>
      <p:ext uri="{BB962C8B-B14F-4D97-AF65-F5344CB8AC3E}">
        <p14:creationId xmlns:p14="http://schemas.microsoft.com/office/powerpoint/2010/main" val="451471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171FDA3-C937-4543-8910-CCFC36BEFBDC}" type="datetimeFigureOut">
              <a:rPr lang="en-GB" smtClean="0"/>
              <a:t>28/03/2018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38488E4-6212-4D40-A787-E8A7FA46397F}" type="slidenum">
              <a:rPr lang="en-GB" smtClean="0"/>
              <a:t>‹#›</a:t>
            </a:fld>
            <a:endParaRPr lang="en-GB"/>
          </a:p>
        </p:txBody>
      </p:sp>
    </p:spTree>
    <p:extLst>
      <p:ext uri="{BB962C8B-B14F-4D97-AF65-F5344CB8AC3E}">
        <p14:creationId xmlns:p14="http://schemas.microsoft.com/office/powerpoint/2010/main" val="3287270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71FDA3-C937-4543-8910-CCFC36BEFBDC}" type="datetimeFigureOut">
              <a:rPr lang="en-GB" smtClean="0"/>
              <a:t>28/03/2018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38488E4-6212-4D40-A787-E8A7FA46397F}" type="slidenum">
              <a:rPr lang="en-GB" smtClean="0"/>
              <a:t>‹#›</a:t>
            </a:fld>
            <a:endParaRPr lang="en-GB"/>
          </a:p>
        </p:txBody>
      </p:sp>
    </p:spTree>
    <p:extLst>
      <p:ext uri="{BB962C8B-B14F-4D97-AF65-F5344CB8AC3E}">
        <p14:creationId xmlns:p14="http://schemas.microsoft.com/office/powerpoint/2010/main" val="3021092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71FDA3-C937-4543-8910-CCFC36BEFBDC}" type="datetimeFigureOut">
              <a:rPr lang="en-GB" smtClean="0"/>
              <a:t>28/03/2018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8488E4-6212-4D40-A787-E8A7FA46397F}" type="slidenum">
              <a:rPr lang="en-GB" smtClean="0"/>
              <a:t>‹#›</a:t>
            </a:fld>
            <a:endParaRPr lang="en-GB"/>
          </a:p>
        </p:txBody>
      </p:sp>
    </p:spTree>
    <p:extLst>
      <p:ext uri="{BB962C8B-B14F-4D97-AF65-F5344CB8AC3E}">
        <p14:creationId xmlns:p14="http://schemas.microsoft.com/office/powerpoint/2010/main" val="58172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71FDA3-C937-4543-8910-CCFC36BEFBDC}" type="datetimeFigureOut">
              <a:rPr lang="en-GB" smtClean="0"/>
              <a:t>28/03/2018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8488E4-6212-4D40-A787-E8A7FA46397F}" type="slidenum">
              <a:rPr lang="en-GB" smtClean="0"/>
              <a:t>‹#›</a:t>
            </a:fld>
            <a:endParaRPr lang="en-GB"/>
          </a:p>
        </p:txBody>
      </p:sp>
    </p:spTree>
    <p:extLst>
      <p:ext uri="{BB962C8B-B14F-4D97-AF65-F5344CB8AC3E}">
        <p14:creationId xmlns:p14="http://schemas.microsoft.com/office/powerpoint/2010/main" val="2489072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71FDA3-C937-4543-8910-CCFC36BEFBDC}" type="datetimeFigureOut">
              <a:rPr lang="en-GB" smtClean="0"/>
              <a:t>28/03/2018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8488E4-6212-4D40-A787-E8A7FA46397F}" type="slidenum">
              <a:rPr lang="en-GB" smtClean="0"/>
              <a:t>‹#›</a:t>
            </a:fld>
            <a:endParaRPr lang="en-GB"/>
          </a:p>
        </p:txBody>
      </p:sp>
    </p:spTree>
    <p:extLst>
      <p:ext uri="{BB962C8B-B14F-4D97-AF65-F5344CB8AC3E}">
        <p14:creationId xmlns:p14="http://schemas.microsoft.com/office/powerpoint/2010/main" val="2778858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GCSE Philosophy and Ethics structure strips</a:t>
            </a:r>
          </a:p>
        </p:txBody>
      </p:sp>
      <p:sp>
        <p:nvSpPr>
          <p:cNvPr id="3" name="Subtitle 2"/>
          <p:cNvSpPr>
            <a:spLocks noGrp="1"/>
          </p:cNvSpPr>
          <p:nvPr>
            <p:ph type="subTitle" idx="1"/>
          </p:nvPr>
        </p:nvSpPr>
        <p:spPr/>
        <p:txBody>
          <a:bodyPr>
            <a:normAutofit fontScale="92500" lnSpcReduction="20000"/>
          </a:bodyPr>
          <a:lstStyle/>
          <a:p>
            <a:r>
              <a:rPr lang="en-GB" dirty="0"/>
              <a:t>For exam style questions</a:t>
            </a:r>
          </a:p>
          <a:p>
            <a:endParaRPr lang="en-GB" dirty="0"/>
          </a:p>
          <a:p>
            <a:r>
              <a:rPr lang="en-GB" dirty="0"/>
              <a:t>TIPS FOR USE – Students should stick the structure strips in the margins of their page. The strips give hints and step by step instruction on how to form an answer. Students should tick off each step as they complete them.</a:t>
            </a:r>
          </a:p>
        </p:txBody>
      </p:sp>
    </p:spTree>
    <p:extLst>
      <p:ext uri="{BB962C8B-B14F-4D97-AF65-F5344CB8AC3E}">
        <p14:creationId xmlns:p14="http://schemas.microsoft.com/office/powerpoint/2010/main" val="3881086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5400000">
            <a:off x="8100217" y="2766219"/>
            <a:ext cx="6858002" cy="1325563"/>
          </a:xfrm>
        </p:spPr>
        <p:txBody>
          <a:bodyPr/>
          <a:lstStyle/>
          <a:p>
            <a:pPr algn="ctr"/>
            <a:r>
              <a:rPr lang="en-GB" dirty="0"/>
              <a:t>2 Mark Question </a:t>
            </a:r>
          </a:p>
        </p:txBody>
      </p:sp>
      <p:grpSp>
        <p:nvGrpSpPr>
          <p:cNvPr id="16" name="Group 15"/>
          <p:cNvGrpSpPr/>
          <p:nvPr/>
        </p:nvGrpSpPr>
        <p:grpSpPr>
          <a:xfrm>
            <a:off x="0" y="0"/>
            <a:ext cx="1933303" cy="3582335"/>
            <a:chOff x="0" y="0"/>
            <a:chExt cx="1933303" cy="3582335"/>
          </a:xfrm>
        </p:grpSpPr>
        <p:sp>
          <p:nvSpPr>
            <p:cNvPr id="4" name="Rectangle 3"/>
            <p:cNvSpPr/>
            <p:nvPr/>
          </p:nvSpPr>
          <p:spPr>
            <a:xfrm>
              <a:off x="0" y="0"/>
              <a:ext cx="1933303" cy="2286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5" name="TextBox 4"/>
            <p:cNvSpPr txBox="1"/>
            <p:nvPr/>
          </p:nvSpPr>
          <p:spPr>
            <a:xfrm>
              <a:off x="65314" y="130629"/>
              <a:ext cx="1802674" cy="2215991"/>
            </a:xfrm>
            <a:prstGeom prst="rect">
              <a:avLst/>
            </a:prstGeom>
            <a:noFill/>
          </p:spPr>
          <p:txBody>
            <a:bodyPr wrap="square" rtlCol="0">
              <a:spAutoFit/>
            </a:bodyPr>
            <a:lstStyle/>
            <a:p>
              <a:pPr algn="ctr"/>
              <a:r>
                <a:rPr lang="en-GB" b="1" u="sng" dirty="0">
                  <a:solidFill>
                    <a:srgbClr val="FF0000"/>
                  </a:solidFill>
                </a:rPr>
                <a:t>2 Mark Question</a:t>
              </a:r>
            </a:p>
            <a:p>
              <a:pPr algn="ctr"/>
              <a:r>
                <a:rPr lang="en-GB" sz="1600" dirty="0"/>
                <a:t>“Give two……”</a:t>
              </a:r>
            </a:p>
            <a:p>
              <a:pPr algn="ctr"/>
              <a:r>
                <a:rPr lang="en-GB" sz="1000" dirty="0"/>
                <a:t>Tick the boxes when you complete a step.</a:t>
              </a:r>
            </a:p>
            <a:p>
              <a:pPr marL="285750" indent="-285750">
                <a:buFont typeface="Arial" panose="020B0604020202020204" pitchFamily="34" charset="0"/>
                <a:buChar char="•"/>
              </a:pPr>
              <a:r>
                <a:rPr lang="en-GB" sz="1200" dirty="0">
                  <a:solidFill>
                    <a:srgbClr val="0070C0"/>
                  </a:solidFill>
                </a:rPr>
                <a:t>All you have to do is list two correct answers that relate to the question.</a:t>
              </a:r>
            </a:p>
            <a:p>
              <a:pPr marL="285750" indent="-285750">
                <a:buFont typeface="Arial" panose="020B0604020202020204" pitchFamily="34" charset="0"/>
                <a:buChar char="•"/>
              </a:pPr>
              <a:r>
                <a:rPr lang="en-GB" sz="1200" dirty="0">
                  <a:solidFill>
                    <a:srgbClr val="00B050"/>
                  </a:solidFill>
                </a:rPr>
                <a:t>DON’T explain them.</a:t>
              </a:r>
            </a:p>
            <a:p>
              <a:pPr marL="285750" indent="-285750">
                <a:buFont typeface="Arial" panose="020B0604020202020204" pitchFamily="34" charset="0"/>
                <a:buChar char="•"/>
              </a:pPr>
              <a:r>
                <a:rPr lang="en-GB" sz="1200" dirty="0">
                  <a:solidFill>
                    <a:schemeClr val="accent2">
                      <a:lumMod val="75000"/>
                    </a:schemeClr>
                  </a:solidFill>
                </a:rPr>
                <a:t>DO try to give one word answers.</a:t>
              </a:r>
            </a:p>
          </p:txBody>
        </p:sp>
        <p:sp>
          <p:nvSpPr>
            <p:cNvPr id="6" name="Rectangle 5"/>
            <p:cNvSpPr/>
            <p:nvPr/>
          </p:nvSpPr>
          <p:spPr>
            <a:xfrm>
              <a:off x="0" y="2285065"/>
              <a:ext cx="1933303" cy="6543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0" y="2939449"/>
              <a:ext cx="1933303" cy="64288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65314" y="2310256"/>
              <a:ext cx="1802674" cy="523220"/>
            </a:xfrm>
            <a:prstGeom prst="rect">
              <a:avLst/>
            </a:prstGeom>
            <a:noFill/>
          </p:spPr>
          <p:txBody>
            <a:bodyPr wrap="square" rtlCol="0">
              <a:spAutoFit/>
            </a:bodyPr>
            <a:lstStyle/>
            <a:p>
              <a:pPr algn="ctr"/>
              <a:r>
                <a:rPr lang="en-GB" b="1" i="1" dirty="0">
                  <a:solidFill>
                    <a:schemeClr val="bg1"/>
                  </a:solidFill>
                </a:rPr>
                <a:t>STEP 1</a:t>
              </a:r>
            </a:p>
            <a:p>
              <a:pPr marL="285750" indent="-285750">
                <a:buFont typeface="Arial" panose="020B0604020202020204" pitchFamily="34" charset="0"/>
                <a:buChar char="•"/>
              </a:pPr>
              <a:r>
                <a:rPr lang="en-GB" sz="1000" dirty="0">
                  <a:solidFill>
                    <a:schemeClr val="bg1"/>
                  </a:solidFill>
                </a:rPr>
                <a:t>Give one correct answer.</a:t>
              </a:r>
            </a:p>
          </p:txBody>
        </p:sp>
        <p:sp>
          <p:nvSpPr>
            <p:cNvPr id="10" name="TextBox 9"/>
            <p:cNvSpPr txBox="1"/>
            <p:nvPr/>
          </p:nvSpPr>
          <p:spPr>
            <a:xfrm>
              <a:off x="65314" y="2904158"/>
              <a:ext cx="1802674" cy="677108"/>
            </a:xfrm>
            <a:prstGeom prst="rect">
              <a:avLst/>
            </a:prstGeom>
            <a:noFill/>
          </p:spPr>
          <p:txBody>
            <a:bodyPr wrap="square" rtlCol="0">
              <a:spAutoFit/>
            </a:bodyPr>
            <a:lstStyle/>
            <a:p>
              <a:pPr algn="ctr"/>
              <a:r>
                <a:rPr lang="en-GB" b="1" i="1" dirty="0"/>
                <a:t>STEP 2</a:t>
              </a:r>
            </a:p>
            <a:p>
              <a:pPr marL="285750" indent="-285750">
                <a:buFont typeface="Arial" panose="020B0604020202020204" pitchFamily="34" charset="0"/>
                <a:buChar char="•"/>
              </a:pPr>
              <a:r>
                <a:rPr lang="en-GB" sz="1000" dirty="0"/>
                <a:t>Give a second correct answer.</a:t>
              </a:r>
            </a:p>
          </p:txBody>
        </p:sp>
        <p:pic>
          <p:nvPicPr>
            <p:cNvPr id="13" name="Picture 12"/>
            <p:cNvPicPr>
              <a:picLocks noChangeAspect="1"/>
            </p:cNvPicPr>
            <p:nvPr/>
          </p:nvPicPr>
          <p:blipFill>
            <a:blip r:embed="rId2"/>
            <a:stretch>
              <a:fillRect/>
            </a:stretch>
          </p:blipFill>
          <p:spPr>
            <a:xfrm>
              <a:off x="1657610" y="784077"/>
              <a:ext cx="205567" cy="204654"/>
            </a:xfrm>
            <a:prstGeom prst="rect">
              <a:avLst/>
            </a:prstGeom>
          </p:spPr>
        </p:pic>
        <p:sp>
          <p:nvSpPr>
            <p:cNvPr id="14" name="Rectangle 13"/>
            <p:cNvSpPr/>
            <p:nvPr/>
          </p:nvSpPr>
          <p:spPr>
            <a:xfrm>
              <a:off x="1693360" y="2346620"/>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5" name="Rectangle 14"/>
            <p:cNvSpPr/>
            <p:nvPr/>
          </p:nvSpPr>
          <p:spPr>
            <a:xfrm>
              <a:off x="1693360" y="2990851"/>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grpSp>
      <p:grpSp>
        <p:nvGrpSpPr>
          <p:cNvPr id="57" name="Group 56"/>
          <p:cNvGrpSpPr/>
          <p:nvPr/>
        </p:nvGrpSpPr>
        <p:grpSpPr>
          <a:xfrm>
            <a:off x="2024743" y="-1069"/>
            <a:ext cx="1933303" cy="3582335"/>
            <a:chOff x="0" y="0"/>
            <a:chExt cx="1933303" cy="3582335"/>
          </a:xfrm>
        </p:grpSpPr>
        <p:sp>
          <p:nvSpPr>
            <p:cNvPr id="58" name="Rectangle 57"/>
            <p:cNvSpPr/>
            <p:nvPr/>
          </p:nvSpPr>
          <p:spPr>
            <a:xfrm>
              <a:off x="0" y="0"/>
              <a:ext cx="1933303" cy="2286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59" name="TextBox 58"/>
            <p:cNvSpPr txBox="1"/>
            <p:nvPr/>
          </p:nvSpPr>
          <p:spPr>
            <a:xfrm>
              <a:off x="65314" y="130629"/>
              <a:ext cx="1802674" cy="2215991"/>
            </a:xfrm>
            <a:prstGeom prst="rect">
              <a:avLst/>
            </a:prstGeom>
            <a:noFill/>
          </p:spPr>
          <p:txBody>
            <a:bodyPr wrap="square" rtlCol="0">
              <a:spAutoFit/>
            </a:bodyPr>
            <a:lstStyle/>
            <a:p>
              <a:pPr algn="ctr"/>
              <a:r>
                <a:rPr lang="en-GB" b="1" u="sng" dirty="0">
                  <a:solidFill>
                    <a:srgbClr val="FF0000"/>
                  </a:solidFill>
                </a:rPr>
                <a:t>2 Mark Question</a:t>
              </a:r>
            </a:p>
            <a:p>
              <a:pPr algn="ctr"/>
              <a:r>
                <a:rPr lang="en-GB" sz="1600" dirty="0"/>
                <a:t>“Give two……”</a:t>
              </a:r>
            </a:p>
            <a:p>
              <a:pPr algn="ctr"/>
              <a:r>
                <a:rPr lang="en-GB" sz="1000" dirty="0"/>
                <a:t>Tick the boxes when you complete a step.</a:t>
              </a:r>
            </a:p>
            <a:p>
              <a:pPr marL="285750" indent="-285750">
                <a:buFont typeface="Arial" panose="020B0604020202020204" pitchFamily="34" charset="0"/>
                <a:buChar char="•"/>
              </a:pPr>
              <a:r>
                <a:rPr lang="en-GB" sz="1200" dirty="0">
                  <a:solidFill>
                    <a:srgbClr val="0070C0"/>
                  </a:solidFill>
                </a:rPr>
                <a:t>All you have to do is list two correct answers that relate to the question.</a:t>
              </a:r>
            </a:p>
            <a:p>
              <a:pPr marL="285750" indent="-285750">
                <a:buFont typeface="Arial" panose="020B0604020202020204" pitchFamily="34" charset="0"/>
                <a:buChar char="•"/>
              </a:pPr>
              <a:r>
                <a:rPr lang="en-GB" sz="1200" dirty="0">
                  <a:solidFill>
                    <a:srgbClr val="00B050"/>
                  </a:solidFill>
                </a:rPr>
                <a:t>DON’T explain them.</a:t>
              </a:r>
            </a:p>
            <a:p>
              <a:pPr marL="285750" indent="-285750">
                <a:buFont typeface="Arial" panose="020B0604020202020204" pitchFamily="34" charset="0"/>
                <a:buChar char="•"/>
              </a:pPr>
              <a:r>
                <a:rPr lang="en-GB" sz="1200" dirty="0">
                  <a:solidFill>
                    <a:schemeClr val="accent2">
                      <a:lumMod val="75000"/>
                    </a:schemeClr>
                  </a:solidFill>
                </a:rPr>
                <a:t>DO try to give one word answers.</a:t>
              </a:r>
            </a:p>
          </p:txBody>
        </p:sp>
        <p:sp>
          <p:nvSpPr>
            <p:cNvPr id="60" name="Rectangle 59"/>
            <p:cNvSpPr/>
            <p:nvPr/>
          </p:nvSpPr>
          <p:spPr>
            <a:xfrm>
              <a:off x="0" y="2285065"/>
              <a:ext cx="1933303" cy="6543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Rectangle 60"/>
            <p:cNvSpPr/>
            <p:nvPr/>
          </p:nvSpPr>
          <p:spPr>
            <a:xfrm>
              <a:off x="0" y="2939449"/>
              <a:ext cx="1933303" cy="64288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TextBox 61"/>
            <p:cNvSpPr txBox="1"/>
            <p:nvPr/>
          </p:nvSpPr>
          <p:spPr>
            <a:xfrm>
              <a:off x="65314" y="2310256"/>
              <a:ext cx="1802674" cy="523220"/>
            </a:xfrm>
            <a:prstGeom prst="rect">
              <a:avLst/>
            </a:prstGeom>
            <a:noFill/>
          </p:spPr>
          <p:txBody>
            <a:bodyPr wrap="square" rtlCol="0">
              <a:spAutoFit/>
            </a:bodyPr>
            <a:lstStyle/>
            <a:p>
              <a:pPr algn="ctr"/>
              <a:r>
                <a:rPr lang="en-GB" b="1" i="1" dirty="0">
                  <a:solidFill>
                    <a:schemeClr val="bg1"/>
                  </a:solidFill>
                </a:rPr>
                <a:t>STEP 1</a:t>
              </a:r>
            </a:p>
            <a:p>
              <a:pPr marL="285750" indent="-285750">
                <a:buFont typeface="Arial" panose="020B0604020202020204" pitchFamily="34" charset="0"/>
                <a:buChar char="•"/>
              </a:pPr>
              <a:r>
                <a:rPr lang="en-GB" sz="1000" dirty="0">
                  <a:solidFill>
                    <a:schemeClr val="bg1"/>
                  </a:solidFill>
                </a:rPr>
                <a:t>Give one correct answer.</a:t>
              </a:r>
            </a:p>
          </p:txBody>
        </p:sp>
        <p:sp>
          <p:nvSpPr>
            <p:cNvPr id="63" name="TextBox 62"/>
            <p:cNvSpPr txBox="1"/>
            <p:nvPr/>
          </p:nvSpPr>
          <p:spPr>
            <a:xfrm>
              <a:off x="65314" y="2904158"/>
              <a:ext cx="1802674" cy="677108"/>
            </a:xfrm>
            <a:prstGeom prst="rect">
              <a:avLst/>
            </a:prstGeom>
            <a:noFill/>
          </p:spPr>
          <p:txBody>
            <a:bodyPr wrap="square" rtlCol="0">
              <a:spAutoFit/>
            </a:bodyPr>
            <a:lstStyle/>
            <a:p>
              <a:pPr algn="ctr"/>
              <a:r>
                <a:rPr lang="en-GB" b="1" i="1" dirty="0"/>
                <a:t>STEP 2</a:t>
              </a:r>
            </a:p>
            <a:p>
              <a:pPr marL="285750" indent="-285750">
                <a:buFont typeface="Arial" panose="020B0604020202020204" pitchFamily="34" charset="0"/>
                <a:buChar char="•"/>
              </a:pPr>
              <a:r>
                <a:rPr lang="en-GB" sz="1000" dirty="0"/>
                <a:t>Give a second correct answer.</a:t>
              </a:r>
            </a:p>
          </p:txBody>
        </p:sp>
        <p:pic>
          <p:nvPicPr>
            <p:cNvPr id="64" name="Picture 63"/>
            <p:cNvPicPr>
              <a:picLocks noChangeAspect="1"/>
            </p:cNvPicPr>
            <p:nvPr/>
          </p:nvPicPr>
          <p:blipFill>
            <a:blip r:embed="rId2"/>
            <a:stretch>
              <a:fillRect/>
            </a:stretch>
          </p:blipFill>
          <p:spPr>
            <a:xfrm>
              <a:off x="1657610" y="784077"/>
              <a:ext cx="205567" cy="204654"/>
            </a:xfrm>
            <a:prstGeom prst="rect">
              <a:avLst/>
            </a:prstGeom>
          </p:spPr>
        </p:pic>
        <p:sp>
          <p:nvSpPr>
            <p:cNvPr id="65" name="Rectangle 64"/>
            <p:cNvSpPr/>
            <p:nvPr/>
          </p:nvSpPr>
          <p:spPr>
            <a:xfrm>
              <a:off x="1693360" y="2346620"/>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66" name="Rectangle 65"/>
            <p:cNvSpPr/>
            <p:nvPr/>
          </p:nvSpPr>
          <p:spPr>
            <a:xfrm>
              <a:off x="1693360" y="2990851"/>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grpSp>
      <p:grpSp>
        <p:nvGrpSpPr>
          <p:cNvPr id="67" name="Group 66"/>
          <p:cNvGrpSpPr/>
          <p:nvPr/>
        </p:nvGrpSpPr>
        <p:grpSpPr>
          <a:xfrm>
            <a:off x="4062548" y="0"/>
            <a:ext cx="1933303" cy="3582335"/>
            <a:chOff x="0" y="0"/>
            <a:chExt cx="1933303" cy="3582335"/>
          </a:xfrm>
        </p:grpSpPr>
        <p:sp>
          <p:nvSpPr>
            <p:cNvPr id="68" name="Rectangle 67"/>
            <p:cNvSpPr/>
            <p:nvPr/>
          </p:nvSpPr>
          <p:spPr>
            <a:xfrm>
              <a:off x="0" y="0"/>
              <a:ext cx="1933303" cy="2286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69" name="TextBox 68"/>
            <p:cNvSpPr txBox="1"/>
            <p:nvPr/>
          </p:nvSpPr>
          <p:spPr>
            <a:xfrm>
              <a:off x="65314" y="130629"/>
              <a:ext cx="1802674" cy="2215991"/>
            </a:xfrm>
            <a:prstGeom prst="rect">
              <a:avLst/>
            </a:prstGeom>
            <a:noFill/>
          </p:spPr>
          <p:txBody>
            <a:bodyPr wrap="square" rtlCol="0">
              <a:spAutoFit/>
            </a:bodyPr>
            <a:lstStyle/>
            <a:p>
              <a:pPr algn="ctr"/>
              <a:r>
                <a:rPr lang="en-GB" b="1" u="sng" dirty="0">
                  <a:solidFill>
                    <a:srgbClr val="FF0000"/>
                  </a:solidFill>
                </a:rPr>
                <a:t>2 Mark Question</a:t>
              </a:r>
            </a:p>
            <a:p>
              <a:pPr algn="ctr"/>
              <a:r>
                <a:rPr lang="en-GB" sz="1600" dirty="0"/>
                <a:t>“Give two……”</a:t>
              </a:r>
            </a:p>
            <a:p>
              <a:pPr algn="ctr"/>
              <a:r>
                <a:rPr lang="en-GB" sz="1000" dirty="0"/>
                <a:t>Tick the boxes when you complete a step.</a:t>
              </a:r>
            </a:p>
            <a:p>
              <a:pPr marL="285750" indent="-285750">
                <a:buFont typeface="Arial" panose="020B0604020202020204" pitchFamily="34" charset="0"/>
                <a:buChar char="•"/>
              </a:pPr>
              <a:r>
                <a:rPr lang="en-GB" sz="1200" dirty="0">
                  <a:solidFill>
                    <a:srgbClr val="0070C0"/>
                  </a:solidFill>
                </a:rPr>
                <a:t>All you have to do is list two correct answers that relate to the question.</a:t>
              </a:r>
            </a:p>
            <a:p>
              <a:pPr marL="285750" indent="-285750">
                <a:buFont typeface="Arial" panose="020B0604020202020204" pitchFamily="34" charset="0"/>
                <a:buChar char="•"/>
              </a:pPr>
              <a:r>
                <a:rPr lang="en-GB" sz="1200" dirty="0">
                  <a:solidFill>
                    <a:srgbClr val="00B050"/>
                  </a:solidFill>
                </a:rPr>
                <a:t>DON’T explain them.</a:t>
              </a:r>
            </a:p>
            <a:p>
              <a:pPr marL="285750" indent="-285750">
                <a:buFont typeface="Arial" panose="020B0604020202020204" pitchFamily="34" charset="0"/>
                <a:buChar char="•"/>
              </a:pPr>
              <a:r>
                <a:rPr lang="en-GB" sz="1200" dirty="0">
                  <a:solidFill>
                    <a:schemeClr val="accent2">
                      <a:lumMod val="75000"/>
                    </a:schemeClr>
                  </a:solidFill>
                </a:rPr>
                <a:t>DO try to give one word answers.</a:t>
              </a:r>
            </a:p>
          </p:txBody>
        </p:sp>
        <p:sp>
          <p:nvSpPr>
            <p:cNvPr id="70" name="Rectangle 69"/>
            <p:cNvSpPr/>
            <p:nvPr/>
          </p:nvSpPr>
          <p:spPr>
            <a:xfrm>
              <a:off x="0" y="2285065"/>
              <a:ext cx="1933303" cy="6543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p:cNvSpPr/>
            <p:nvPr/>
          </p:nvSpPr>
          <p:spPr>
            <a:xfrm>
              <a:off x="0" y="2939449"/>
              <a:ext cx="1933303" cy="64288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TextBox 71"/>
            <p:cNvSpPr txBox="1"/>
            <p:nvPr/>
          </p:nvSpPr>
          <p:spPr>
            <a:xfrm>
              <a:off x="65314" y="2310256"/>
              <a:ext cx="1802674" cy="523220"/>
            </a:xfrm>
            <a:prstGeom prst="rect">
              <a:avLst/>
            </a:prstGeom>
            <a:noFill/>
          </p:spPr>
          <p:txBody>
            <a:bodyPr wrap="square" rtlCol="0">
              <a:spAutoFit/>
            </a:bodyPr>
            <a:lstStyle/>
            <a:p>
              <a:pPr algn="ctr"/>
              <a:r>
                <a:rPr lang="en-GB" b="1" i="1" dirty="0">
                  <a:solidFill>
                    <a:schemeClr val="bg1"/>
                  </a:solidFill>
                </a:rPr>
                <a:t>STEP 1</a:t>
              </a:r>
            </a:p>
            <a:p>
              <a:pPr marL="285750" indent="-285750">
                <a:buFont typeface="Arial" panose="020B0604020202020204" pitchFamily="34" charset="0"/>
                <a:buChar char="•"/>
              </a:pPr>
              <a:r>
                <a:rPr lang="en-GB" sz="1000" dirty="0">
                  <a:solidFill>
                    <a:schemeClr val="bg1"/>
                  </a:solidFill>
                </a:rPr>
                <a:t>Give one correct answer.</a:t>
              </a:r>
            </a:p>
          </p:txBody>
        </p:sp>
        <p:sp>
          <p:nvSpPr>
            <p:cNvPr id="73" name="TextBox 72"/>
            <p:cNvSpPr txBox="1"/>
            <p:nvPr/>
          </p:nvSpPr>
          <p:spPr>
            <a:xfrm>
              <a:off x="65314" y="2904158"/>
              <a:ext cx="1802674" cy="677108"/>
            </a:xfrm>
            <a:prstGeom prst="rect">
              <a:avLst/>
            </a:prstGeom>
            <a:noFill/>
          </p:spPr>
          <p:txBody>
            <a:bodyPr wrap="square" rtlCol="0">
              <a:spAutoFit/>
            </a:bodyPr>
            <a:lstStyle/>
            <a:p>
              <a:pPr algn="ctr"/>
              <a:r>
                <a:rPr lang="en-GB" b="1" i="1" dirty="0"/>
                <a:t>STEP 2</a:t>
              </a:r>
            </a:p>
            <a:p>
              <a:pPr marL="285750" indent="-285750">
                <a:buFont typeface="Arial" panose="020B0604020202020204" pitchFamily="34" charset="0"/>
                <a:buChar char="•"/>
              </a:pPr>
              <a:r>
                <a:rPr lang="en-GB" sz="1000" dirty="0"/>
                <a:t>Give a second correct answer.</a:t>
              </a:r>
            </a:p>
          </p:txBody>
        </p:sp>
        <p:pic>
          <p:nvPicPr>
            <p:cNvPr id="74" name="Picture 73"/>
            <p:cNvPicPr>
              <a:picLocks noChangeAspect="1"/>
            </p:cNvPicPr>
            <p:nvPr/>
          </p:nvPicPr>
          <p:blipFill>
            <a:blip r:embed="rId2"/>
            <a:stretch>
              <a:fillRect/>
            </a:stretch>
          </p:blipFill>
          <p:spPr>
            <a:xfrm>
              <a:off x="1657610" y="784077"/>
              <a:ext cx="205567" cy="204654"/>
            </a:xfrm>
            <a:prstGeom prst="rect">
              <a:avLst/>
            </a:prstGeom>
          </p:spPr>
        </p:pic>
        <p:sp>
          <p:nvSpPr>
            <p:cNvPr id="75" name="Rectangle 74"/>
            <p:cNvSpPr/>
            <p:nvPr/>
          </p:nvSpPr>
          <p:spPr>
            <a:xfrm>
              <a:off x="1693360" y="2346620"/>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76" name="Rectangle 75"/>
            <p:cNvSpPr/>
            <p:nvPr/>
          </p:nvSpPr>
          <p:spPr>
            <a:xfrm>
              <a:off x="1693360" y="2990851"/>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grpSp>
      <p:grpSp>
        <p:nvGrpSpPr>
          <p:cNvPr id="77" name="Group 76"/>
          <p:cNvGrpSpPr/>
          <p:nvPr/>
        </p:nvGrpSpPr>
        <p:grpSpPr>
          <a:xfrm>
            <a:off x="6064603" y="-4276"/>
            <a:ext cx="1933303" cy="3582335"/>
            <a:chOff x="0" y="0"/>
            <a:chExt cx="1933303" cy="3582335"/>
          </a:xfrm>
        </p:grpSpPr>
        <p:sp>
          <p:nvSpPr>
            <p:cNvPr id="78" name="Rectangle 77"/>
            <p:cNvSpPr/>
            <p:nvPr/>
          </p:nvSpPr>
          <p:spPr>
            <a:xfrm>
              <a:off x="0" y="0"/>
              <a:ext cx="1933303" cy="2286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79" name="TextBox 78"/>
            <p:cNvSpPr txBox="1"/>
            <p:nvPr/>
          </p:nvSpPr>
          <p:spPr>
            <a:xfrm>
              <a:off x="65314" y="130629"/>
              <a:ext cx="1802674" cy="2215991"/>
            </a:xfrm>
            <a:prstGeom prst="rect">
              <a:avLst/>
            </a:prstGeom>
            <a:noFill/>
          </p:spPr>
          <p:txBody>
            <a:bodyPr wrap="square" rtlCol="0">
              <a:spAutoFit/>
            </a:bodyPr>
            <a:lstStyle/>
            <a:p>
              <a:pPr algn="ctr"/>
              <a:r>
                <a:rPr lang="en-GB" b="1" u="sng" dirty="0">
                  <a:solidFill>
                    <a:srgbClr val="FF0000"/>
                  </a:solidFill>
                </a:rPr>
                <a:t>2 Mark Question</a:t>
              </a:r>
            </a:p>
            <a:p>
              <a:pPr algn="ctr"/>
              <a:r>
                <a:rPr lang="en-GB" sz="1600" dirty="0"/>
                <a:t>“Give two……”</a:t>
              </a:r>
            </a:p>
            <a:p>
              <a:pPr algn="ctr"/>
              <a:r>
                <a:rPr lang="en-GB" sz="1000" dirty="0"/>
                <a:t>Tick the boxes when you complete a step.</a:t>
              </a:r>
            </a:p>
            <a:p>
              <a:pPr marL="285750" indent="-285750">
                <a:buFont typeface="Arial" panose="020B0604020202020204" pitchFamily="34" charset="0"/>
                <a:buChar char="•"/>
              </a:pPr>
              <a:r>
                <a:rPr lang="en-GB" sz="1200" dirty="0">
                  <a:solidFill>
                    <a:srgbClr val="0070C0"/>
                  </a:solidFill>
                </a:rPr>
                <a:t>All you have to do is list two correct answers that relate to the question.</a:t>
              </a:r>
            </a:p>
            <a:p>
              <a:pPr marL="285750" indent="-285750">
                <a:buFont typeface="Arial" panose="020B0604020202020204" pitchFamily="34" charset="0"/>
                <a:buChar char="•"/>
              </a:pPr>
              <a:r>
                <a:rPr lang="en-GB" sz="1200" dirty="0">
                  <a:solidFill>
                    <a:srgbClr val="00B050"/>
                  </a:solidFill>
                </a:rPr>
                <a:t>DON’T explain them.</a:t>
              </a:r>
            </a:p>
            <a:p>
              <a:pPr marL="285750" indent="-285750">
                <a:buFont typeface="Arial" panose="020B0604020202020204" pitchFamily="34" charset="0"/>
                <a:buChar char="•"/>
              </a:pPr>
              <a:r>
                <a:rPr lang="en-GB" sz="1200" dirty="0">
                  <a:solidFill>
                    <a:schemeClr val="accent2">
                      <a:lumMod val="75000"/>
                    </a:schemeClr>
                  </a:solidFill>
                </a:rPr>
                <a:t>DO try to give one word answers.</a:t>
              </a:r>
            </a:p>
          </p:txBody>
        </p:sp>
        <p:sp>
          <p:nvSpPr>
            <p:cNvPr id="80" name="Rectangle 79"/>
            <p:cNvSpPr/>
            <p:nvPr/>
          </p:nvSpPr>
          <p:spPr>
            <a:xfrm>
              <a:off x="0" y="2285065"/>
              <a:ext cx="1933303" cy="6543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Rectangle 80"/>
            <p:cNvSpPr/>
            <p:nvPr/>
          </p:nvSpPr>
          <p:spPr>
            <a:xfrm>
              <a:off x="0" y="2939449"/>
              <a:ext cx="1933303" cy="64288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TextBox 81"/>
            <p:cNvSpPr txBox="1"/>
            <p:nvPr/>
          </p:nvSpPr>
          <p:spPr>
            <a:xfrm>
              <a:off x="65314" y="2310256"/>
              <a:ext cx="1802674" cy="523220"/>
            </a:xfrm>
            <a:prstGeom prst="rect">
              <a:avLst/>
            </a:prstGeom>
            <a:noFill/>
          </p:spPr>
          <p:txBody>
            <a:bodyPr wrap="square" rtlCol="0">
              <a:spAutoFit/>
            </a:bodyPr>
            <a:lstStyle/>
            <a:p>
              <a:pPr algn="ctr"/>
              <a:r>
                <a:rPr lang="en-GB" b="1" i="1" dirty="0">
                  <a:solidFill>
                    <a:schemeClr val="bg1"/>
                  </a:solidFill>
                </a:rPr>
                <a:t>STEP 1</a:t>
              </a:r>
            </a:p>
            <a:p>
              <a:pPr marL="285750" indent="-285750">
                <a:buFont typeface="Arial" panose="020B0604020202020204" pitchFamily="34" charset="0"/>
                <a:buChar char="•"/>
              </a:pPr>
              <a:r>
                <a:rPr lang="en-GB" sz="1000" dirty="0">
                  <a:solidFill>
                    <a:schemeClr val="bg1"/>
                  </a:solidFill>
                </a:rPr>
                <a:t>Give one correct answer.</a:t>
              </a:r>
            </a:p>
          </p:txBody>
        </p:sp>
        <p:sp>
          <p:nvSpPr>
            <p:cNvPr id="83" name="TextBox 82"/>
            <p:cNvSpPr txBox="1"/>
            <p:nvPr/>
          </p:nvSpPr>
          <p:spPr>
            <a:xfrm>
              <a:off x="65314" y="2904158"/>
              <a:ext cx="1802674" cy="677108"/>
            </a:xfrm>
            <a:prstGeom prst="rect">
              <a:avLst/>
            </a:prstGeom>
            <a:noFill/>
          </p:spPr>
          <p:txBody>
            <a:bodyPr wrap="square" rtlCol="0">
              <a:spAutoFit/>
            </a:bodyPr>
            <a:lstStyle/>
            <a:p>
              <a:pPr algn="ctr"/>
              <a:r>
                <a:rPr lang="en-GB" b="1" i="1" dirty="0"/>
                <a:t>STEP 2</a:t>
              </a:r>
            </a:p>
            <a:p>
              <a:pPr marL="285750" indent="-285750">
                <a:buFont typeface="Arial" panose="020B0604020202020204" pitchFamily="34" charset="0"/>
                <a:buChar char="•"/>
              </a:pPr>
              <a:r>
                <a:rPr lang="en-GB" sz="1000" dirty="0"/>
                <a:t>Give a second correct answer.</a:t>
              </a:r>
            </a:p>
          </p:txBody>
        </p:sp>
        <p:pic>
          <p:nvPicPr>
            <p:cNvPr id="84" name="Picture 83"/>
            <p:cNvPicPr>
              <a:picLocks noChangeAspect="1"/>
            </p:cNvPicPr>
            <p:nvPr/>
          </p:nvPicPr>
          <p:blipFill>
            <a:blip r:embed="rId2"/>
            <a:stretch>
              <a:fillRect/>
            </a:stretch>
          </p:blipFill>
          <p:spPr>
            <a:xfrm>
              <a:off x="1657610" y="784077"/>
              <a:ext cx="205567" cy="204654"/>
            </a:xfrm>
            <a:prstGeom prst="rect">
              <a:avLst/>
            </a:prstGeom>
          </p:spPr>
        </p:pic>
        <p:sp>
          <p:nvSpPr>
            <p:cNvPr id="85" name="Rectangle 84"/>
            <p:cNvSpPr/>
            <p:nvPr/>
          </p:nvSpPr>
          <p:spPr>
            <a:xfrm>
              <a:off x="1693360" y="2346620"/>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86" name="Rectangle 85"/>
            <p:cNvSpPr/>
            <p:nvPr/>
          </p:nvSpPr>
          <p:spPr>
            <a:xfrm>
              <a:off x="1693360" y="2990851"/>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grpSp>
      <p:grpSp>
        <p:nvGrpSpPr>
          <p:cNvPr id="87" name="Group 86"/>
          <p:cNvGrpSpPr/>
          <p:nvPr/>
        </p:nvGrpSpPr>
        <p:grpSpPr>
          <a:xfrm>
            <a:off x="8084532" y="0"/>
            <a:ext cx="1933303" cy="3582335"/>
            <a:chOff x="0" y="0"/>
            <a:chExt cx="1933303" cy="3582335"/>
          </a:xfrm>
        </p:grpSpPr>
        <p:sp>
          <p:nvSpPr>
            <p:cNvPr id="88" name="Rectangle 87"/>
            <p:cNvSpPr/>
            <p:nvPr/>
          </p:nvSpPr>
          <p:spPr>
            <a:xfrm>
              <a:off x="0" y="0"/>
              <a:ext cx="1933303" cy="2286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89" name="TextBox 88"/>
            <p:cNvSpPr txBox="1"/>
            <p:nvPr/>
          </p:nvSpPr>
          <p:spPr>
            <a:xfrm>
              <a:off x="65314" y="130629"/>
              <a:ext cx="1802674" cy="2215991"/>
            </a:xfrm>
            <a:prstGeom prst="rect">
              <a:avLst/>
            </a:prstGeom>
            <a:noFill/>
          </p:spPr>
          <p:txBody>
            <a:bodyPr wrap="square" rtlCol="0">
              <a:spAutoFit/>
            </a:bodyPr>
            <a:lstStyle/>
            <a:p>
              <a:pPr algn="ctr"/>
              <a:r>
                <a:rPr lang="en-GB" b="1" u="sng" dirty="0">
                  <a:solidFill>
                    <a:srgbClr val="FF0000"/>
                  </a:solidFill>
                </a:rPr>
                <a:t>2 Mark Question</a:t>
              </a:r>
            </a:p>
            <a:p>
              <a:pPr algn="ctr"/>
              <a:r>
                <a:rPr lang="en-GB" sz="1600" dirty="0"/>
                <a:t>“Give two……”</a:t>
              </a:r>
            </a:p>
            <a:p>
              <a:pPr algn="ctr"/>
              <a:r>
                <a:rPr lang="en-GB" sz="1000" dirty="0"/>
                <a:t>Tick the boxes when you complete a step.</a:t>
              </a:r>
            </a:p>
            <a:p>
              <a:pPr marL="285750" indent="-285750">
                <a:buFont typeface="Arial" panose="020B0604020202020204" pitchFamily="34" charset="0"/>
                <a:buChar char="•"/>
              </a:pPr>
              <a:r>
                <a:rPr lang="en-GB" sz="1200" dirty="0">
                  <a:solidFill>
                    <a:srgbClr val="0070C0"/>
                  </a:solidFill>
                </a:rPr>
                <a:t>All you have to do is list two correct answers that relate to the question.</a:t>
              </a:r>
            </a:p>
            <a:p>
              <a:pPr marL="285750" indent="-285750">
                <a:buFont typeface="Arial" panose="020B0604020202020204" pitchFamily="34" charset="0"/>
                <a:buChar char="•"/>
              </a:pPr>
              <a:r>
                <a:rPr lang="en-GB" sz="1200" dirty="0">
                  <a:solidFill>
                    <a:srgbClr val="00B050"/>
                  </a:solidFill>
                </a:rPr>
                <a:t>DON’T explain them.</a:t>
              </a:r>
            </a:p>
            <a:p>
              <a:pPr marL="285750" indent="-285750">
                <a:buFont typeface="Arial" panose="020B0604020202020204" pitchFamily="34" charset="0"/>
                <a:buChar char="•"/>
              </a:pPr>
              <a:r>
                <a:rPr lang="en-GB" sz="1200" dirty="0">
                  <a:solidFill>
                    <a:schemeClr val="accent2">
                      <a:lumMod val="75000"/>
                    </a:schemeClr>
                  </a:solidFill>
                </a:rPr>
                <a:t>DO try to give one word answers.</a:t>
              </a:r>
            </a:p>
          </p:txBody>
        </p:sp>
        <p:sp>
          <p:nvSpPr>
            <p:cNvPr id="90" name="Rectangle 89"/>
            <p:cNvSpPr/>
            <p:nvPr/>
          </p:nvSpPr>
          <p:spPr>
            <a:xfrm>
              <a:off x="0" y="2285065"/>
              <a:ext cx="1933303" cy="6543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1" name="Rectangle 90"/>
            <p:cNvSpPr/>
            <p:nvPr/>
          </p:nvSpPr>
          <p:spPr>
            <a:xfrm>
              <a:off x="0" y="2939449"/>
              <a:ext cx="1933303" cy="64288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2" name="TextBox 91"/>
            <p:cNvSpPr txBox="1"/>
            <p:nvPr/>
          </p:nvSpPr>
          <p:spPr>
            <a:xfrm>
              <a:off x="65314" y="2310256"/>
              <a:ext cx="1802674" cy="523220"/>
            </a:xfrm>
            <a:prstGeom prst="rect">
              <a:avLst/>
            </a:prstGeom>
            <a:noFill/>
          </p:spPr>
          <p:txBody>
            <a:bodyPr wrap="square" rtlCol="0">
              <a:spAutoFit/>
            </a:bodyPr>
            <a:lstStyle/>
            <a:p>
              <a:pPr algn="ctr"/>
              <a:r>
                <a:rPr lang="en-GB" b="1" i="1" dirty="0">
                  <a:solidFill>
                    <a:schemeClr val="bg1"/>
                  </a:solidFill>
                </a:rPr>
                <a:t>STEP 1</a:t>
              </a:r>
            </a:p>
            <a:p>
              <a:pPr marL="285750" indent="-285750">
                <a:buFont typeface="Arial" panose="020B0604020202020204" pitchFamily="34" charset="0"/>
                <a:buChar char="•"/>
              </a:pPr>
              <a:r>
                <a:rPr lang="en-GB" sz="1000" dirty="0">
                  <a:solidFill>
                    <a:schemeClr val="bg1"/>
                  </a:solidFill>
                </a:rPr>
                <a:t>Give one correct answer.</a:t>
              </a:r>
            </a:p>
          </p:txBody>
        </p:sp>
        <p:sp>
          <p:nvSpPr>
            <p:cNvPr id="93" name="TextBox 92"/>
            <p:cNvSpPr txBox="1"/>
            <p:nvPr/>
          </p:nvSpPr>
          <p:spPr>
            <a:xfrm>
              <a:off x="65314" y="2904158"/>
              <a:ext cx="1802674" cy="677108"/>
            </a:xfrm>
            <a:prstGeom prst="rect">
              <a:avLst/>
            </a:prstGeom>
            <a:noFill/>
          </p:spPr>
          <p:txBody>
            <a:bodyPr wrap="square" rtlCol="0">
              <a:spAutoFit/>
            </a:bodyPr>
            <a:lstStyle/>
            <a:p>
              <a:pPr algn="ctr"/>
              <a:r>
                <a:rPr lang="en-GB" b="1" i="1" dirty="0"/>
                <a:t>STEP 2</a:t>
              </a:r>
            </a:p>
            <a:p>
              <a:pPr marL="285750" indent="-285750">
                <a:buFont typeface="Arial" panose="020B0604020202020204" pitchFamily="34" charset="0"/>
                <a:buChar char="•"/>
              </a:pPr>
              <a:r>
                <a:rPr lang="en-GB" sz="1000" dirty="0"/>
                <a:t>Give a second correct answer.</a:t>
              </a:r>
            </a:p>
          </p:txBody>
        </p:sp>
        <p:pic>
          <p:nvPicPr>
            <p:cNvPr id="94" name="Picture 93"/>
            <p:cNvPicPr>
              <a:picLocks noChangeAspect="1"/>
            </p:cNvPicPr>
            <p:nvPr/>
          </p:nvPicPr>
          <p:blipFill>
            <a:blip r:embed="rId2"/>
            <a:stretch>
              <a:fillRect/>
            </a:stretch>
          </p:blipFill>
          <p:spPr>
            <a:xfrm>
              <a:off x="1657610" y="784077"/>
              <a:ext cx="205567" cy="204654"/>
            </a:xfrm>
            <a:prstGeom prst="rect">
              <a:avLst/>
            </a:prstGeom>
          </p:spPr>
        </p:pic>
        <p:sp>
          <p:nvSpPr>
            <p:cNvPr id="95" name="Rectangle 94"/>
            <p:cNvSpPr/>
            <p:nvPr/>
          </p:nvSpPr>
          <p:spPr>
            <a:xfrm>
              <a:off x="1693360" y="2346620"/>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96" name="Rectangle 95"/>
            <p:cNvSpPr/>
            <p:nvPr/>
          </p:nvSpPr>
          <p:spPr>
            <a:xfrm>
              <a:off x="1693360" y="2990851"/>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grpSp>
      <p:grpSp>
        <p:nvGrpSpPr>
          <p:cNvPr id="97" name="Group 96"/>
          <p:cNvGrpSpPr/>
          <p:nvPr/>
        </p:nvGrpSpPr>
        <p:grpSpPr>
          <a:xfrm rot="16200000">
            <a:off x="837578" y="4085114"/>
            <a:ext cx="1933303" cy="3582335"/>
            <a:chOff x="0" y="0"/>
            <a:chExt cx="1933303" cy="3582335"/>
          </a:xfrm>
        </p:grpSpPr>
        <p:sp>
          <p:nvSpPr>
            <p:cNvPr id="98" name="Rectangle 97"/>
            <p:cNvSpPr/>
            <p:nvPr/>
          </p:nvSpPr>
          <p:spPr>
            <a:xfrm>
              <a:off x="0" y="0"/>
              <a:ext cx="1933303" cy="2286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99" name="TextBox 98"/>
            <p:cNvSpPr txBox="1"/>
            <p:nvPr/>
          </p:nvSpPr>
          <p:spPr>
            <a:xfrm>
              <a:off x="65314" y="130629"/>
              <a:ext cx="1802674" cy="2215991"/>
            </a:xfrm>
            <a:prstGeom prst="rect">
              <a:avLst/>
            </a:prstGeom>
            <a:noFill/>
          </p:spPr>
          <p:txBody>
            <a:bodyPr wrap="square" rtlCol="0">
              <a:spAutoFit/>
            </a:bodyPr>
            <a:lstStyle/>
            <a:p>
              <a:pPr algn="ctr"/>
              <a:r>
                <a:rPr lang="en-GB" b="1" u="sng" dirty="0">
                  <a:solidFill>
                    <a:srgbClr val="FF0000"/>
                  </a:solidFill>
                </a:rPr>
                <a:t>2 Mark Question</a:t>
              </a:r>
            </a:p>
            <a:p>
              <a:pPr algn="ctr"/>
              <a:r>
                <a:rPr lang="en-GB" sz="1600" dirty="0"/>
                <a:t>“Give two……”</a:t>
              </a:r>
            </a:p>
            <a:p>
              <a:pPr algn="ctr"/>
              <a:r>
                <a:rPr lang="en-GB" sz="1000" dirty="0"/>
                <a:t>Tick the boxes when you complete a step.</a:t>
              </a:r>
            </a:p>
            <a:p>
              <a:pPr marL="285750" indent="-285750">
                <a:buFont typeface="Arial" panose="020B0604020202020204" pitchFamily="34" charset="0"/>
                <a:buChar char="•"/>
              </a:pPr>
              <a:r>
                <a:rPr lang="en-GB" sz="1200" dirty="0">
                  <a:solidFill>
                    <a:srgbClr val="0070C0"/>
                  </a:solidFill>
                </a:rPr>
                <a:t>All you have to do is list two correct answers that relate to the question.</a:t>
              </a:r>
            </a:p>
            <a:p>
              <a:pPr marL="285750" indent="-285750">
                <a:buFont typeface="Arial" panose="020B0604020202020204" pitchFamily="34" charset="0"/>
                <a:buChar char="•"/>
              </a:pPr>
              <a:r>
                <a:rPr lang="en-GB" sz="1200" dirty="0">
                  <a:solidFill>
                    <a:srgbClr val="00B050"/>
                  </a:solidFill>
                </a:rPr>
                <a:t>DON’T explain them.</a:t>
              </a:r>
            </a:p>
            <a:p>
              <a:pPr marL="285750" indent="-285750">
                <a:buFont typeface="Arial" panose="020B0604020202020204" pitchFamily="34" charset="0"/>
                <a:buChar char="•"/>
              </a:pPr>
              <a:r>
                <a:rPr lang="en-GB" sz="1200" dirty="0">
                  <a:solidFill>
                    <a:schemeClr val="accent2">
                      <a:lumMod val="75000"/>
                    </a:schemeClr>
                  </a:solidFill>
                </a:rPr>
                <a:t>DO try to give one word answers.</a:t>
              </a:r>
            </a:p>
          </p:txBody>
        </p:sp>
        <p:sp>
          <p:nvSpPr>
            <p:cNvPr id="100" name="Rectangle 99"/>
            <p:cNvSpPr/>
            <p:nvPr/>
          </p:nvSpPr>
          <p:spPr>
            <a:xfrm>
              <a:off x="0" y="2285065"/>
              <a:ext cx="1933303" cy="6543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Rectangle 100"/>
            <p:cNvSpPr/>
            <p:nvPr/>
          </p:nvSpPr>
          <p:spPr>
            <a:xfrm>
              <a:off x="0" y="2939449"/>
              <a:ext cx="1933303" cy="64288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 name="TextBox 101"/>
            <p:cNvSpPr txBox="1"/>
            <p:nvPr/>
          </p:nvSpPr>
          <p:spPr>
            <a:xfrm>
              <a:off x="65314" y="2310256"/>
              <a:ext cx="1802674" cy="523220"/>
            </a:xfrm>
            <a:prstGeom prst="rect">
              <a:avLst/>
            </a:prstGeom>
            <a:noFill/>
          </p:spPr>
          <p:txBody>
            <a:bodyPr wrap="square" rtlCol="0">
              <a:spAutoFit/>
            </a:bodyPr>
            <a:lstStyle/>
            <a:p>
              <a:pPr algn="ctr"/>
              <a:r>
                <a:rPr lang="en-GB" b="1" i="1" dirty="0">
                  <a:solidFill>
                    <a:schemeClr val="bg1"/>
                  </a:solidFill>
                </a:rPr>
                <a:t>STEP 1</a:t>
              </a:r>
            </a:p>
            <a:p>
              <a:pPr marL="285750" indent="-285750">
                <a:buFont typeface="Arial" panose="020B0604020202020204" pitchFamily="34" charset="0"/>
                <a:buChar char="•"/>
              </a:pPr>
              <a:r>
                <a:rPr lang="en-GB" sz="1000" dirty="0">
                  <a:solidFill>
                    <a:schemeClr val="bg1"/>
                  </a:solidFill>
                </a:rPr>
                <a:t>Give one correct answer.</a:t>
              </a:r>
            </a:p>
          </p:txBody>
        </p:sp>
        <p:sp>
          <p:nvSpPr>
            <p:cNvPr id="103" name="TextBox 102"/>
            <p:cNvSpPr txBox="1"/>
            <p:nvPr/>
          </p:nvSpPr>
          <p:spPr>
            <a:xfrm>
              <a:off x="65314" y="2904158"/>
              <a:ext cx="1802674" cy="677108"/>
            </a:xfrm>
            <a:prstGeom prst="rect">
              <a:avLst/>
            </a:prstGeom>
            <a:noFill/>
          </p:spPr>
          <p:txBody>
            <a:bodyPr wrap="square" rtlCol="0">
              <a:spAutoFit/>
            </a:bodyPr>
            <a:lstStyle/>
            <a:p>
              <a:pPr algn="ctr"/>
              <a:r>
                <a:rPr lang="en-GB" b="1" i="1" dirty="0"/>
                <a:t>STEP 2</a:t>
              </a:r>
            </a:p>
            <a:p>
              <a:pPr marL="285750" indent="-285750">
                <a:buFont typeface="Arial" panose="020B0604020202020204" pitchFamily="34" charset="0"/>
                <a:buChar char="•"/>
              </a:pPr>
              <a:r>
                <a:rPr lang="en-GB" sz="1000" dirty="0"/>
                <a:t>Give a second correct answer.</a:t>
              </a:r>
            </a:p>
          </p:txBody>
        </p:sp>
        <p:pic>
          <p:nvPicPr>
            <p:cNvPr id="104" name="Picture 103"/>
            <p:cNvPicPr>
              <a:picLocks noChangeAspect="1"/>
            </p:cNvPicPr>
            <p:nvPr/>
          </p:nvPicPr>
          <p:blipFill>
            <a:blip r:embed="rId2"/>
            <a:stretch>
              <a:fillRect/>
            </a:stretch>
          </p:blipFill>
          <p:spPr>
            <a:xfrm>
              <a:off x="1657610" y="784077"/>
              <a:ext cx="205567" cy="204654"/>
            </a:xfrm>
            <a:prstGeom prst="rect">
              <a:avLst/>
            </a:prstGeom>
          </p:spPr>
        </p:pic>
        <p:sp>
          <p:nvSpPr>
            <p:cNvPr id="105" name="Rectangle 104"/>
            <p:cNvSpPr/>
            <p:nvPr/>
          </p:nvSpPr>
          <p:spPr>
            <a:xfrm>
              <a:off x="1693360" y="2346620"/>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06" name="Rectangle 105"/>
            <p:cNvSpPr/>
            <p:nvPr/>
          </p:nvSpPr>
          <p:spPr>
            <a:xfrm>
              <a:off x="1693360" y="2990851"/>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grpSp>
      <p:grpSp>
        <p:nvGrpSpPr>
          <p:cNvPr id="107" name="Group 106"/>
          <p:cNvGrpSpPr/>
          <p:nvPr/>
        </p:nvGrpSpPr>
        <p:grpSpPr>
          <a:xfrm rot="16200000">
            <a:off x="4542619" y="4085113"/>
            <a:ext cx="1933303" cy="3582335"/>
            <a:chOff x="0" y="0"/>
            <a:chExt cx="1933303" cy="3582335"/>
          </a:xfrm>
        </p:grpSpPr>
        <p:sp>
          <p:nvSpPr>
            <p:cNvPr id="108" name="Rectangle 107"/>
            <p:cNvSpPr/>
            <p:nvPr/>
          </p:nvSpPr>
          <p:spPr>
            <a:xfrm>
              <a:off x="0" y="0"/>
              <a:ext cx="1933303" cy="2286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09" name="TextBox 108"/>
            <p:cNvSpPr txBox="1"/>
            <p:nvPr/>
          </p:nvSpPr>
          <p:spPr>
            <a:xfrm>
              <a:off x="65314" y="130629"/>
              <a:ext cx="1802674" cy="2215991"/>
            </a:xfrm>
            <a:prstGeom prst="rect">
              <a:avLst/>
            </a:prstGeom>
            <a:noFill/>
          </p:spPr>
          <p:txBody>
            <a:bodyPr wrap="square" rtlCol="0">
              <a:spAutoFit/>
            </a:bodyPr>
            <a:lstStyle/>
            <a:p>
              <a:pPr algn="ctr"/>
              <a:r>
                <a:rPr lang="en-GB" b="1" u="sng" dirty="0">
                  <a:solidFill>
                    <a:srgbClr val="FF0000"/>
                  </a:solidFill>
                </a:rPr>
                <a:t>2 Mark Question</a:t>
              </a:r>
            </a:p>
            <a:p>
              <a:pPr algn="ctr"/>
              <a:r>
                <a:rPr lang="en-GB" sz="1600" dirty="0"/>
                <a:t>“Give two……”</a:t>
              </a:r>
            </a:p>
            <a:p>
              <a:pPr algn="ctr"/>
              <a:r>
                <a:rPr lang="en-GB" sz="1000" dirty="0"/>
                <a:t>Tick the boxes when you complete a step.</a:t>
              </a:r>
            </a:p>
            <a:p>
              <a:pPr marL="285750" indent="-285750">
                <a:buFont typeface="Arial" panose="020B0604020202020204" pitchFamily="34" charset="0"/>
                <a:buChar char="•"/>
              </a:pPr>
              <a:r>
                <a:rPr lang="en-GB" sz="1200" dirty="0">
                  <a:solidFill>
                    <a:srgbClr val="0070C0"/>
                  </a:solidFill>
                </a:rPr>
                <a:t>All you have to do is list two correct answers that relate to the question.</a:t>
              </a:r>
            </a:p>
            <a:p>
              <a:pPr marL="285750" indent="-285750">
                <a:buFont typeface="Arial" panose="020B0604020202020204" pitchFamily="34" charset="0"/>
                <a:buChar char="•"/>
              </a:pPr>
              <a:r>
                <a:rPr lang="en-GB" sz="1200" dirty="0">
                  <a:solidFill>
                    <a:srgbClr val="00B050"/>
                  </a:solidFill>
                </a:rPr>
                <a:t>DON’T explain them.</a:t>
              </a:r>
            </a:p>
            <a:p>
              <a:pPr marL="285750" indent="-285750">
                <a:buFont typeface="Arial" panose="020B0604020202020204" pitchFamily="34" charset="0"/>
                <a:buChar char="•"/>
              </a:pPr>
              <a:r>
                <a:rPr lang="en-GB" sz="1200" dirty="0">
                  <a:solidFill>
                    <a:schemeClr val="accent2">
                      <a:lumMod val="75000"/>
                    </a:schemeClr>
                  </a:solidFill>
                </a:rPr>
                <a:t>DO try to give one word answers.</a:t>
              </a:r>
            </a:p>
          </p:txBody>
        </p:sp>
        <p:sp>
          <p:nvSpPr>
            <p:cNvPr id="110" name="Rectangle 109"/>
            <p:cNvSpPr/>
            <p:nvPr/>
          </p:nvSpPr>
          <p:spPr>
            <a:xfrm>
              <a:off x="0" y="2285065"/>
              <a:ext cx="1933303" cy="6543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1" name="Rectangle 110"/>
            <p:cNvSpPr/>
            <p:nvPr/>
          </p:nvSpPr>
          <p:spPr>
            <a:xfrm>
              <a:off x="0" y="2939449"/>
              <a:ext cx="1933303" cy="64288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2" name="TextBox 111"/>
            <p:cNvSpPr txBox="1"/>
            <p:nvPr/>
          </p:nvSpPr>
          <p:spPr>
            <a:xfrm>
              <a:off x="65314" y="2310256"/>
              <a:ext cx="1802674" cy="523220"/>
            </a:xfrm>
            <a:prstGeom prst="rect">
              <a:avLst/>
            </a:prstGeom>
            <a:noFill/>
          </p:spPr>
          <p:txBody>
            <a:bodyPr wrap="square" rtlCol="0">
              <a:spAutoFit/>
            </a:bodyPr>
            <a:lstStyle/>
            <a:p>
              <a:pPr algn="ctr"/>
              <a:r>
                <a:rPr lang="en-GB" b="1" i="1" dirty="0">
                  <a:solidFill>
                    <a:schemeClr val="bg1"/>
                  </a:solidFill>
                </a:rPr>
                <a:t>STEP 1</a:t>
              </a:r>
            </a:p>
            <a:p>
              <a:pPr marL="285750" indent="-285750">
                <a:buFont typeface="Arial" panose="020B0604020202020204" pitchFamily="34" charset="0"/>
                <a:buChar char="•"/>
              </a:pPr>
              <a:r>
                <a:rPr lang="en-GB" sz="1000" dirty="0">
                  <a:solidFill>
                    <a:schemeClr val="bg1"/>
                  </a:solidFill>
                </a:rPr>
                <a:t>Give one correct answer.</a:t>
              </a:r>
            </a:p>
          </p:txBody>
        </p:sp>
        <p:sp>
          <p:nvSpPr>
            <p:cNvPr id="113" name="TextBox 112"/>
            <p:cNvSpPr txBox="1"/>
            <p:nvPr/>
          </p:nvSpPr>
          <p:spPr>
            <a:xfrm>
              <a:off x="65314" y="2904158"/>
              <a:ext cx="1802674" cy="677108"/>
            </a:xfrm>
            <a:prstGeom prst="rect">
              <a:avLst/>
            </a:prstGeom>
            <a:noFill/>
          </p:spPr>
          <p:txBody>
            <a:bodyPr wrap="square" rtlCol="0">
              <a:spAutoFit/>
            </a:bodyPr>
            <a:lstStyle/>
            <a:p>
              <a:pPr algn="ctr"/>
              <a:r>
                <a:rPr lang="en-GB" b="1" i="1" dirty="0"/>
                <a:t>STEP 2</a:t>
              </a:r>
            </a:p>
            <a:p>
              <a:pPr marL="285750" indent="-285750">
                <a:buFont typeface="Arial" panose="020B0604020202020204" pitchFamily="34" charset="0"/>
                <a:buChar char="•"/>
              </a:pPr>
              <a:r>
                <a:rPr lang="en-GB" sz="1000" dirty="0"/>
                <a:t>Give a second correct answer.</a:t>
              </a:r>
            </a:p>
          </p:txBody>
        </p:sp>
        <p:pic>
          <p:nvPicPr>
            <p:cNvPr id="114" name="Picture 113"/>
            <p:cNvPicPr>
              <a:picLocks noChangeAspect="1"/>
            </p:cNvPicPr>
            <p:nvPr/>
          </p:nvPicPr>
          <p:blipFill>
            <a:blip r:embed="rId2"/>
            <a:stretch>
              <a:fillRect/>
            </a:stretch>
          </p:blipFill>
          <p:spPr>
            <a:xfrm>
              <a:off x="1657610" y="784077"/>
              <a:ext cx="205567" cy="204654"/>
            </a:xfrm>
            <a:prstGeom prst="rect">
              <a:avLst/>
            </a:prstGeom>
          </p:spPr>
        </p:pic>
        <p:sp>
          <p:nvSpPr>
            <p:cNvPr id="115" name="Rectangle 114"/>
            <p:cNvSpPr/>
            <p:nvPr/>
          </p:nvSpPr>
          <p:spPr>
            <a:xfrm>
              <a:off x="1693360" y="2346620"/>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16" name="Rectangle 115"/>
            <p:cNvSpPr/>
            <p:nvPr/>
          </p:nvSpPr>
          <p:spPr>
            <a:xfrm>
              <a:off x="1693360" y="2990851"/>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grpSp>
      <p:grpSp>
        <p:nvGrpSpPr>
          <p:cNvPr id="117" name="Group 116"/>
          <p:cNvGrpSpPr/>
          <p:nvPr/>
        </p:nvGrpSpPr>
        <p:grpSpPr>
          <a:xfrm rot="16200000">
            <a:off x="8197787" y="4085112"/>
            <a:ext cx="1933303" cy="3582335"/>
            <a:chOff x="0" y="0"/>
            <a:chExt cx="1933303" cy="3582335"/>
          </a:xfrm>
        </p:grpSpPr>
        <p:sp>
          <p:nvSpPr>
            <p:cNvPr id="118" name="Rectangle 117"/>
            <p:cNvSpPr/>
            <p:nvPr/>
          </p:nvSpPr>
          <p:spPr>
            <a:xfrm>
              <a:off x="0" y="0"/>
              <a:ext cx="1933303" cy="2286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19" name="TextBox 118"/>
            <p:cNvSpPr txBox="1"/>
            <p:nvPr/>
          </p:nvSpPr>
          <p:spPr>
            <a:xfrm>
              <a:off x="65314" y="130629"/>
              <a:ext cx="1802674" cy="2215991"/>
            </a:xfrm>
            <a:prstGeom prst="rect">
              <a:avLst/>
            </a:prstGeom>
            <a:noFill/>
          </p:spPr>
          <p:txBody>
            <a:bodyPr wrap="square" rtlCol="0">
              <a:spAutoFit/>
            </a:bodyPr>
            <a:lstStyle/>
            <a:p>
              <a:pPr algn="ctr"/>
              <a:r>
                <a:rPr lang="en-GB" b="1" u="sng" dirty="0">
                  <a:solidFill>
                    <a:srgbClr val="FF0000"/>
                  </a:solidFill>
                </a:rPr>
                <a:t>2 Mark Question</a:t>
              </a:r>
            </a:p>
            <a:p>
              <a:pPr algn="ctr"/>
              <a:r>
                <a:rPr lang="en-GB" sz="1600" dirty="0"/>
                <a:t>“Give two……”</a:t>
              </a:r>
            </a:p>
            <a:p>
              <a:pPr algn="ctr"/>
              <a:r>
                <a:rPr lang="en-GB" sz="1000" dirty="0"/>
                <a:t>Tick the boxes when you complete a step.</a:t>
              </a:r>
            </a:p>
            <a:p>
              <a:pPr marL="285750" indent="-285750">
                <a:buFont typeface="Arial" panose="020B0604020202020204" pitchFamily="34" charset="0"/>
                <a:buChar char="•"/>
              </a:pPr>
              <a:r>
                <a:rPr lang="en-GB" sz="1200" dirty="0">
                  <a:solidFill>
                    <a:srgbClr val="0070C0"/>
                  </a:solidFill>
                </a:rPr>
                <a:t>All you have to do is list two correct answers that relate to the question.</a:t>
              </a:r>
            </a:p>
            <a:p>
              <a:pPr marL="285750" indent="-285750">
                <a:buFont typeface="Arial" panose="020B0604020202020204" pitchFamily="34" charset="0"/>
                <a:buChar char="•"/>
              </a:pPr>
              <a:r>
                <a:rPr lang="en-GB" sz="1200" dirty="0">
                  <a:solidFill>
                    <a:srgbClr val="00B050"/>
                  </a:solidFill>
                </a:rPr>
                <a:t>DON’T explain them.</a:t>
              </a:r>
            </a:p>
            <a:p>
              <a:pPr marL="285750" indent="-285750">
                <a:buFont typeface="Arial" panose="020B0604020202020204" pitchFamily="34" charset="0"/>
                <a:buChar char="•"/>
              </a:pPr>
              <a:r>
                <a:rPr lang="en-GB" sz="1200" dirty="0">
                  <a:solidFill>
                    <a:schemeClr val="accent2">
                      <a:lumMod val="75000"/>
                    </a:schemeClr>
                  </a:solidFill>
                </a:rPr>
                <a:t>DO try to give one word answers.</a:t>
              </a:r>
            </a:p>
          </p:txBody>
        </p:sp>
        <p:sp>
          <p:nvSpPr>
            <p:cNvPr id="120" name="Rectangle 119"/>
            <p:cNvSpPr/>
            <p:nvPr/>
          </p:nvSpPr>
          <p:spPr>
            <a:xfrm>
              <a:off x="0" y="2285065"/>
              <a:ext cx="1933303" cy="6543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1" name="Rectangle 120"/>
            <p:cNvSpPr/>
            <p:nvPr/>
          </p:nvSpPr>
          <p:spPr>
            <a:xfrm>
              <a:off x="0" y="2939449"/>
              <a:ext cx="1933303" cy="64288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2" name="TextBox 121"/>
            <p:cNvSpPr txBox="1"/>
            <p:nvPr/>
          </p:nvSpPr>
          <p:spPr>
            <a:xfrm>
              <a:off x="65314" y="2310256"/>
              <a:ext cx="1802674" cy="523220"/>
            </a:xfrm>
            <a:prstGeom prst="rect">
              <a:avLst/>
            </a:prstGeom>
            <a:noFill/>
          </p:spPr>
          <p:txBody>
            <a:bodyPr wrap="square" rtlCol="0">
              <a:spAutoFit/>
            </a:bodyPr>
            <a:lstStyle/>
            <a:p>
              <a:pPr algn="ctr"/>
              <a:r>
                <a:rPr lang="en-GB" b="1" i="1" dirty="0">
                  <a:solidFill>
                    <a:schemeClr val="bg1"/>
                  </a:solidFill>
                </a:rPr>
                <a:t>STEP 1</a:t>
              </a:r>
            </a:p>
            <a:p>
              <a:pPr marL="285750" indent="-285750">
                <a:buFont typeface="Arial" panose="020B0604020202020204" pitchFamily="34" charset="0"/>
                <a:buChar char="•"/>
              </a:pPr>
              <a:r>
                <a:rPr lang="en-GB" sz="1000" dirty="0">
                  <a:solidFill>
                    <a:schemeClr val="bg1"/>
                  </a:solidFill>
                </a:rPr>
                <a:t>Give one correct answer.</a:t>
              </a:r>
            </a:p>
          </p:txBody>
        </p:sp>
        <p:sp>
          <p:nvSpPr>
            <p:cNvPr id="123" name="TextBox 122"/>
            <p:cNvSpPr txBox="1"/>
            <p:nvPr/>
          </p:nvSpPr>
          <p:spPr>
            <a:xfrm>
              <a:off x="65314" y="2904158"/>
              <a:ext cx="1802674" cy="677108"/>
            </a:xfrm>
            <a:prstGeom prst="rect">
              <a:avLst/>
            </a:prstGeom>
            <a:noFill/>
          </p:spPr>
          <p:txBody>
            <a:bodyPr wrap="square" rtlCol="0">
              <a:spAutoFit/>
            </a:bodyPr>
            <a:lstStyle/>
            <a:p>
              <a:pPr algn="ctr"/>
              <a:r>
                <a:rPr lang="en-GB" b="1" i="1" dirty="0"/>
                <a:t>STEP 2</a:t>
              </a:r>
            </a:p>
            <a:p>
              <a:pPr marL="285750" indent="-285750">
                <a:buFont typeface="Arial" panose="020B0604020202020204" pitchFamily="34" charset="0"/>
                <a:buChar char="•"/>
              </a:pPr>
              <a:r>
                <a:rPr lang="en-GB" sz="1000" dirty="0"/>
                <a:t>Give a second correct answer.</a:t>
              </a:r>
            </a:p>
          </p:txBody>
        </p:sp>
        <p:pic>
          <p:nvPicPr>
            <p:cNvPr id="124" name="Picture 123"/>
            <p:cNvPicPr>
              <a:picLocks noChangeAspect="1"/>
            </p:cNvPicPr>
            <p:nvPr/>
          </p:nvPicPr>
          <p:blipFill>
            <a:blip r:embed="rId2"/>
            <a:stretch>
              <a:fillRect/>
            </a:stretch>
          </p:blipFill>
          <p:spPr>
            <a:xfrm>
              <a:off x="1657610" y="784077"/>
              <a:ext cx="205567" cy="204654"/>
            </a:xfrm>
            <a:prstGeom prst="rect">
              <a:avLst/>
            </a:prstGeom>
          </p:spPr>
        </p:pic>
        <p:sp>
          <p:nvSpPr>
            <p:cNvPr id="125" name="Rectangle 124"/>
            <p:cNvSpPr/>
            <p:nvPr/>
          </p:nvSpPr>
          <p:spPr>
            <a:xfrm>
              <a:off x="1693360" y="2346620"/>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26" name="Rectangle 125"/>
            <p:cNvSpPr/>
            <p:nvPr/>
          </p:nvSpPr>
          <p:spPr>
            <a:xfrm>
              <a:off x="1693360" y="2990851"/>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grpSp>
    </p:spTree>
    <p:extLst>
      <p:ext uri="{BB962C8B-B14F-4D97-AF65-F5344CB8AC3E}">
        <p14:creationId xmlns:p14="http://schemas.microsoft.com/office/powerpoint/2010/main" val="1035414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5400000">
            <a:off x="8100218" y="2766218"/>
            <a:ext cx="6858000" cy="1325563"/>
          </a:xfrm>
        </p:spPr>
        <p:txBody>
          <a:bodyPr/>
          <a:lstStyle/>
          <a:p>
            <a:pPr algn="ctr"/>
            <a:r>
              <a:rPr lang="en-GB" dirty="0"/>
              <a:t>4 Mark Question</a:t>
            </a:r>
          </a:p>
        </p:txBody>
      </p:sp>
      <p:grpSp>
        <p:nvGrpSpPr>
          <p:cNvPr id="4" name="Group 3"/>
          <p:cNvGrpSpPr/>
          <p:nvPr/>
        </p:nvGrpSpPr>
        <p:grpSpPr>
          <a:xfrm>
            <a:off x="0" y="0"/>
            <a:ext cx="1933304" cy="6742571"/>
            <a:chOff x="-1" y="0"/>
            <a:chExt cx="1933304" cy="6252427"/>
          </a:xfrm>
        </p:grpSpPr>
        <p:sp>
          <p:nvSpPr>
            <p:cNvPr id="5" name="Rectangle 4"/>
            <p:cNvSpPr/>
            <p:nvPr/>
          </p:nvSpPr>
          <p:spPr>
            <a:xfrm>
              <a:off x="0" y="0"/>
              <a:ext cx="1933303" cy="2286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6" name="TextBox 5"/>
            <p:cNvSpPr txBox="1"/>
            <p:nvPr/>
          </p:nvSpPr>
          <p:spPr>
            <a:xfrm>
              <a:off x="0" y="0"/>
              <a:ext cx="1933302" cy="2511547"/>
            </a:xfrm>
            <a:prstGeom prst="rect">
              <a:avLst/>
            </a:prstGeom>
            <a:noFill/>
          </p:spPr>
          <p:txBody>
            <a:bodyPr wrap="square" rtlCol="0">
              <a:spAutoFit/>
            </a:bodyPr>
            <a:lstStyle/>
            <a:p>
              <a:pPr algn="ctr"/>
              <a:r>
                <a:rPr lang="en-GB" b="1" u="sng" dirty="0">
                  <a:solidFill>
                    <a:srgbClr val="FF0000"/>
                  </a:solidFill>
                </a:rPr>
                <a:t>4 Mark Question</a:t>
              </a:r>
            </a:p>
            <a:p>
              <a:pPr algn="ctr"/>
              <a:r>
                <a:rPr lang="en-GB" sz="1600" dirty="0"/>
                <a:t>“Explain two……”</a:t>
              </a:r>
            </a:p>
            <a:p>
              <a:pPr algn="ctr"/>
              <a:r>
                <a:rPr lang="en-GB" sz="1000" dirty="0"/>
                <a:t>Tick the boxes when you complete a step.</a:t>
              </a:r>
            </a:p>
            <a:p>
              <a:pPr marL="285750" indent="-285750">
                <a:buFont typeface="Arial" panose="020B0604020202020204" pitchFamily="34" charset="0"/>
                <a:buChar char="•"/>
              </a:pPr>
              <a:r>
                <a:rPr lang="en-GB" sz="1200" b="1" u="sng" dirty="0">
                  <a:solidFill>
                    <a:srgbClr val="C00000"/>
                  </a:solidFill>
                </a:rPr>
                <a:t>Explain</a:t>
              </a:r>
              <a:r>
                <a:rPr lang="en-GB" sz="1200" dirty="0">
                  <a:solidFill>
                    <a:srgbClr val="C00000"/>
                  </a:solidFill>
                </a:rPr>
                <a:t> – </a:t>
              </a:r>
              <a:r>
                <a:rPr lang="en-GB" sz="1000" dirty="0">
                  <a:solidFill>
                    <a:srgbClr val="C00000"/>
                  </a:solidFill>
                </a:rPr>
                <a:t>to make something (an idea) clear by giving more relevant detail</a:t>
              </a:r>
              <a:r>
                <a:rPr lang="en-GB" sz="1000" dirty="0">
                  <a:solidFill>
                    <a:schemeClr val="accent2">
                      <a:lumMod val="75000"/>
                    </a:schemeClr>
                  </a:solidFill>
                </a:rPr>
                <a:t>.</a:t>
              </a:r>
            </a:p>
            <a:p>
              <a:pPr marL="285750" indent="-285750">
                <a:buFont typeface="Arial" panose="020B0604020202020204" pitchFamily="34" charset="0"/>
                <a:buChar char="•"/>
              </a:pPr>
              <a:r>
                <a:rPr lang="en-GB" sz="1200" dirty="0">
                  <a:solidFill>
                    <a:srgbClr val="00B050"/>
                  </a:solidFill>
                </a:rPr>
                <a:t>To get 4 marks you need to give two correct points and then explain each of them.</a:t>
              </a:r>
            </a:p>
            <a:p>
              <a:pPr marL="285750" indent="-285750">
                <a:buFont typeface="Arial" panose="020B0604020202020204" pitchFamily="34" charset="0"/>
                <a:buChar char="•"/>
              </a:pPr>
              <a:r>
                <a:rPr lang="en-GB" sz="1200" dirty="0">
                  <a:solidFill>
                    <a:schemeClr val="accent4">
                      <a:lumMod val="75000"/>
                    </a:schemeClr>
                  </a:solidFill>
                </a:rPr>
                <a:t>DON’T just </a:t>
              </a:r>
              <a:r>
                <a:rPr lang="en-GB" sz="1200" b="1" dirty="0">
                  <a:solidFill>
                    <a:schemeClr val="accent4">
                      <a:lumMod val="75000"/>
                    </a:schemeClr>
                  </a:solidFill>
                </a:rPr>
                <a:t>describe</a:t>
              </a:r>
              <a:r>
                <a:rPr lang="en-GB" sz="1200" dirty="0">
                  <a:solidFill>
                    <a:schemeClr val="accent4">
                      <a:lumMod val="75000"/>
                    </a:schemeClr>
                  </a:solidFill>
                </a:rPr>
                <a:t>.</a:t>
              </a:r>
            </a:p>
            <a:p>
              <a:pPr marL="285750" indent="-285750">
                <a:buFont typeface="Arial" panose="020B0604020202020204" pitchFamily="34" charset="0"/>
                <a:buChar char="•"/>
              </a:pPr>
              <a:r>
                <a:rPr lang="en-GB" sz="1200" b="1" dirty="0">
                  <a:solidFill>
                    <a:srgbClr val="0070C0"/>
                  </a:solidFill>
                </a:rPr>
                <a:t>DO</a:t>
              </a:r>
              <a:r>
                <a:rPr lang="en-GB" sz="1200" dirty="0">
                  <a:solidFill>
                    <a:srgbClr val="0070C0"/>
                  </a:solidFill>
                </a:rPr>
                <a:t> it as a paragraph.</a:t>
              </a:r>
            </a:p>
            <a:p>
              <a:pPr marL="285750" indent="-285750">
                <a:buFont typeface="Arial" panose="020B0604020202020204" pitchFamily="34" charset="0"/>
                <a:buChar char="•"/>
              </a:pPr>
              <a:endParaRPr lang="en-GB" sz="1200" dirty="0">
                <a:solidFill>
                  <a:schemeClr val="accent4">
                    <a:lumMod val="75000"/>
                  </a:schemeClr>
                </a:solidFill>
              </a:endParaRPr>
            </a:p>
          </p:txBody>
        </p:sp>
        <p:sp>
          <p:nvSpPr>
            <p:cNvPr id="7" name="Rectangle 6"/>
            <p:cNvSpPr/>
            <p:nvPr/>
          </p:nvSpPr>
          <p:spPr>
            <a:xfrm>
              <a:off x="0" y="2285064"/>
              <a:ext cx="1933303" cy="1912462"/>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1" y="4197525"/>
              <a:ext cx="1933303" cy="205490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1" y="2310256"/>
              <a:ext cx="1923680" cy="1912201"/>
            </a:xfrm>
            <a:prstGeom prst="rect">
              <a:avLst/>
            </a:prstGeom>
            <a:noFill/>
          </p:spPr>
          <p:txBody>
            <a:bodyPr wrap="square" rtlCol="0">
              <a:spAutoFit/>
            </a:bodyPr>
            <a:lstStyle/>
            <a:p>
              <a:pPr algn="ctr"/>
              <a:r>
                <a:rPr lang="en-GB" b="1" i="1" dirty="0">
                  <a:solidFill>
                    <a:schemeClr val="bg1"/>
                  </a:solidFill>
                </a:rPr>
                <a:t>STEP 1</a:t>
              </a:r>
            </a:p>
            <a:p>
              <a:pPr marL="285750" indent="-285750">
                <a:buFont typeface="Arial" panose="020B0604020202020204" pitchFamily="34" charset="0"/>
                <a:buChar char="•"/>
              </a:pPr>
              <a:r>
                <a:rPr lang="en-GB" sz="1000" dirty="0">
                  <a:solidFill>
                    <a:schemeClr val="bg1"/>
                  </a:solidFill>
                </a:rPr>
                <a:t>Give one correct point:</a:t>
              </a:r>
            </a:p>
            <a:p>
              <a:r>
                <a:rPr lang="en-GB" sz="1000" b="1" i="1" dirty="0">
                  <a:solidFill>
                    <a:schemeClr val="bg1"/>
                  </a:solidFill>
                </a:rPr>
                <a:t>“One [relate to question] is….”</a:t>
              </a:r>
            </a:p>
            <a:p>
              <a:endParaRPr lang="en-GB" sz="1000" dirty="0">
                <a:solidFill>
                  <a:schemeClr val="bg1"/>
                </a:solidFill>
              </a:endParaRPr>
            </a:p>
            <a:p>
              <a:pPr marL="171450" indent="-171450">
                <a:buFont typeface="Arial" panose="020B0604020202020204" pitchFamily="34" charset="0"/>
                <a:buChar char="•"/>
              </a:pPr>
              <a:r>
                <a:rPr lang="en-GB" sz="1000" dirty="0">
                  <a:solidFill>
                    <a:schemeClr val="bg1"/>
                  </a:solidFill>
                </a:rPr>
                <a:t>Explain the point:</a:t>
              </a:r>
            </a:p>
            <a:p>
              <a:pPr algn="ctr"/>
              <a:r>
                <a:rPr lang="en-GB" sz="1000" b="1" i="1" dirty="0">
                  <a:solidFill>
                    <a:schemeClr val="bg1"/>
                  </a:solidFill>
                </a:rPr>
                <a:t>“This is where……..”</a:t>
              </a:r>
            </a:p>
            <a:p>
              <a:pPr algn="ctr"/>
              <a:r>
                <a:rPr lang="en-GB" sz="1000" b="1" i="1" dirty="0">
                  <a:solidFill>
                    <a:schemeClr val="bg1"/>
                  </a:solidFill>
                </a:rPr>
                <a:t>“This means……”</a:t>
              </a:r>
            </a:p>
            <a:p>
              <a:pPr algn="ctr"/>
              <a:r>
                <a:rPr lang="en-GB" sz="1000" b="1" i="1" dirty="0">
                  <a:solidFill>
                    <a:schemeClr val="bg1"/>
                  </a:solidFill>
                </a:rPr>
                <a:t>“……, which shows…..”</a:t>
              </a:r>
            </a:p>
            <a:p>
              <a:pPr algn="ctr"/>
              <a:endParaRPr lang="en-GB" sz="1000" b="1" i="1" dirty="0">
                <a:solidFill>
                  <a:schemeClr val="bg1"/>
                </a:solidFill>
              </a:endParaRPr>
            </a:p>
            <a:p>
              <a:pPr marL="171450" indent="-171450">
                <a:buFont typeface="Arial" panose="020B0604020202020204" pitchFamily="34" charset="0"/>
                <a:buChar char="•"/>
              </a:pPr>
              <a:r>
                <a:rPr lang="en-GB" sz="1000" dirty="0">
                  <a:solidFill>
                    <a:schemeClr val="bg1"/>
                  </a:solidFill>
                </a:rPr>
                <a:t>When you have made a point you can use a connective to go on to explain it.</a:t>
              </a:r>
            </a:p>
          </p:txBody>
        </p:sp>
        <p:pic>
          <p:nvPicPr>
            <p:cNvPr id="11" name="Picture 10"/>
            <p:cNvPicPr>
              <a:picLocks noChangeAspect="1"/>
            </p:cNvPicPr>
            <p:nvPr/>
          </p:nvPicPr>
          <p:blipFill>
            <a:blip r:embed="rId2"/>
            <a:stretch>
              <a:fillRect/>
            </a:stretch>
          </p:blipFill>
          <p:spPr>
            <a:xfrm>
              <a:off x="1657610" y="784077"/>
              <a:ext cx="205567" cy="204654"/>
            </a:xfrm>
            <a:prstGeom prst="rect">
              <a:avLst/>
            </a:prstGeom>
          </p:spPr>
        </p:pic>
        <p:sp>
          <p:nvSpPr>
            <p:cNvPr id="12" name="Rectangle 11"/>
            <p:cNvSpPr/>
            <p:nvPr/>
          </p:nvSpPr>
          <p:spPr>
            <a:xfrm>
              <a:off x="1693360" y="2346620"/>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3" name="Rectangle 12"/>
            <p:cNvSpPr/>
            <p:nvPr/>
          </p:nvSpPr>
          <p:spPr>
            <a:xfrm>
              <a:off x="1693360" y="4246713"/>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grpSp>
      <p:sp>
        <p:nvSpPr>
          <p:cNvPr id="14" name="TextBox 13"/>
          <p:cNvSpPr txBox="1"/>
          <p:nvPr/>
        </p:nvSpPr>
        <p:spPr>
          <a:xfrm>
            <a:off x="9624" y="4526580"/>
            <a:ext cx="1923680" cy="2215991"/>
          </a:xfrm>
          <a:prstGeom prst="rect">
            <a:avLst/>
          </a:prstGeom>
          <a:noFill/>
        </p:spPr>
        <p:txBody>
          <a:bodyPr wrap="square" rtlCol="0">
            <a:spAutoFit/>
          </a:bodyPr>
          <a:lstStyle/>
          <a:p>
            <a:pPr algn="ctr"/>
            <a:r>
              <a:rPr lang="en-GB" b="1" i="1" dirty="0">
                <a:solidFill>
                  <a:schemeClr val="bg1"/>
                </a:solidFill>
              </a:rPr>
              <a:t>STEP 2</a:t>
            </a:r>
          </a:p>
          <a:p>
            <a:pPr marL="171450" indent="-171450">
              <a:buFont typeface="Arial" panose="020B0604020202020204" pitchFamily="34" charset="0"/>
              <a:buChar char="•"/>
            </a:pPr>
            <a:r>
              <a:rPr lang="en-GB" sz="1000" dirty="0">
                <a:solidFill>
                  <a:schemeClr val="bg1"/>
                </a:solidFill>
              </a:rPr>
              <a:t>Give a second correct point:</a:t>
            </a:r>
          </a:p>
          <a:p>
            <a:r>
              <a:rPr lang="en-GB" sz="1000" b="1" i="1" dirty="0">
                <a:solidFill>
                  <a:schemeClr val="bg1"/>
                </a:solidFill>
              </a:rPr>
              <a:t>“A second [relate to question] would be….”</a:t>
            </a:r>
          </a:p>
          <a:p>
            <a:endParaRPr lang="en-GB" sz="1000" dirty="0">
              <a:solidFill>
                <a:schemeClr val="bg1"/>
              </a:solidFill>
            </a:endParaRPr>
          </a:p>
          <a:p>
            <a:pPr marL="171450" indent="-171450">
              <a:buFont typeface="Arial" panose="020B0604020202020204" pitchFamily="34" charset="0"/>
              <a:buChar char="•"/>
            </a:pPr>
            <a:r>
              <a:rPr lang="en-GB" sz="1000" dirty="0">
                <a:solidFill>
                  <a:schemeClr val="bg1"/>
                </a:solidFill>
              </a:rPr>
              <a:t>Explain the point:</a:t>
            </a:r>
          </a:p>
          <a:p>
            <a:pPr algn="ctr"/>
            <a:r>
              <a:rPr lang="en-GB" sz="1000" b="1" i="1" dirty="0">
                <a:solidFill>
                  <a:schemeClr val="bg1"/>
                </a:solidFill>
              </a:rPr>
              <a:t>“This is where……..”</a:t>
            </a:r>
          </a:p>
          <a:p>
            <a:pPr algn="ctr"/>
            <a:r>
              <a:rPr lang="en-GB" sz="1000" b="1" i="1" dirty="0">
                <a:solidFill>
                  <a:schemeClr val="bg1"/>
                </a:solidFill>
              </a:rPr>
              <a:t>“This means……”</a:t>
            </a:r>
          </a:p>
          <a:p>
            <a:pPr algn="ctr"/>
            <a:r>
              <a:rPr lang="en-GB" sz="1000" b="1" i="1" dirty="0">
                <a:solidFill>
                  <a:schemeClr val="bg1"/>
                </a:solidFill>
              </a:rPr>
              <a:t>“……, which shows…..”</a:t>
            </a:r>
          </a:p>
          <a:p>
            <a:pPr algn="ctr"/>
            <a:endParaRPr lang="en-GB" sz="1000" b="1" i="1" dirty="0">
              <a:solidFill>
                <a:schemeClr val="bg1"/>
              </a:solidFill>
            </a:endParaRPr>
          </a:p>
          <a:p>
            <a:pPr marL="171450" indent="-171450">
              <a:buFont typeface="Arial" panose="020B0604020202020204" pitchFamily="34" charset="0"/>
              <a:buChar char="•"/>
            </a:pPr>
            <a:r>
              <a:rPr lang="en-GB" sz="1000" dirty="0">
                <a:solidFill>
                  <a:schemeClr val="bg1"/>
                </a:solidFill>
              </a:rPr>
              <a:t>When you have made a point you can use a connective to go on to explain it.</a:t>
            </a:r>
          </a:p>
        </p:txBody>
      </p:sp>
      <p:grpSp>
        <p:nvGrpSpPr>
          <p:cNvPr id="15" name="Group 14"/>
          <p:cNvGrpSpPr/>
          <p:nvPr/>
        </p:nvGrpSpPr>
        <p:grpSpPr>
          <a:xfrm>
            <a:off x="2059577" y="-1"/>
            <a:ext cx="1933304" cy="6742571"/>
            <a:chOff x="-1" y="0"/>
            <a:chExt cx="1933304" cy="6252427"/>
          </a:xfrm>
        </p:grpSpPr>
        <p:sp>
          <p:nvSpPr>
            <p:cNvPr id="16" name="Rectangle 15"/>
            <p:cNvSpPr/>
            <p:nvPr/>
          </p:nvSpPr>
          <p:spPr>
            <a:xfrm>
              <a:off x="0" y="0"/>
              <a:ext cx="1933303" cy="2286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7" name="TextBox 16"/>
            <p:cNvSpPr txBox="1"/>
            <p:nvPr/>
          </p:nvSpPr>
          <p:spPr>
            <a:xfrm>
              <a:off x="0" y="0"/>
              <a:ext cx="1933302" cy="2511547"/>
            </a:xfrm>
            <a:prstGeom prst="rect">
              <a:avLst/>
            </a:prstGeom>
            <a:noFill/>
          </p:spPr>
          <p:txBody>
            <a:bodyPr wrap="square" rtlCol="0">
              <a:spAutoFit/>
            </a:bodyPr>
            <a:lstStyle/>
            <a:p>
              <a:pPr algn="ctr"/>
              <a:r>
                <a:rPr lang="en-GB" b="1" u="sng" dirty="0">
                  <a:solidFill>
                    <a:srgbClr val="FF0000"/>
                  </a:solidFill>
                </a:rPr>
                <a:t>4 Mark Question</a:t>
              </a:r>
            </a:p>
            <a:p>
              <a:pPr algn="ctr"/>
              <a:r>
                <a:rPr lang="en-GB" sz="1600" dirty="0"/>
                <a:t>“Explain two……”</a:t>
              </a:r>
            </a:p>
            <a:p>
              <a:pPr algn="ctr"/>
              <a:r>
                <a:rPr lang="en-GB" sz="1000" dirty="0"/>
                <a:t>Tick the boxes when you complete a step.</a:t>
              </a:r>
            </a:p>
            <a:p>
              <a:pPr marL="285750" indent="-285750">
                <a:buFont typeface="Arial" panose="020B0604020202020204" pitchFamily="34" charset="0"/>
                <a:buChar char="•"/>
              </a:pPr>
              <a:r>
                <a:rPr lang="en-GB" sz="1200" b="1" u="sng" dirty="0">
                  <a:solidFill>
                    <a:srgbClr val="C00000"/>
                  </a:solidFill>
                </a:rPr>
                <a:t>Explain</a:t>
              </a:r>
              <a:r>
                <a:rPr lang="en-GB" sz="1200" dirty="0">
                  <a:solidFill>
                    <a:srgbClr val="C00000"/>
                  </a:solidFill>
                </a:rPr>
                <a:t> – </a:t>
              </a:r>
              <a:r>
                <a:rPr lang="en-GB" sz="1000" dirty="0">
                  <a:solidFill>
                    <a:srgbClr val="C00000"/>
                  </a:solidFill>
                </a:rPr>
                <a:t>to make something (an idea) clear by giving more relevant detail</a:t>
              </a:r>
              <a:r>
                <a:rPr lang="en-GB" sz="1000" dirty="0">
                  <a:solidFill>
                    <a:schemeClr val="accent2">
                      <a:lumMod val="75000"/>
                    </a:schemeClr>
                  </a:solidFill>
                </a:rPr>
                <a:t>.</a:t>
              </a:r>
            </a:p>
            <a:p>
              <a:pPr marL="285750" indent="-285750">
                <a:buFont typeface="Arial" panose="020B0604020202020204" pitchFamily="34" charset="0"/>
                <a:buChar char="•"/>
              </a:pPr>
              <a:r>
                <a:rPr lang="en-GB" sz="1200" dirty="0">
                  <a:solidFill>
                    <a:srgbClr val="00B050"/>
                  </a:solidFill>
                </a:rPr>
                <a:t>To get 4 marks you need to give two correct points and then explain each of them.</a:t>
              </a:r>
            </a:p>
            <a:p>
              <a:pPr marL="285750" indent="-285750">
                <a:buFont typeface="Arial" panose="020B0604020202020204" pitchFamily="34" charset="0"/>
                <a:buChar char="•"/>
              </a:pPr>
              <a:r>
                <a:rPr lang="en-GB" sz="1200" dirty="0">
                  <a:solidFill>
                    <a:schemeClr val="accent4">
                      <a:lumMod val="75000"/>
                    </a:schemeClr>
                  </a:solidFill>
                </a:rPr>
                <a:t>DON’T just </a:t>
              </a:r>
              <a:r>
                <a:rPr lang="en-GB" sz="1200" b="1" dirty="0">
                  <a:solidFill>
                    <a:schemeClr val="accent4">
                      <a:lumMod val="75000"/>
                    </a:schemeClr>
                  </a:solidFill>
                </a:rPr>
                <a:t>describe</a:t>
              </a:r>
              <a:r>
                <a:rPr lang="en-GB" sz="1200" dirty="0">
                  <a:solidFill>
                    <a:schemeClr val="accent4">
                      <a:lumMod val="75000"/>
                    </a:schemeClr>
                  </a:solidFill>
                </a:rPr>
                <a:t>.</a:t>
              </a:r>
            </a:p>
            <a:p>
              <a:pPr marL="285750" indent="-285750">
                <a:buFont typeface="Arial" panose="020B0604020202020204" pitchFamily="34" charset="0"/>
                <a:buChar char="•"/>
              </a:pPr>
              <a:r>
                <a:rPr lang="en-GB" sz="1200" b="1" dirty="0">
                  <a:solidFill>
                    <a:srgbClr val="0070C0"/>
                  </a:solidFill>
                </a:rPr>
                <a:t>DO</a:t>
              </a:r>
              <a:r>
                <a:rPr lang="en-GB" sz="1200" dirty="0">
                  <a:solidFill>
                    <a:srgbClr val="0070C0"/>
                  </a:solidFill>
                </a:rPr>
                <a:t> it as a paragraph.</a:t>
              </a:r>
            </a:p>
            <a:p>
              <a:pPr marL="285750" indent="-285750">
                <a:buFont typeface="Arial" panose="020B0604020202020204" pitchFamily="34" charset="0"/>
                <a:buChar char="•"/>
              </a:pPr>
              <a:endParaRPr lang="en-GB" sz="1200" dirty="0">
                <a:solidFill>
                  <a:schemeClr val="accent4">
                    <a:lumMod val="75000"/>
                  </a:schemeClr>
                </a:solidFill>
              </a:endParaRPr>
            </a:p>
          </p:txBody>
        </p:sp>
        <p:sp>
          <p:nvSpPr>
            <p:cNvPr id="18" name="Rectangle 17"/>
            <p:cNvSpPr/>
            <p:nvPr/>
          </p:nvSpPr>
          <p:spPr>
            <a:xfrm>
              <a:off x="0" y="2285064"/>
              <a:ext cx="1933303" cy="1912462"/>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1" y="4197525"/>
              <a:ext cx="1933303" cy="205490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p:cNvSpPr txBox="1"/>
            <p:nvPr/>
          </p:nvSpPr>
          <p:spPr>
            <a:xfrm>
              <a:off x="1" y="2310256"/>
              <a:ext cx="1923680" cy="1912201"/>
            </a:xfrm>
            <a:prstGeom prst="rect">
              <a:avLst/>
            </a:prstGeom>
            <a:noFill/>
          </p:spPr>
          <p:txBody>
            <a:bodyPr wrap="square" rtlCol="0">
              <a:spAutoFit/>
            </a:bodyPr>
            <a:lstStyle/>
            <a:p>
              <a:pPr algn="ctr"/>
              <a:r>
                <a:rPr lang="en-GB" b="1" i="1" dirty="0">
                  <a:solidFill>
                    <a:schemeClr val="bg1"/>
                  </a:solidFill>
                </a:rPr>
                <a:t>STEP 1</a:t>
              </a:r>
            </a:p>
            <a:p>
              <a:pPr marL="285750" indent="-285750">
                <a:buFont typeface="Arial" panose="020B0604020202020204" pitchFamily="34" charset="0"/>
                <a:buChar char="•"/>
              </a:pPr>
              <a:r>
                <a:rPr lang="en-GB" sz="1000" dirty="0">
                  <a:solidFill>
                    <a:schemeClr val="bg1"/>
                  </a:solidFill>
                </a:rPr>
                <a:t>Give one correct point:</a:t>
              </a:r>
            </a:p>
            <a:p>
              <a:r>
                <a:rPr lang="en-GB" sz="1000" b="1" i="1" dirty="0">
                  <a:solidFill>
                    <a:schemeClr val="bg1"/>
                  </a:solidFill>
                </a:rPr>
                <a:t>“One [relate to question] is….”</a:t>
              </a:r>
            </a:p>
            <a:p>
              <a:endParaRPr lang="en-GB" sz="1000" dirty="0">
                <a:solidFill>
                  <a:schemeClr val="bg1"/>
                </a:solidFill>
              </a:endParaRPr>
            </a:p>
            <a:p>
              <a:pPr marL="171450" indent="-171450">
                <a:buFont typeface="Arial" panose="020B0604020202020204" pitchFamily="34" charset="0"/>
                <a:buChar char="•"/>
              </a:pPr>
              <a:r>
                <a:rPr lang="en-GB" sz="1000" dirty="0">
                  <a:solidFill>
                    <a:schemeClr val="bg1"/>
                  </a:solidFill>
                </a:rPr>
                <a:t>Explain the point:</a:t>
              </a:r>
            </a:p>
            <a:p>
              <a:pPr algn="ctr"/>
              <a:r>
                <a:rPr lang="en-GB" sz="1000" b="1" i="1" dirty="0">
                  <a:solidFill>
                    <a:schemeClr val="bg1"/>
                  </a:solidFill>
                </a:rPr>
                <a:t>“This is where……..”</a:t>
              </a:r>
            </a:p>
            <a:p>
              <a:pPr algn="ctr"/>
              <a:r>
                <a:rPr lang="en-GB" sz="1000" b="1" i="1" dirty="0">
                  <a:solidFill>
                    <a:schemeClr val="bg1"/>
                  </a:solidFill>
                </a:rPr>
                <a:t>“This means……”</a:t>
              </a:r>
            </a:p>
            <a:p>
              <a:pPr algn="ctr"/>
              <a:r>
                <a:rPr lang="en-GB" sz="1000" b="1" i="1" dirty="0">
                  <a:solidFill>
                    <a:schemeClr val="bg1"/>
                  </a:solidFill>
                </a:rPr>
                <a:t>“……, which shows…..”</a:t>
              </a:r>
            </a:p>
            <a:p>
              <a:pPr algn="ctr"/>
              <a:endParaRPr lang="en-GB" sz="1000" b="1" i="1" dirty="0">
                <a:solidFill>
                  <a:schemeClr val="bg1"/>
                </a:solidFill>
              </a:endParaRPr>
            </a:p>
            <a:p>
              <a:pPr marL="171450" indent="-171450">
                <a:buFont typeface="Arial" panose="020B0604020202020204" pitchFamily="34" charset="0"/>
                <a:buChar char="•"/>
              </a:pPr>
              <a:r>
                <a:rPr lang="en-GB" sz="1000" dirty="0">
                  <a:solidFill>
                    <a:schemeClr val="bg1"/>
                  </a:solidFill>
                </a:rPr>
                <a:t>When you have made a point you can use a connective to go on to explain it.</a:t>
              </a:r>
            </a:p>
          </p:txBody>
        </p:sp>
        <p:pic>
          <p:nvPicPr>
            <p:cNvPr id="21" name="Picture 20"/>
            <p:cNvPicPr>
              <a:picLocks noChangeAspect="1"/>
            </p:cNvPicPr>
            <p:nvPr/>
          </p:nvPicPr>
          <p:blipFill>
            <a:blip r:embed="rId2"/>
            <a:stretch>
              <a:fillRect/>
            </a:stretch>
          </p:blipFill>
          <p:spPr>
            <a:xfrm>
              <a:off x="1657610" y="784077"/>
              <a:ext cx="205567" cy="204654"/>
            </a:xfrm>
            <a:prstGeom prst="rect">
              <a:avLst/>
            </a:prstGeom>
          </p:spPr>
        </p:pic>
        <p:sp>
          <p:nvSpPr>
            <p:cNvPr id="22" name="Rectangle 21"/>
            <p:cNvSpPr/>
            <p:nvPr/>
          </p:nvSpPr>
          <p:spPr>
            <a:xfrm>
              <a:off x="1693360" y="2346620"/>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3" name="Rectangle 22"/>
            <p:cNvSpPr/>
            <p:nvPr/>
          </p:nvSpPr>
          <p:spPr>
            <a:xfrm>
              <a:off x="1693360" y="4246713"/>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grpSp>
      <p:sp>
        <p:nvSpPr>
          <p:cNvPr id="24" name="TextBox 23"/>
          <p:cNvSpPr txBox="1"/>
          <p:nvPr/>
        </p:nvSpPr>
        <p:spPr>
          <a:xfrm>
            <a:off x="2069201" y="4526579"/>
            <a:ext cx="1923680" cy="2215991"/>
          </a:xfrm>
          <a:prstGeom prst="rect">
            <a:avLst/>
          </a:prstGeom>
          <a:noFill/>
        </p:spPr>
        <p:txBody>
          <a:bodyPr wrap="square" rtlCol="0">
            <a:spAutoFit/>
          </a:bodyPr>
          <a:lstStyle/>
          <a:p>
            <a:pPr algn="ctr"/>
            <a:r>
              <a:rPr lang="en-GB" b="1" i="1" dirty="0">
                <a:solidFill>
                  <a:schemeClr val="bg1"/>
                </a:solidFill>
              </a:rPr>
              <a:t>STEP 2</a:t>
            </a:r>
          </a:p>
          <a:p>
            <a:pPr marL="171450" indent="-171450">
              <a:buFont typeface="Arial" panose="020B0604020202020204" pitchFamily="34" charset="0"/>
              <a:buChar char="•"/>
            </a:pPr>
            <a:r>
              <a:rPr lang="en-GB" sz="1000" dirty="0">
                <a:solidFill>
                  <a:schemeClr val="bg1"/>
                </a:solidFill>
              </a:rPr>
              <a:t>Give a second correct point:</a:t>
            </a:r>
          </a:p>
          <a:p>
            <a:r>
              <a:rPr lang="en-GB" sz="1000" b="1" i="1" dirty="0">
                <a:solidFill>
                  <a:schemeClr val="bg1"/>
                </a:solidFill>
              </a:rPr>
              <a:t>“A second [relate to question] would be….”</a:t>
            </a:r>
          </a:p>
          <a:p>
            <a:endParaRPr lang="en-GB" sz="1000" dirty="0">
              <a:solidFill>
                <a:schemeClr val="bg1"/>
              </a:solidFill>
            </a:endParaRPr>
          </a:p>
          <a:p>
            <a:pPr marL="171450" indent="-171450">
              <a:buFont typeface="Arial" panose="020B0604020202020204" pitchFamily="34" charset="0"/>
              <a:buChar char="•"/>
            </a:pPr>
            <a:r>
              <a:rPr lang="en-GB" sz="1000" dirty="0">
                <a:solidFill>
                  <a:schemeClr val="bg1"/>
                </a:solidFill>
              </a:rPr>
              <a:t>Explain the point:</a:t>
            </a:r>
          </a:p>
          <a:p>
            <a:pPr algn="ctr"/>
            <a:r>
              <a:rPr lang="en-GB" sz="1000" b="1" i="1" dirty="0">
                <a:solidFill>
                  <a:schemeClr val="bg1"/>
                </a:solidFill>
              </a:rPr>
              <a:t>“This is where……..”</a:t>
            </a:r>
          </a:p>
          <a:p>
            <a:pPr algn="ctr"/>
            <a:r>
              <a:rPr lang="en-GB" sz="1000" b="1" i="1" dirty="0">
                <a:solidFill>
                  <a:schemeClr val="bg1"/>
                </a:solidFill>
              </a:rPr>
              <a:t>“This means……”</a:t>
            </a:r>
          </a:p>
          <a:p>
            <a:pPr algn="ctr"/>
            <a:r>
              <a:rPr lang="en-GB" sz="1000" b="1" i="1" dirty="0">
                <a:solidFill>
                  <a:schemeClr val="bg1"/>
                </a:solidFill>
              </a:rPr>
              <a:t>“……, which shows…..”</a:t>
            </a:r>
          </a:p>
          <a:p>
            <a:pPr algn="ctr"/>
            <a:endParaRPr lang="en-GB" sz="1000" b="1" i="1" dirty="0">
              <a:solidFill>
                <a:schemeClr val="bg1"/>
              </a:solidFill>
            </a:endParaRPr>
          </a:p>
          <a:p>
            <a:pPr marL="171450" indent="-171450">
              <a:buFont typeface="Arial" panose="020B0604020202020204" pitchFamily="34" charset="0"/>
              <a:buChar char="•"/>
            </a:pPr>
            <a:r>
              <a:rPr lang="en-GB" sz="1000" dirty="0">
                <a:solidFill>
                  <a:schemeClr val="bg1"/>
                </a:solidFill>
              </a:rPr>
              <a:t>When you have made a point you can use a connective to go on to explain it.</a:t>
            </a:r>
          </a:p>
        </p:txBody>
      </p:sp>
      <p:grpSp>
        <p:nvGrpSpPr>
          <p:cNvPr id="25" name="Group 24"/>
          <p:cNvGrpSpPr/>
          <p:nvPr/>
        </p:nvGrpSpPr>
        <p:grpSpPr>
          <a:xfrm>
            <a:off x="4119153" y="-1"/>
            <a:ext cx="1933304" cy="6742571"/>
            <a:chOff x="-1" y="0"/>
            <a:chExt cx="1933304" cy="6252427"/>
          </a:xfrm>
        </p:grpSpPr>
        <p:sp>
          <p:nvSpPr>
            <p:cNvPr id="26" name="Rectangle 25"/>
            <p:cNvSpPr/>
            <p:nvPr/>
          </p:nvSpPr>
          <p:spPr>
            <a:xfrm>
              <a:off x="0" y="0"/>
              <a:ext cx="1933303" cy="2286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7" name="TextBox 26"/>
            <p:cNvSpPr txBox="1"/>
            <p:nvPr/>
          </p:nvSpPr>
          <p:spPr>
            <a:xfrm>
              <a:off x="0" y="0"/>
              <a:ext cx="1933302" cy="2511547"/>
            </a:xfrm>
            <a:prstGeom prst="rect">
              <a:avLst/>
            </a:prstGeom>
            <a:noFill/>
          </p:spPr>
          <p:txBody>
            <a:bodyPr wrap="square" rtlCol="0">
              <a:spAutoFit/>
            </a:bodyPr>
            <a:lstStyle/>
            <a:p>
              <a:pPr algn="ctr"/>
              <a:r>
                <a:rPr lang="en-GB" b="1" u="sng" dirty="0">
                  <a:solidFill>
                    <a:srgbClr val="FF0000"/>
                  </a:solidFill>
                </a:rPr>
                <a:t>4 Mark Question</a:t>
              </a:r>
            </a:p>
            <a:p>
              <a:pPr algn="ctr"/>
              <a:r>
                <a:rPr lang="en-GB" sz="1600" dirty="0"/>
                <a:t>“Explain two……”</a:t>
              </a:r>
            </a:p>
            <a:p>
              <a:pPr algn="ctr"/>
              <a:r>
                <a:rPr lang="en-GB" sz="1000" dirty="0"/>
                <a:t>Tick the boxes when you complete a step.</a:t>
              </a:r>
            </a:p>
            <a:p>
              <a:pPr marL="285750" indent="-285750">
                <a:buFont typeface="Arial" panose="020B0604020202020204" pitchFamily="34" charset="0"/>
                <a:buChar char="•"/>
              </a:pPr>
              <a:r>
                <a:rPr lang="en-GB" sz="1200" b="1" u="sng" dirty="0">
                  <a:solidFill>
                    <a:srgbClr val="C00000"/>
                  </a:solidFill>
                </a:rPr>
                <a:t>Explain</a:t>
              </a:r>
              <a:r>
                <a:rPr lang="en-GB" sz="1200" dirty="0">
                  <a:solidFill>
                    <a:srgbClr val="C00000"/>
                  </a:solidFill>
                </a:rPr>
                <a:t> – </a:t>
              </a:r>
              <a:r>
                <a:rPr lang="en-GB" sz="1000" dirty="0">
                  <a:solidFill>
                    <a:srgbClr val="C00000"/>
                  </a:solidFill>
                </a:rPr>
                <a:t>to make something (an idea) clear by giving more relevant detail</a:t>
              </a:r>
              <a:r>
                <a:rPr lang="en-GB" sz="1000" dirty="0">
                  <a:solidFill>
                    <a:schemeClr val="accent2">
                      <a:lumMod val="75000"/>
                    </a:schemeClr>
                  </a:solidFill>
                </a:rPr>
                <a:t>.</a:t>
              </a:r>
            </a:p>
            <a:p>
              <a:pPr marL="285750" indent="-285750">
                <a:buFont typeface="Arial" panose="020B0604020202020204" pitchFamily="34" charset="0"/>
                <a:buChar char="•"/>
              </a:pPr>
              <a:r>
                <a:rPr lang="en-GB" sz="1200" dirty="0">
                  <a:solidFill>
                    <a:srgbClr val="00B050"/>
                  </a:solidFill>
                </a:rPr>
                <a:t>To get 4 marks you need to give two correct points and then explain each of them.</a:t>
              </a:r>
            </a:p>
            <a:p>
              <a:pPr marL="285750" indent="-285750">
                <a:buFont typeface="Arial" panose="020B0604020202020204" pitchFamily="34" charset="0"/>
                <a:buChar char="•"/>
              </a:pPr>
              <a:r>
                <a:rPr lang="en-GB" sz="1200" dirty="0">
                  <a:solidFill>
                    <a:schemeClr val="accent4">
                      <a:lumMod val="75000"/>
                    </a:schemeClr>
                  </a:solidFill>
                </a:rPr>
                <a:t>DON’T just </a:t>
              </a:r>
              <a:r>
                <a:rPr lang="en-GB" sz="1200" b="1" dirty="0">
                  <a:solidFill>
                    <a:schemeClr val="accent4">
                      <a:lumMod val="75000"/>
                    </a:schemeClr>
                  </a:solidFill>
                </a:rPr>
                <a:t>describe</a:t>
              </a:r>
              <a:r>
                <a:rPr lang="en-GB" sz="1200" dirty="0">
                  <a:solidFill>
                    <a:schemeClr val="accent4">
                      <a:lumMod val="75000"/>
                    </a:schemeClr>
                  </a:solidFill>
                </a:rPr>
                <a:t>.</a:t>
              </a:r>
            </a:p>
            <a:p>
              <a:pPr marL="285750" indent="-285750">
                <a:buFont typeface="Arial" panose="020B0604020202020204" pitchFamily="34" charset="0"/>
                <a:buChar char="•"/>
              </a:pPr>
              <a:r>
                <a:rPr lang="en-GB" sz="1200" b="1" dirty="0">
                  <a:solidFill>
                    <a:srgbClr val="0070C0"/>
                  </a:solidFill>
                </a:rPr>
                <a:t>DO</a:t>
              </a:r>
              <a:r>
                <a:rPr lang="en-GB" sz="1200" dirty="0">
                  <a:solidFill>
                    <a:srgbClr val="0070C0"/>
                  </a:solidFill>
                </a:rPr>
                <a:t> it as a paragraph.</a:t>
              </a:r>
            </a:p>
            <a:p>
              <a:pPr marL="285750" indent="-285750">
                <a:buFont typeface="Arial" panose="020B0604020202020204" pitchFamily="34" charset="0"/>
                <a:buChar char="•"/>
              </a:pPr>
              <a:endParaRPr lang="en-GB" sz="1200" dirty="0">
                <a:solidFill>
                  <a:schemeClr val="accent4">
                    <a:lumMod val="75000"/>
                  </a:schemeClr>
                </a:solidFill>
              </a:endParaRPr>
            </a:p>
          </p:txBody>
        </p:sp>
        <p:sp>
          <p:nvSpPr>
            <p:cNvPr id="28" name="Rectangle 27"/>
            <p:cNvSpPr/>
            <p:nvPr/>
          </p:nvSpPr>
          <p:spPr>
            <a:xfrm>
              <a:off x="0" y="2285064"/>
              <a:ext cx="1933303" cy="1912462"/>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p:cNvSpPr/>
            <p:nvPr/>
          </p:nvSpPr>
          <p:spPr>
            <a:xfrm>
              <a:off x="-1" y="4197525"/>
              <a:ext cx="1933303" cy="205490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p:cNvSpPr txBox="1"/>
            <p:nvPr/>
          </p:nvSpPr>
          <p:spPr>
            <a:xfrm>
              <a:off x="1" y="2310256"/>
              <a:ext cx="1923680" cy="1912201"/>
            </a:xfrm>
            <a:prstGeom prst="rect">
              <a:avLst/>
            </a:prstGeom>
            <a:noFill/>
          </p:spPr>
          <p:txBody>
            <a:bodyPr wrap="square" rtlCol="0">
              <a:spAutoFit/>
            </a:bodyPr>
            <a:lstStyle/>
            <a:p>
              <a:pPr algn="ctr"/>
              <a:r>
                <a:rPr lang="en-GB" b="1" i="1" dirty="0">
                  <a:solidFill>
                    <a:schemeClr val="bg1"/>
                  </a:solidFill>
                </a:rPr>
                <a:t>STEP 1</a:t>
              </a:r>
            </a:p>
            <a:p>
              <a:pPr marL="285750" indent="-285750">
                <a:buFont typeface="Arial" panose="020B0604020202020204" pitchFamily="34" charset="0"/>
                <a:buChar char="•"/>
              </a:pPr>
              <a:r>
                <a:rPr lang="en-GB" sz="1000" dirty="0">
                  <a:solidFill>
                    <a:schemeClr val="bg1"/>
                  </a:solidFill>
                </a:rPr>
                <a:t>Give one correct point:</a:t>
              </a:r>
            </a:p>
            <a:p>
              <a:r>
                <a:rPr lang="en-GB" sz="1000" b="1" i="1" dirty="0">
                  <a:solidFill>
                    <a:schemeClr val="bg1"/>
                  </a:solidFill>
                </a:rPr>
                <a:t>“One [relate to question] is….”</a:t>
              </a:r>
            </a:p>
            <a:p>
              <a:endParaRPr lang="en-GB" sz="1000" dirty="0">
                <a:solidFill>
                  <a:schemeClr val="bg1"/>
                </a:solidFill>
              </a:endParaRPr>
            </a:p>
            <a:p>
              <a:pPr marL="171450" indent="-171450">
                <a:buFont typeface="Arial" panose="020B0604020202020204" pitchFamily="34" charset="0"/>
                <a:buChar char="•"/>
              </a:pPr>
              <a:r>
                <a:rPr lang="en-GB" sz="1000" dirty="0">
                  <a:solidFill>
                    <a:schemeClr val="bg1"/>
                  </a:solidFill>
                </a:rPr>
                <a:t>Explain the point:</a:t>
              </a:r>
            </a:p>
            <a:p>
              <a:pPr algn="ctr"/>
              <a:r>
                <a:rPr lang="en-GB" sz="1000" b="1" i="1" dirty="0">
                  <a:solidFill>
                    <a:schemeClr val="bg1"/>
                  </a:solidFill>
                </a:rPr>
                <a:t>“This is where……..”</a:t>
              </a:r>
            </a:p>
            <a:p>
              <a:pPr algn="ctr"/>
              <a:r>
                <a:rPr lang="en-GB" sz="1000" b="1" i="1" dirty="0">
                  <a:solidFill>
                    <a:schemeClr val="bg1"/>
                  </a:solidFill>
                </a:rPr>
                <a:t>“This means……”</a:t>
              </a:r>
            </a:p>
            <a:p>
              <a:pPr algn="ctr"/>
              <a:r>
                <a:rPr lang="en-GB" sz="1000" b="1" i="1" dirty="0">
                  <a:solidFill>
                    <a:schemeClr val="bg1"/>
                  </a:solidFill>
                </a:rPr>
                <a:t>“……, which shows…..”</a:t>
              </a:r>
            </a:p>
            <a:p>
              <a:pPr algn="ctr"/>
              <a:endParaRPr lang="en-GB" sz="1000" b="1" i="1" dirty="0">
                <a:solidFill>
                  <a:schemeClr val="bg1"/>
                </a:solidFill>
              </a:endParaRPr>
            </a:p>
            <a:p>
              <a:pPr marL="171450" indent="-171450">
                <a:buFont typeface="Arial" panose="020B0604020202020204" pitchFamily="34" charset="0"/>
                <a:buChar char="•"/>
              </a:pPr>
              <a:r>
                <a:rPr lang="en-GB" sz="1000" dirty="0">
                  <a:solidFill>
                    <a:schemeClr val="bg1"/>
                  </a:solidFill>
                </a:rPr>
                <a:t>When you have made a point you can use a connective to go on to explain it.</a:t>
              </a:r>
            </a:p>
          </p:txBody>
        </p:sp>
        <p:pic>
          <p:nvPicPr>
            <p:cNvPr id="31" name="Picture 30"/>
            <p:cNvPicPr>
              <a:picLocks noChangeAspect="1"/>
            </p:cNvPicPr>
            <p:nvPr/>
          </p:nvPicPr>
          <p:blipFill>
            <a:blip r:embed="rId2"/>
            <a:stretch>
              <a:fillRect/>
            </a:stretch>
          </p:blipFill>
          <p:spPr>
            <a:xfrm>
              <a:off x="1657610" y="784077"/>
              <a:ext cx="205567" cy="204654"/>
            </a:xfrm>
            <a:prstGeom prst="rect">
              <a:avLst/>
            </a:prstGeom>
          </p:spPr>
        </p:pic>
        <p:sp>
          <p:nvSpPr>
            <p:cNvPr id="32" name="Rectangle 31"/>
            <p:cNvSpPr/>
            <p:nvPr/>
          </p:nvSpPr>
          <p:spPr>
            <a:xfrm>
              <a:off x="1693360" y="2346620"/>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33" name="Rectangle 32"/>
            <p:cNvSpPr/>
            <p:nvPr/>
          </p:nvSpPr>
          <p:spPr>
            <a:xfrm>
              <a:off x="1693360" y="4246713"/>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grpSp>
      <p:sp>
        <p:nvSpPr>
          <p:cNvPr id="34" name="TextBox 33"/>
          <p:cNvSpPr txBox="1"/>
          <p:nvPr/>
        </p:nvSpPr>
        <p:spPr>
          <a:xfrm>
            <a:off x="4128777" y="4526579"/>
            <a:ext cx="1923680" cy="2215991"/>
          </a:xfrm>
          <a:prstGeom prst="rect">
            <a:avLst/>
          </a:prstGeom>
          <a:noFill/>
        </p:spPr>
        <p:txBody>
          <a:bodyPr wrap="square" rtlCol="0">
            <a:spAutoFit/>
          </a:bodyPr>
          <a:lstStyle/>
          <a:p>
            <a:pPr algn="ctr"/>
            <a:r>
              <a:rPr lang="en-GB" b="1" i="1" dirty="0">
                <a:solidFill>
                  <a:schemeClr val="bg1"/>
                </a:solidFill>
              </a:rPr>
              <a:t>STEP 2</a:t>
            </a:r>
          </a:p>
          <a:p>
            <a:pPr marL="171450" indent="-171450">
              <a:buFont typeface="Arial" panose="020B0604020202020204" pitchFamily="34" charset="0"/>
              <a:buChar char="•"/>
            </a:pPr>
            <a:r>
              <a:rPr lang="en-GB" sz="1000" dirty="0">
                <a:solidFill>
                  <a:schemeClr val="bg1"/>
                </a:solidFill>
              </a:rPr>
              <a:t>Give a second correct point:</a:t>
            </a:r>
          </a:p>
          <a:p>
            <a:r>
              <a:rPr lang="en-GB" sz="1000" b="1" i="1" dirty="0">
                <a:solidFill>
                  <a:schemeClr val="bg1"/>
                </a:solidFill>
              </a:rPr>
              <a:t>“A second [relate to question] would be….”</a:t>
            </a:r>
          </a:p>
          <a:p>
            <a:endParaRPr lang="en-GB" sz="1000" dirty="0">
              <a:solidFill>
                <a:schemeClr val="bg1"/>
              </a:solidFill>
            </a:endParaRPr>
          </a:p>
          <a:p>
            <a:pPr marL="171450" indent="-171450">
              <a:buFont typeface="Arial" panose="020B0604020202020204" pitchFamily="34" charset="0"/>
              <a:buChar char="•"/>
            </a:pPr>
            <a:r>
              <a:rPr lang="en-GB" sz="1000" dirty="0">
                <a:solidFill>
                  <a:schemeClr val="bg1"/>
                </a:solidFill>
              </a:rPr>
              <a:t>Explain the point:</a:t>
            </a:r>
          </a:p>
          <a:p>
            <a:pPr algn="ctr"/>
            <a:r>
              <a:rPr lang="en-GB" sz="1000" b="1" i="1" dirty="0">
                <a:solidFill>
                  <a:schemeClr val="bg1"/>
                </a:solidFill>
              </a:rPr>
              <a:t>“This is where……..”</a:t>
            </a:r>
          </a:p>
          <a:p>
            <a:pPr algn="ctr"/>
            <a:r>
              <a:rPr lang="en-GB" sz="1000" b="1" i="1" dirty="0">
                <a:solidFill>
                  <a:schemeClr val="bg1"/>
                </a:solidFill>
              </a:rPr>
              <a:t>“This means……”</a:t>
            </a:r>
          </a:p>
          <a:p>
            <a:pPr algn="ctr"/>
            <a:r>
              <a:rPr lang="en-GB" sz="1000" b="1" i="1" dirty="0">
                <a:solidFill>
                  <a:schemeClr val="bg1"/>
                </a:solidFill>
              </a:rPr>
              <a:t>“……, which shows…..”</a:t>
            </a:r>
          </a:p>
          <a:p>
            <a:pPr algn="ctr"/>
            <a:endParaRPr lang="en-GB" sz="1000" b="1" i="1" dirty="0">
              <a:solidFill>
                <a:schemeClr val="bg1"/>
              </a:solidFill>
            </a:endParaRPr>
          </a:p>
          <a:p>
            <a:pPr marL="171450" indent="-171450">
              <a:buFont typeface="Arial" panose="020B0604020202020204" pitchFamily="34" charset="0"/>
              <a:buChar char="•"/>
            </a:pPr>
            <a:r>
              <a:rPr lang="en-GB" sz="1000" dirty="0">
                <a:solidFill>
                  <a:schemeClr val="bg1"/>
                </a:solidFill>
              </a:rPr>
              <a:t>When you have made a point you can use a connective to go on to explain it.</a:t>
            </a:r>
          </a:p>
        </p:txBody>
      </p:sp>
      <p:grpSp>
        <p:nvGrpSpPr>
          <p:cNvPr id="35" name="Group 34"/>
          <p:cNvGrpSpPr/>
          <p:nvPr/>
        </p:nvGrpSpPr>
        <p:grpSpPr>
          <a:xfrm>
            <a:off x="6178728" y="-1"/>
            <a:ext cx="1933304" cy="6742571"/>
            <a:chOff x="-1" y="0"/>
            <a:chExt cx="1933304" cy="6252427"/>
          </a:xfrm>
        </p:grpSpPr>
        <p:sp>
          <p:nvSpPr>
            <p:cNvPr id="36" name="Rectangle 35"/>
            <p:cNvSpPr/>
            <p:nvPr/>
          </p:nvSpPr>
          <p:spPr>
            <a:xfrm>
              <a:off x="0" y="0"/>
              <a:ext cx="1933303" cy="2286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37" name="TextBox 36"/>
            <p:cNvSpPr txBox="1"/>
            <p:nvPr/>
          </p:nvSpPr>
          <p:spPr>
            <a:xfrm>
              <a:off x="0" y="0"/>
              <a:ext cx="1933302" cy="2511547"/>
            </a:xfrm>
            <a:prstGeom prst="rect">
              <a:avLst/>
            </a:prstGeom>
            <a:noFill/>
          </p:spPr>
          <p:txBody>
            <a:bodyPr wrap="square" rtlCol="0">
              <a:spAutoFit/>
            </a:bodyPr>
            <a:lstStyle/>
            <a:p>
              <a:pPr algn="ctr"/>
              <a:r>
                <a:rPr lang="en-GB" b="1" u="sng" dirty="0">
                  <a:solidFill>
                    <a:srgbClr val="FF0000"/>
                  </a:solidFill>
                </a:rPr>
                <a:t>4 Mark Question</a:t>
              </a:r>
            </a:p>
            <a:p>
              <a:pPr algn="ctr"/>
              <a:r>
                <a:rPr lang="en-GB" sz="1600" dirty="0"/>
                <a:t>“Explain two……”</a:t>
              </a:r>
            </a:p>
            <a:p>
              <a:pPr algn="ctr"/>
              <a:r>
                <a:rPr lang="en-GB" sz="1000" dirty="0"/>
                <a:t>Tick the boxes when you complete a step.</a:t>
              </a:r>
            </a:p>
            <a:p>
              <a:pPr marL="285750" indent="-285750">
                <a:buFont typeface="Arial" panose="020B0604020202020204" pitchFamily="34" charset="0"/>
                <a:buChar char="•"/>
              </a:pPr>
              <a:r>
                <a:rPr lang="en-GB" sz="1200" b="1" u="sng" dirty="0">
                  <a:solidFill>
                    <a:srgbClr val="C00000"/>
                  </a:solidFill>
                </a:rPr>
                <a:t>Explain</a:t>
              </a:r>
              <a:r>
                <a:rPr lang="en-GB" sz="1200" dirty="0">
                  <a:solidFill>
                    <a:srgbClr val="C00000"/>
                  </a:solidFill>
                </a:rPr>
                <a:t> – </a:t>
              </a:r>
              <a:r>
                <a:rPr lang="en-GB" sz="1000" dirty="0">
                  <a:solidFill>
                    <a:srgbClr val="C00000"/>
                  </a:solidFill>
                </a:rPr>
                <a:t>to make something (an idea) clear by giving more relevant detail</a:t>
              </a:r>
              <a:r>
                <a:rPr lang="en-GB" sz="1000" dirty="0">
                  <a:solidFill>
                    <a:schemeClr val="accent2">
                      <a:lumMod val="75000"/>
                    </a:schemeClr>
                  </a:solidFill>
                </a:rPr>
                <a:t>.</a:t>
              </a:r>
            </a:p>
            <a:p>
              <a:pPr marL="285750" indent="-285750">
                <a:buFont typeface="Arial" panose="020B0604020202020204" pitchFamily="34" charset="0"/>
                <a:buChar char="•"/>
              </a:pPr>
              <a:r>
                <a:rPr lang="en-GB" sz="1200" dirty="0">
                  <a:solidFill>
                    <a:srgbClr val="00B050"/>
                  </a:solidFill>
                </a:rPr>
                <a:t>To get 4 marks you need to give two correct points and then explain each of them.</a:t>
              </a:r>
            </a:p>
            <a:p>
              <a:pPr marL="285750" indent="-285750">
                <a:buFont typeface="Arial" panose="020B0604020202020204" pitchFamily="34" charset="0"/>
                <a:buChar char="•"/>
              </a:pPr>
              <a:r>
                <a:rPr lang="en-GB" sz="1200" dirty="0">
                  <a:solidFill>
                    <a:schemeClr val="accent4">
                      <a:lumMod val="75000"/>
                    </a:schemeClr>
                  </a:solidFill>
                </a:rPr>
                <a:t>DON’T just </a:t>
              </a:r>
              <a:r>
                <a:rPr lang="en-GB" sz="1200" b="1" dirty="0">
                  <a:solidFill>
                    <a:schemeClr val="accent4">
                      <a:lumMod val="75000"/>
                    </a:schemeClr>
                  </a:solidFill>
                </a:rPr>
                <a:t>describe</a:t>
              </a:r>
              <a:r>
                <a:rPr lang="en-GB" sz="1200" dirty="0">
                  <a:solidFill>
                    <a:schemeClr val="accent4">
                      <a:lumMod val="75000"/>
                    </a:schemeClr>
                  </a:solidFill>
                </a:rPr>
                <a:t>.</a:t>
              </a:r>
            </a:p>
            <a:p>
              <a:pPr marL="285750" indent="-285750">
                <a:buFont typeface="Arial" panose="020B0604020202020204" pitchFamily="34" charset="0"/>
                <a:buChar char="•"/>
              </a:pPr>
              <a:r>
                <a:rPr lang="en-GB" sz="1200" b="1" dirty="0">
                  <a:solidFill>
                    <a:srgbClr val="0070C0"/>
                  </a:solidFill>
                </a:rPr>
                <a:t>DO</a:t>
              </a:r>
              <a:r>
                <a:rPr lang="en-GB" sz="1200" dirty="0">
                  <a:solidFill>
                    <a:srgbClr val="0070C0"/>
                  </a:solidFill>
                </a:rPr>
                <a:t> it as a paragraph.</a:t>
              </a:r>
            </a:p>
            <a:p>
              <a:pPr marL="285750" indent="-285750">
                <a:buFont typeface="Arial" panose="020B0604020202020204" pitchFamily="34" charset="0"/>
                <a:buChar char="•"/>
              </a:pPr>
              <a:endParaRPr lang="en-GB" sz="1200" dirty="0">
                <a:solidFill>
                  <a:schemeClr val="accent4">
                    <a:lumMod val="75000"/>
                  </a:schemeClr>
                </a:solidFill>
              </a:endParaRPr>
            </a:p>
          </p:txBody>
        </p:sp>
        <p:sp>
          <p:nvSpPr>
            <p:cNvPr id="38" name="Rectangle 37"/>
            <p:cNvSpPr/>
            <p:nvPr/>
          </p:nvSpPr>
          <p:spPr>
            <a:xfrm>
              <a:off x="0" y="2285064"/>
              <a:ext cx="1933303" cy="1912462"/>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p:cNvSpPr/>
            <p:nvPr/>
          </p:nvSpPr>
          <p:spPr>
            <a:xfrm>
              <a:off x="-1" y="4197525"/>
              <a:ext cx="1933303" cy="205490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TextBox 39"/>
            <p:cNvSpPr txBox="1"/>
            <p:nvPr/>
          </p:nvSpPr>
          <p:spPr>
            <a:xfrm>
              <a:off x="1" y="2310256"/>
              <a:ext cx="1923680" cy="1912201"/>
            </a:xfrm>
            <a:prstGeom prst="rect">
              <a:avLst/>
            </a:prstGeom>
            <a:noFill/>
          </p:spPr>
          <p:txBody>
            <a:bodyPr wrap="square" rtlCol="0">
              <a:spAutoFit/>
            </a:bodyPr>
            <a:lstStyle/>
            <a:p>
              <a:pPr algn="ctr"/>
              <a:r>
                <a:rPr lang="en-GB" b="1" i="1" dirty="0">
                  <a:solidFill>
                    <a:schemeClr val="bg1"/>
                  </a:solidFill>
                </a:rPr>
                <a:t>STEP 1</a:t>
              </a:r>
            </a:p>
            <a:p>
              <a:pPr marL="285750" indent="-285750">
                <a:buFont typeface="Arial" panose="020B0604020202020204" pitchFamily="34" charset="0"/>
                <a:buChar char="•"/>
              </a:pPr>
              <a:r>
                <a:rPr lang="en-GB" sz="1000" dirty="0">
                  <a:solidFill>
                    <a:schemeClr val="bg1"/>
                  </a:solidFill>
                </a:rPr>
                <a:t>Give one correct point:</a:t>
              </a:r>
            </a:p>
            <a:p>
              <a:r>
                <a:rPr lang="en-GB" sz="1000" b="1" i="1" dirty="0">
                  <a:solidFill>
                    <a:schemeClr val="bg1"/>
                  </a:solidFill>
                </a:rPr>
                <a:t>“One [relate to question] is….”</a:t>
              </a:r>
            </a:p>
            <a:p>
              <a:endParaRPr lang="en-GB" sz="1000" dirty="0">
                <a:solidFill>
                  <a:schemeClr val="bg1"/>
                </a:solidFill>
              </a:endParaRPr>
            </a:p>
            <a:p>
              <a:pPr marL="171450" indent="-171450">
                <a:buFont typeface="Arial" panose="020B0604020202020204" pitchFamily="34" charset="0"/>
                <a:buChar char="•"/>
              </a:pPr>
              <a:r>
                <a:rPr lang="en-GB" sz="1000" dirty="0">
                  <a:solidFill>
                    <a:schemeClr val="bg1"/>
                  </a:solidFill>
                </a:rPr>
                <a:t>Explain the point:</a:t>
              </a:r>
            </a:p>
            <a:p>
              <a:pPr algn="ctr"/>
              <a:r>
                <a:rPr lang="en-GB" sz="1000" b="1" i="1" dirty="0">
                  <a:solidFill>
                    <a:schemeClr val="bg1"/>
                  </a:solidFill>
                </a:rPr>
                <a:t>“This is where……..”</a:t>
              </a:r>
            </a:p>
            <a:p>
              <a:pPr algn="ctr"/>
              <a:r>
                <a:rPr lang="en-GB" sz="1000" b="1" i="1" dirty="0">
                  <a:solidFill>
                    <a:schemeClr val="bg1"/>
                  </a:solidFill>
                </a:rPr>
                <a:t>“This means……”</a:t>
              </a:r>
            </a:p>
            <a:p>
              <a:pPr algn="ctr"/>
              <a:r>
                <a:rPr lang="en-GB" sz="1000" b="1" i="1" dirty="0">
                  <a:solidFill>
                    <a:schemeClr val="bg1"/>
                  </a:solidFill>
                </a:rPr>
                <a:t>“……, which shows…..”</a:t>
              </a:r>
            </a:p>
            <a:p>
              <a:pPr algn="ctr"/>
              <a:endParaRPr lang="en-GB" sz="1000" b="1" i="1" dirty="0">
                <a:solidFill>
                  <a:schemeClr val="bg1"/>
                </a:solidFill>
              </a:endParaRPr>
            </a:p>
            <a:p>
              <a:pPr marL="171450" indent="-171450">
                <a:buFont typeface="Arial" panose="020B0604020202020204" pitchFamily="34" charset="0"/>
                <a:buChar char="•"/>
              </a:pPr>
              <a:r>
                <a:rPr lang="en-GB" sz="1000" dirty="0">
                  <a:solidFill>
                    <a:schemeClr val="bg1"/>
                  </a:solidFill>
                </a:rPr>
                <a:t>When you have made a point you can use a connective to go on to explain it.</a:t>
              </a:r>
            </a:p>
          </p:txBody>
        </p:sp>
        <p:pic>
          <p:nvPicPr>
            <p:cNvPr id="41" name="Picture 40"/>
            <p:cNvPicPr>
              <a:picLocks noChangeAspect="1"/>
            </p:cNvPicPr>
            <p:nvPr/>
          </p:nvPicPr>
          <p:blipFill>
            <a:blip r:embed="rId2"/>
            <a:stretch>
              <a:fillRect/>
            </a:stretch>
          </p:blipFill>
          <p:spPr>
            <a:xfrm>
              <a:off x="1657610" y="784077"/>
              <a:ext cx="205567" cy="204654"/>
            </a:xfrm>
            <a:prstGeom prst="rect">
              <a:avLst/>
            </a:prstGeom>
          </p:spPr>
        </p:pic>
        <p:sp>
          <p:nvSpPr>
            <p:cNvPr id="42" name="Rectangle 41"/>
            <p:cNvSpPr/>
            <p:nvPr/>
          </p:nvSpPr>
          <p:spPr>
            <a:xfrm>
              <a:off x="1693360" y="2346620"/>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43" name="Rectangle 42"/>
            <p:cNvSpPr/>
            <p:nvPr/>
          </p:nvSpPr>
          <p:spPr>
            <a:xfrm>
              <a:off x="1693360" y="4246713"/>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grpSp>
      <p:sp>
        <p:nvSpPr>
          <p:cNvPr id="44" name="TextBox 43"/>
          <p:cNvSpPr txBox="1"/>
          <p:nvPr/>
        </p:nvSpPr>
        <p:spPr>
          <a:xfrm>
            <a:off x="6188352" y="4526579"/>
            <a:ext cx="1923680" cy="2215991"/>
          </a:xfrm>
          <a:prstGeom prst="rect">
            <a:avLst/>
          </a:prstGeom>
          <a:noFill/>
        </p:spPr>
        <p:txBody>
          <a:bodyPr wrap="square" rtlCol="0">
            <a:spAutoFit/>
          </a:bodyPr>
          <a:lstStyle/>
          <a:p>
            <a:pPr algn="ctr"/>
            <a:r>
              <a:rPr lang="en-GB" b="1" i="1" dirty="0">
                <a:solidFill>
                  <a:schemeClr val="bg1"/>
                </a:solidFill>
              </a:rPr>
              <a:t>STEP 2</a:t>
            </a:r>
          </a:p>
          <a:p>
            <a:pPr marL="171450" indent="-171450">
              <a:buFont typeface="Arial" panose="020B0604020202020204" pitchFamily="34" charset="0"/>
              <a:buChar char="•"/>
            </a:pPr>
            <a:r>
              <a:rPr lang="en-GB" sz="1000" dirty="0">
                <a:solidFill>
                  <a:schemeClr val="bg1"/>
                </a:solidFill>
              </a:rPr>
              <a:t>Give a second correct point:</a:t>
            </a:r>
          </a:p>
          <a:p>
            <a:r>
              <a:rPr lang="en-GB" sz="1000" b="1" i="1" dirty="0">
                <a:solidFill>
                  <a:schemeClr val="bg1"/>
                </a:solidFill>
              </a:rPr>
              <a:t>“A second [relate to question] would be….”</a:t>
            </a:r>
          </a:p>
          <a:p>
            <a:endParaRPr lang="en-GB" sz="1000" dirty="0">
              <a:solidFill>
                <a:schemeClr val="bg1"/>
              </a:solidFill>
            </a:endParaRPr>
          </a:p>
          <a:p>
            <a:pPr marL="171450" indent="-171450">
              <a:buFont typeface="Arial" panose="020B0604020202020204" pitchFamily="34" charset="0"/>
              <a:buChar char="•"/>
            </a:pPr>
            <a:r>
              <a:rPr lang="en-GB" sz="1000" dirty="0">
                <a:solidFill>
                  <a:schemeClr val="bg1"/>
                </a:solidFill>
              </a:rPr>
              <a:t>Explain the point:</a:t>
            </a:r>
          </a:p>
          <a:p>
            <a:pPr algn="ctr"/>
            <a:r>
              <a:rPr lang="en-GB" sz="1000" b="1" i="1" dirty="0">
                <a:solidFill>
                  <a:schemeClr val="bg1"/>
                </a:solidFill>
              </a:rPr>
              <a:t>“This is where……..”</a:t>
            </a:r>
          </a:p>
          <a:p>
            <a:pPr algn="ctr"/>
            <a:r>
              <a:rPr lang="en-GB" sz="1000" b="1" i="1" dirty="0">
                <a:solidFill>
                  <a:schemeClr val="bg1"/>
                </a:solidFill>
              </a:rPr>
              <a:t>“This means……”</a:t>
            </a:r>
          </a:p>
          <a:p>
            <a:pPr algn="ctr"/>
            <a:r>
              <a:rPr lang="en-GB" sz="1000" b="1" i="1" dirty="0">
                <a:solidFill>
                  <a:schemeClr val="bg1"/>
                </a:solidFill>
              </a:rPr>
              <a:t>“……, which shows…..”</a:t>
            </a:r>
          </a:p>
          <a:p>
            <a:pPr algn="ctr"/>
            <a:endParaRPr lang="en-GB" sz="1000" b="1" i="1" dirty="0">
              <a:solidFill>
                <a:schemeClr val="bg1"/>
              </a:solidFill>
            </a:endParaRPr>
          </a:p>
          <a:p>
            <a:pPr marL="171450" indent="-171450">
              <a:buFont typeface="Arial" panose="020B0604020202020204" pitchFamily="34" charset="0"/>
              <a:buChar char="•"/>
            </a:pPr>
            <a:r>
              <a:rPr lang="en-GB" sz="1000" dirty="0">
                <a:solidFill>
                  <a:schemeClr val="bg1"/>
                </a:solidFill>
              </a:rPr>
              <a:t>When you have made a point you can use a connective to go on to explain it.</a:t>
            </a:r>
          </a:p>
        </p:txBody>
      </p:sp>
      <p:grpSp>
        <p:nvGrpSpPr>
          <p:cNvPr id="45" name="Group 44"/>
          <p:cNvGrpSpPr/>
          <p:nvPr/>
        </p:nvGrpSpPr>
        <p:grpSpPr>
          <a:xfrm>
            <a:off x="8233492" y="0"/>
            <a:ext cx="1933304" cy="6742571"/>
            <a:chOff x="-1" y="0"/>
            <a:chExt cx="1933304" cy="6252427"/>
          </a:xfrm>
        </p:grpSpPr>
        <p:sp>
          <p:nvSpPr>
            <p:cNvPr id="46" name="Rectangle 45"/>
            <p:cNvSpPr/>
            <p:nvPr/>
          </p:nvSpPr>
          <p:spPr>
            <a:xfrm>
              <a:off x="0" y="0"/>
              <a:ext cx="1933303" cy="2286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47" name="TextBox 46"/>
            <p:cNvSpPr txBox="1"/>
            <p:nvPr/>
          </p:nvSpPr>
          <p:spPr>
            <a:xfrm>
              <a:off x="0" y="0"/>
              <a:ext cx="1933302" cy="2511547"/>
            </a:xfrm>
            <a:prstGeom prst="rect">
              <a:avLst/>
            </a:prstGeom>
            <a:noFill/>
          </p:spPr>
          <p:txBody>
            <a:bodyPr wrap="square" rtlCol="0">
              <a:spAutoFit/>
            </a:bodyPr>
            <a:lstStyle/>
            <a:p>
              <a:pPr algn="ctr"/>
              <a:r>
                <a:rPr lang="en-GB" b="1" u="sng" dirty="0">
                  <a:solidFill>
                    <a:srgbClr val="FF0000"/>
                  </a:solidFill>
                </a:rPr>
                <a:t>4 Mark Question</a:t>
              </a:r>
            </a:p>
            <a:p>
              <a:pPr algn="ctr"/>
              <a:r>
                <a:rPr lang="en-GB" sz="1600" dirty="0"/>
                <a:t>“Explain two……”</a:t>
              </a:r>
            </a:p>
            <a:p>
              <a:pPr algn="ctr"/>
              <a:r>
                <a:rPr lang="en-GB" sz="1000" dirty="0"/>
                <a:t>Tick the boxes when you complete a step.</a:t>
              </a:r>
            </a:p>
            <a:p>
              <a:pPr marL="285750" indent="-285750">
                <a:buFont typeface="Arial" panose="020B0604020202020204" pitchFamily="34" charset="0"/>
                <a:buChar char="•"/>
              </a:pPr>
              <a:r>
                <a:rPr lang="en-GB" sz="1200" b="1" u="sng" dirty="0">
                  <a:solidFill>
                    <a:srgbClr val="C00000"/>
                  </a:solidFill>
                </a:rPr>
                <a:t>Explain</a:t>
              </a:r>
              <a:r>
                <a:rPr lang="en-GB" sz="1200" dirty="0">
                  <a:solidFill>
                    <a:srgbClr val="C00000"/>
                  </a:solidFill>
                </a:rPr>
                <a:t> – </a:t>
              </a:r>
              <a:r>
                <a:rPr lang="en-GB" sz="1000" dirty="0">
                  <a:solidFill>
                    <a:srgbClr val="C00000"/>
                  </a:solidFill>
                </a:rPr>
                <a:t>to make something (an idea) clear by giving more relevant detail</a:t>
              </a:r>
              <a:r>
                <a:rPr lang="en-GB" sz="1000" dirty="0">
                  <a:solidFill>
                    <a:schemeClr val="accent2">
                      <a:lumMod val="75000"/>
                    </a:schemeClr>
                  </a:solidFill>
                </a:rPr>
                <a:t>.</a:t>
              </a:r>
            </a:p>
            <a:p>
              <a:pPr marL="285750" indent="-285750">
                <a:buFont typeface="Arial" panose="020B0604020202020204" pitchFamily="34" charset="0"/>
                <a:buChar char="•"/>
              </a:pPr>
              <a:r>
                <a:rPr lang="en-GB" sz="1200" dirty="0">
                  <a:solidFill>
                    <a:srgbClr val="00B050"/>
                  </a:solidFill>
                </a:rPr>
                <a:t>To get 4 marks you need to give two correct points and then explain each of them.</a:t>
              </a:r>
            </a:p>
            <a:p>
              <a:pPr marL="285750" indent="-285750">
                <a:buFont typeface="Arial" panose="020B0604020202020204" pitchFamily="34" charset="0"/>
                <a:buChar char="•"/>
              </a:pPr>
              <a:r>
                <a:rPr lang="en-GB" sz="1200" dirty="0">
                  <a:solidFill>
                    <a:schemeClr val="accent4">
                      <a:lumMod val="75000"/>
                    </a:schemeClr>
                  </a:solidFill>
                </a:rPr>
                <a:t>DON’T just </a:t>
              </a:r>
              <a:r>
                <a:rPr lang="en-GB" sz="1200" b="1" dirty="0">
                  <a:solidFill>
                    <a:schemeClr val="accent4">
                      <a:lumMod val="75000"/>
                    </a:schemeClr>
                  </a:solidFill>
                </a:rPr>
                <a:t>describe</a:t>
              </a:r>
              <a:r>
                <a:rPr lang="en-GB" sz="1200" dirty="0">
                  <a:solidFill>
                    <a:schemeClr val="accent4">
                      <a:lumMod val="75000"/>
                    </a:schemeClr>
                  </a:solidFill>
                </a:rPr>
                <a:t>.</a:t>
              </a:r>
            </a:p>
            <a:p>
              <a:pPr marL="285750" indent="-285750">
                <a:buFont typeface="Arial" panose="020B0604020202020204" pitchFamily="34" charset="0"/>
                <a:buChar char="•"/>
              </a:pPr>
              <a:r>
                <a:rPr lang="en-GB" sz="1200" b="1" dirty="0">
                  <a:solidFill>
                    <a:srgbClr val="0070C0"/>
                  </a:solidFill>
                </a:rPr>
                <a:t>DO</a:t>
              </a:r>
              <a:r>
                <a:rPr lang="en-GB" sz="1200" dirty="0">
                  <a:solidFill>
                    <a:srgbClr val="0070C0"/>
                  </a:solidFill>
                </a:rPr>
                <a:t> it as a paragraph.</a:t>
              </a:r>
            </a:p>
            <a:p>
              <a:pPr marL="285750" indent="-285750">
                <a:buFont typeface="Arial" panose="020B0604020202020204" pitchFamily="34" charset="0"/>
                <a:buChar char="•"/>
              </a:pPr>
              <a:endParaRPr lang="en-GB" sz="1200" dirty="0">
                <a:solidFill>
                  <a:schemeClr val="accent4">
                    <a:lumMod val="75000"/>
                  </a:schemeClr>
                </a:solidFill>
              </a:endParaRPr>
            </a:p>
          </p:txBody>
        </p:sp>
        <p:sp>
          <p:nvSpPr>
            <p:cNvPr id="48" name="Rectangle 47"/>
            <p:cNvSpPr/>
            <p:nvPr/>
          </p:nvSpPr>
          <p:spPr>
            <a:xfrm>
              <a:off x="0" y="2285064"/>
              <a:ext cx="1933303" cy="1912462"/>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angle 48"/>
            <p:cNvSpPr/>
            <p:nvPr/>
          </p:nvSpPr>
          <p:spPr>
            <a:xfrm>
              <a:off x="-1" y="4197525"/>
              <a:ext cx="1933303" cy="205490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TextBox 49"/>
            <p:cNvSpPr txBox="1"/>
            <p:nvPr/>
          </p:nvSpPr>
          <p:spPr>
            <a:xfrm>
              <a:off x="1" y="2310256"/>
              <a:ext cx="1923680" cy="1912201"/>
            </a:xfrm>
            <a:prstGeom prst="rect">
              <a:avLst/>
            </a:prstGeom>
            <a:noFill/>
          </p:spPr>
          <p:txBody>
            <a:bodyPr wrap="square" rtlCol="0">
              <a:spAutoFit/>
            </a:bodyPr>
            <a:lstStyle/>
            <a:p>
              <a:pPr algn="ctr"/>
              <a:r>
                <a:rPr lang="en-GB" b="1" i="1" dirty="0">
                  <a:solidFill>
                    <a:schemeClr val="bg1"/>
                  </a:solidFill>
                </a:rPr>
                <a:t>STEP 1</a:t>
              </a:r>
            </a:p>
            <a:p>
              <a:pPr marL="285750" indent="-285750">
                <a:buFont typeface="Arial" panose="020B0604020202020204" pitchFamily="34" charset="0"/>
                <a:buChar char="•"/>
              </a:pPr>
              <a:r>
                <a:rPr lang="en-GB" sz="1000" dirty="0">
                  <a:solidFill>
                    <a:schemeClr val="bg1"/>
                  </a:solidFill>
                </a:rPr>
                <a:t>Give one correct point:</a:t>
              </a:r>
            </a:p>
            <a:p>
              <a:r>
                <a:rPr lang="en-GB" sz="1000" b="1" i="1" dirty="0">
                  <a:solidFill>
                    <a:schemeClr val="bg1"/>
                  </a:solidFill>
                </a:rPr>
                <a:t>“One [relate to question] is….”</a:t>
              </a:r>
            </a:p>
            <a:p>
              <a:endParaRPr lang="en-GB" sz="1000" dirty="0">
                <a:solidFill>
                  <a:schemeClr val="bg1"/>
                </a:solidFill>
              </a:endParaRPr>
            </a:p>
            <a:p>
              <a:pPr marL="171450" indent="-171450">
                <a:buFont typeface="Arial" panose="020B0604020202020204" pitchFamily="34" charset="0"/>
                <a:buChar char="•"/>
              </a:pPr>
              <a:r>
                <a:rPr lang="en-GB" sz="1000" dirty="0">
                  <a:solidFill>
                    <a:schemeClr val="bg1"/>
                  </a:solidFill>
                </a:rPr>
                <a:t>Explain the point:</a:t>
              </a:r>
            </a:p>
            <a:p>
              <a:pPr algn="ctr"/>
              <a:r>
                <a:rPr lang="en-GB" sz="1000" b="1" i="1" dirty="0">
                  <a:solidFill>
                    <a:schemeClr val="bg1"/>
                  </a:solidFill>
                </a:rPr>
                <a:t>“This is where……..”</a:t>
              </a:r>
            </a:p>
            <a:p>
              <a:pPr algn="ctr"/>
              <a:r>
                <a:rPr lang="en-GB" sz="1000" b="1" i="1" dirty="0">
                  <a:solidFill>
                    <a:schemeClr val="bg1"/>
                  </a:solidFill>
                </a:rPr>
                <a:t>“This means……”</a:t>
              </a:r>
            </a:p>
            <a:p>
              <a:pPr algn="ctr"/>
              <a:r>
                <a:rPr lang="en-GB" sz="1000" b="1" i="1" dirty="0">
                  <a:solidFill>
                    <a:schemeClr val="bg1"/>
                  </a:solidFill>
                </a:rPr>
                <a:t>“……, which shows…..”</a:t>
              </a:r>
            </a:p>
            <a:p>
              <a:pPr algn="ctr"/>
              <a:endParaRPr lang="en-GB" sz="1000" b="1" i="1" dirty="0">
                <a:solidFill>
                  <a:schemeClr val="bg1"/>
                </a:solidFill>
              </a:endParaRPr>
            </a:p>
            <a:p>
              <a:pPr marL="171450" indent="-171450">
                <a:buFont typeface="Arial" panose="020B0604020202020204" pitchFamily="34" charset="0"/>
                <a:buChar char="•"/>
              </a:pPr>
              <a:r>
                <a:rPr lang="en-GB" sz="1000" dirty="0">
                  <a:solidFill>
                    <a:schemeClr val="bg1"/>
                  </a:solidFill>
                </a:rPr>
                <a:t>When you have made a point you can use a connective to go on to explain it.</a:t>
              </a:r>
            </a:p>
          </p:txBody>
        </p:sp>
        <p:pic>
          <p:nvPicPr>
            <p:cNvPr id="51" name="Picture 50"/>
            <p:cNvPicPr>
              <a:picLocks noChangeAspect="1"/>
            </p:cNvPicPr>
            <p:nvPr/>
          </p:nvPicPr>
          <p:blipFill>
            <a:blip r:embed="rId2"/>
            <a:stretch>
              <a:fillRect/>
            </a:stretch>
          </p:blipFill>
          <p:spPr>
            <a:xfrm>
              <a:off x="1657610" y="784077"/>
              <a:ext cx="205567" cy="204654"/>
            </a:xfrm>
            <a:prstGeom prst="rect">
              <a:avLst/>
            </a:prstGeom>
          </p:spPr>
        </p:pic>
        <p:sp>
          <p:nvSpPr>
            <p:cNvPr id="52" name="Rectangle 51"/>
            <p:cNvSpPr/>
            <p:nvPr/>
          </p:nvSpPr>
          <p:spPr>
            <a:xfrm>
              <a:off x="1693360" y="2346620"/>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53" name="Rectangle 52"/>
            <p:cNvSpPr/>
            <p:nvPr/>
          </p:nvSpPr>
          <p:spPr>
            <a:xfrm>
              <a:off x="1693360" y="4246713"/>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grpSp>
      <p:sp>
        <p:nvSpPr>
          <p:cNvPr id="54" name="TextBox 53"/>
          <p:cNvSpPr txBox="1"/>
          <p:nvPr/>
        </p:nvSpPr>
        <p:spPr>
          <a:xfrm>
            <a:off x="8243116" y="4526580"/>
            <a:ext cx="1923680" cy="2215991"/>
          </a:xfrm>
          <a:prstGeom prst="rect">
            <a:avLst/>
          </a:prstGeom>
          <a:noFill/>
        </p:spPr>
        <p:txBody>
          <a:bodyPr wrap="square" rtlCol="0">
            <a:spAutoFit/>
          </a:bodyPr>
          <a:lstStyle/>
          <a:p>
            <a:pPr algn="ctr"/>
            <a:r>
              <a:rPr lang="en-GB" b="1" i="1" dirty="0">
                <a:solidFill>
                  <a:schemeClr val="bg1"/>
                </a:solidFill>
              </a:rPr>
              <a:t>STEP 2</a:t>
            </a:r>
          </a:p>
          <a:p>
            <a:pPr marL="171450" indent="-171450">
              <a:buFont typeface="Arial" panose="020B0604020202020204" pitchFamily="34" charset="0"/>
              <a:buChar char="•"/>
            </a:pPr>
            <a:r>
              <a:rPr lang="en-GB" sz="1000" dirty="0">
                <a:solidFill>
                  <a:schemeClr val="bg1"/>
                </a:solidFill>
              </a:rPr>
              <a:t>Give a second correct point:</a:t>
            </a:r>
          </a:p>
          <a:p>
            <a:r>
              <a:rPr lang="en-GB" sz="1000" b="1" i="1" dirty="0">
                <a:solidFill>
                  <a:schemeClr val="bg1"/>
                </a:solidFill>
              </a:rPr>
              <a:t>“A second [relate to question] would be….”</a:t>
            </a:r>
          </a:p>
          <a:p>
            <a:endParaRPr lang="en-GB" sz="1000" dirty="0">
              <a:solidFill>
                <a:schemeClr val="bg1"/>
              </a:solidFill>
            </a:endParaRPr>
          </a:p>
          <a:p>
            <a:pPr marL="171450" indent="-171450">
              <a:buFont typeface="Arial" panose="020B0604020202020204" pitchFamily="34" charset="0"/>
              <a:buChar char="•"/>
            </a:pPr>
            <a:r>
              <a:rPr lang="en-GB" sz="1000" dirty="0">
                <a:solidFill>
                  <a:schemeClr val="bg1"/>
                </a:solidFill>
              </a:rPr>
              <a:t>Explain the point:</a:t>
            </a:r>
          </a:p>
          <a:p>
            <a:pPr algn="ctr"/>
            <a:r>
              <a:rPr lang="en-GB" sz="1000" b="1" i="1" dirty="0">
                <a:solidFill>
                  <a:schemeClr val="bg1"/>
                </a:solidFill>
              </a:rPr>
              <a:t>“This is where……..”</a:t>
            </a:r>
          </a:p>
          <a:p>
            <a:pPr algn="ctr"/>
            <a:r>
              <a:rPr lang="en-GB" sz="1000" b="1" i="1" dirty="0">
                <a:solidFill>
                  <a:schemeClr val="bg1"/>
                </a:solidFill>
              </a:rPr>
              <a:t>“This means……”</a:t>
            </a:r>
          </a:p>
          <a:p>
            <a:pPr algn="ctr"/>
            <a:r>
              <a:rPr lang="en-GB" sz="1000" b="1" i="1" dirty="0">
                <a:solidFill>
                  <a:schemeClr val="bg1"/>
                </a:solidFill>
              </a:rPr>
              <a:t>“……, which shows…..”</a:t>
            </a:r>
          </a:p>
          <a:p>
            <a:pPr algn="ctr"/>
            <a:endParaRPr lang="en-GB" sz="1000" b="1" i="1" dirty="0">
              <a:solidFill>
                <a:schemeClr val="bg1"/>
              </a:solidFill>
            </a:endParaRPr>
          </a:p>
          <a:p>
            <a:pPr marL="171450" indent="-171450">
              <a:buFont typeface="Arial" panose="020B0604020202020204" pitchFamily="34" charset="0"/>
              <a:buChar char="•"/>
            </a:pPr>
            <a:r>
              <a:rPr lang="en-GB" sz="1000" dirty="0">
                <a:solidFill>
                  <a:schemeClr val="bg1"/>
                </a:solidFill>
              </a:rPr>
              <a:t>When you have made a point you can use a connective to go on to explain it.</a:t>
            </a:r>
          </a:p>
        </p:txBody>
      </p:sp>
    </p:spTree>
    <p:extLst>
      <p:ext uri="{BB962C8B-B14F-4D97-AF65-F5344CB8AC3E}">
        <p14:creationId xmlns:p14="http://schemas.microsoft.com/office/powerpoint/2010/main" val="1756313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5400000">
            <a:off x="6271420" y="2755628"/>
            <a:ext cx="10515600" cy="1325563"/>
          </a:xfrm>
        </p:spPr>
        <p:txBody>
          <a:bodyPr/>
          <a:lstStyle/>
          <a:p>
            <a:pPr algn="ctr"/>
            <a:r>
              <a:rPr lang="en-GB" dirty="0"/>
              <a:t>5 Mark Question</a:t>
            </a:r>
          </a:p>
        </p:txBody>
      </p:sp>
      <p:grpSp>
        <p:nvGrpSpPr>
          <p:cNvPr id="21" name="Group 20"/>
          <p:cNvGrpSpPr/>
          <p:nvPr/>
        </p:nvGrpSpPr>
        <p:grpSpPr>
          <a:xfrm>
            <a:off x="0" y="0"/>
            <a:ext cx="8496897" cy="1962152"/>
            <a:chOff x="0" y="0"/>
            <a:chExt cx="8496897" cy="1962152"/>
          </a:xfrm>
        </p:grpSpPr>
        <p:grpSp>
          <p:nvGrpSpPr>
            <p:cNvPr id="20" name="Group 19"/>
            <p:cNvGrpSpPr/>
            <p:nvPr/>
          </p:nvGrpSpPr>
          <p:grpSpPr>
            <a:xfrm rot="16200000">
              <a:off x="2390629" y="-2390629"/>
              <a:ext cx="1961313" cy="6742571"/>
              <a:chOff x="1107416" y="47122"/>
              <a:chExt cx="1961313" cy="6742571"/>
            </a:xfrm>
          </p:grpSpPr>
          <p:grpSp>
            <p:nvGrpSpPr>
              <p:cNvPr id="3" name="Group 2"/>
              <p:cNvGrpSpPr/>
              <p:nvPr/>
            </p:nvGrpSpPr>
            <p:grpSpPr>
              <a:xfrm>
                <a:off x="1107416" y="47122"/>
                <a:ext cx="1961313" cy="6742571"/>
                <a:chOff x="0" y="0"/>
                <a:chExt cx="1961313" cy="6742571"/>
              </a:xfrm>
            </p:grpSpPr>
            <p:grpSp>
              <p:nvGrpSpPr>
                <p:cNvPr id="4" name="Group 3"/>
                <p:cNvGrpSpPr/>
                <p:nvPr/>
              </p:nvGrpSpPr>
              <p:grpSpPr>
                <a:xfrm>
                  <a:off x="0" y="0"/>
                  <a:ext cx="1933304" cy="6742571"/>
                  <a:chOff x="-1" y="0"/>
                  <a:chExt cx="1933304" cy="6252427"/>
                </a:xfrm>
              </p:grpSpPr>
              <p:sp>
                <p:nvSpPr>
                  <p:cNvPr id="5" name="Rectangle 4"/>
                  <p:cNvSpPr/>
                  <p:nvPr/>
                </p:nvSpPr>
                <p:spPr>
                  <a:xfrm>
                    <a:off x="0" y="0"/>
                    <a:ext cx="1933303" cy="2286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6" name="TextBox 5"/>
                  <p:cNvSpPr txBox="1"/>
                  <p:nvPr/>
                </p:nvSpPr>
                <p:spPr>
                  <a:xfrm>
                    <a:off x="0" y="0"/>
                    <a:ext cx="1933302" cy="2511547"/>
                  </a:xfrm>
                  <a:prstGeom prst="rect">
                    <a:avLst/>
                  </a:prstGeom>
                  <a:noFill/>
                </p:spPr>
                <p:txBody>
                  <a:bodyPr wrap="square" rtlCol="0">
                    <a:spAutoFit/>
                  </a:bodyPr>
                  <a:lstStyle/>
                  <a:p>
                    <a:pPr algn="ctr"/>
                    <a:r>
                      <a:rPr lang="en-GB" b="1" u="sng" dirty="0">
                        <a:solidFill>
                          <a:schemeClr val="accent4">
                            <a:lumMod val="75000"/>
                          </a:schemeClr>
                        </a:solidFill>
                      </a:rPr>
                      <a:t>5 Mark Question</a:t>
                    </a:r>
                  </a:p>
                  <a:p>
                    <a:pPr algn="ctr"/>
                    <a:r>
                      <a:rPr lang="en-GB" sz="1600" dirty="0"/>
                      <a:t>“Explain two……”</a:t>
                    </a:r>
                  </a:p>
                  <a:p>
                    <a:pPr algn="ctr"/>
                    <a:r>
                      <a:rPr lang="en-GB" sz="1000" dirty="0"/>
                      <a:t>Tick the boxes when you complete a step.</a:t>
                    </a:r>
                  </a:p>
                  <a:p>
                    <a:pPr marL="285750" indent="-285750">
                      <a:buFont typeface="Arial" panose="020B0604020202020204" pitchFamily="34" charset="0"/>
                      <a:buChar char="•"/>
                    </a:pPr>
                    <a:r>
                      <a:rPr lang="en-GB" sz="1200" b="1" u="sng" dirty="0">
                        <a:solidFill>
                          <a:srgbClr val="C00000"/>
                        </a:solidFill>
                      </a:rPr>
                      <a:t>Explain</a:t>
                    </a:r>
                    <a:r>
                      <a:rPr lang="en-GB" sz="1200" dirty="0">
                        <a:solidFill>
                          <a:srgbClr val="C00000"/>
                        </a:solidFill>
                      </a:rPr>
                      <a:t> – </a:t>
                    </a:r>
                    <a:r>
                      <a:rPr lang="en-GB" sz="1000" dirty="0">
                        <a:solidFill>
                          <a:srgbClr val="C00000"/>
                        </a:solidFill>
                      </a:rPr>
                      <a:t>to make something (an idea) clear by giving more relevant detail</a:t>
                    </a:r>
                    <a:r>
                      <a:rPr lang="en-GB" sz="1000" dirty="0">
                        <a:solidFill>
                          <a:schemeClr val="accent2">
                            <a:lumMod val="75000"/>
                          </a:schemeClr>
                        </a:solidFill>
                      </a:rPr>
                      <a:t>.</a:t>
                    </a:r>
                  </a:p>
                  <a:p>
                    <a:pPr marL="285750" indent="-285750">
                      <a:buFont typeface="Arial" panose="020B0604020202020204" pitchFamily="34" charset="0"/>
                      <a:buChar char="•"/>
                    </a:pPr>
                    <a:r>
                      <a:rPr lang="en-GB" sz="1200" dirty="0">
                        <a:solidFill>
                          <a:srgbClr val="00B050"/>
                        </a:solidFill>
                      </a:rPr>
                      <a:t>To get 4 marks you need to give two correct points and then explain each of them.</a:t>
                    </a:r>
                  </a:p>
                  <a:p>
                    <a:pPr marL="285750" indent="-285750">
                      <a:buFont typeface="Arial" panose="020B0604020202020204" pitchFamily="34" charset="0"/>
                      <a:buChar char="•"/>
                    </a:pPr>
                    <a:r>
                      <a:rPr lang="en-GB" sz="1200" b="1" dirty="0">
                        <a:solidFill>
                          <a:schemeClr val="accent4">
                            <a:lumMod val="75000"/>
                          </a:schemeClr>
                        </a:solidFill>
                      </a:rPr>
                      <a:t>DON’T</a:t>
                    </a:r>
                    <a:r>
                      <a:rPr lang="en-GB" sz="1200" dirty="0">
                        <a:solidFill>
                          <a:schemeClr val="accent4">
                            <a:lumMod val="75000"/>
                          </a:schemeClr>
                        </a:solidFill>
                      </a:rPr>
                      <a:t> just </a:t>
                    </a:r>
                    <a:r>
                      <a:rPr lang="en-GB" sz="1200" b="1" dirty="0">
                        <a:solidFill>
                          <a:schemeClr val="accent4">
                            <a:lumMod val="75000"/>
                          </a:schemeClr>
                        </a:solidFill>
                      </a:rPr>
                      <a:t>describe</a:t>
                    </a:r>
                    <a:r>
                      <a:rPr lang="en-GB" sz="1200" dirty="0">
                        <a:solidFill>
                          <a:schemeClr val="accent4">
                            <a:lumMod val="75000"/>
                          </a:schemeClr>
                        </a:solidFill>
                      </a:rPr>
                      <a:t>.</a:t>
                    </a:r>
                  </a:p>
                  <a:p>
                    <a:pPr marL="285750" indent="-285750">
                      <a:buFont typeface="Arial" panose="020B0604020202020204" pitchFamily="34" charset="0"/>
                      <a:buChar char="•"/>
                    </a:pPr>
                    <a:r>
                      <a:rPr lang="en-GB" sz="1200" b="1" dirty="0">
                        <a:solidFill>
                          <a:srgbClr val="0070C0"/>
                        </a:solidFill>
                      </a:rPr>
                      <a:t>DO</a:t>
                    </a:r>
                    <a:r>
                      <a:rPr lang="en-GB" sz="1200" dirty="0">
                        <a:solidFill>
                          <a:srgbClr val="0070C0"/>
                        </a:solidFill>
                      </a:rPr>
                      <a:t> it as a paragraph.</a:t>
                    </a:r>
                  </a:p>
                  <a:p>
                    <a:pPr marL="285750" indent="-285750">
                      <a:buFont typeface="Arial" panose="020B0604020202020204" pitchFamily="34" charset="0"/>
                      <a:buChar char="•"/>
                    </a:pPr>
                    <a:endParaRPr lang="en-GB" sz="1200" dirty="0">
                      <a:solidFill>
                        <a:schemeClr val="accent4">
                          <a:lumMod val="75000"/>
                        </a:schemeClr>
                      </a:solidFill>
                    </a:endParaRPr>
                  </a:p>
                </p:txBody>
              </p:sp>
              <p:sp>
                <p:nvSpPr>
                  <p:cNvPr id="7" name="Rectangle 6"/>
                  <p:cNvSpPr/>
                  <p:nvPr/>
                </p:nvSpPr>
                <p:spPr>
                  <a:xfrm>
                    <a:off x="0" y="2285064"/>
                    <a:ext cx="1933303" cy="191246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1" y="4197525"/>
                    <a:ext cx="1933303" cy="205490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a:picLocks noChangeAspect="1"/>
                  </p:cNvPicPr>
                  <p:nvPr/>
                </p:nvPicPr>
                <p:blipFill>
                  <a:blip r:embed="rId2"/>
                  <a:stretch>
                    <a:fillRect/>
                  </a:stretch>
                </p:blipFill>
                <p:spPr>
                  <a:xfrm>
                    <a:off x="1590576" y="664005"/>
                    <a:ext cx="205567" cy="204654"/>
                  </a:xfrm>
                  <a:prstGeom prst="rect">
                    <a:avLst/>
                  </a:prstGeom>
                </p:spPr>
              </p:pic>
              <p:sp>
                <p:nvSpPr>
                  <p:cNvPr id="11" name="Rectangle 10"/>
                  <p:cNvSpPr/>
                  <p:nvPr/>
                </p:nvSpPr>
                <p:spPr>
                  <a:xfrm>
                    <a:off x="1671197" y="2396465"/>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2" name="Rectangle 11"/>
                  <p:cNvSpPr/>
                  <p:nvPr/>
                </p:nvSpPr>
                <p:spPr>
                  <a:xfrm>
                    <a:off x="1693360" y="4246713"/>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grpSp>
            <p:sp>
              <p:nvSpPr>
                <p:cNvPr id="13" name="TextBox 12"/>
                <p:cNvSpPr txBox="1"/>
                <p:nvPr/>
              </p:nvSpPr>
              <p:spPr>
                <a:xfrm>
                  <a:off x="37633" y="4526579"/>
                  <a:ext cx="1923680" cy="2215991"/>
                </a:xfrm>
                <a:prstGeom prst="rect">
                  <a:avLst/>
                </a:prstGeom>
                <a:noFill/>
              </p:spPr>
              <p:txBody>
                <a:bodyPr wrap="square" rtlCol="0">
                  <a:spAutoFit/>
                </a:bodyPr>
                <a:lstStyle/>
                <a:p>
                  <a:pPr algn="ctr"/>
                  <a:r>
                    <a:rPr lang="en-GB" b="1" i="1" dirty="0">
                      <a:solidFill>
                        <a:schemeClr val="bg1"/>
                      </a:solidFill>
                    </a:rPr>
                    <a:t>STEP 2</a:t>
                  </a:r>
                </a:p>
                <a:p>
                  <a:pPr marL="171450" indent="-171450">
                    <a:buFont typeface="Arial" panose="020B0604020202020204" pitchFamily="34" charset="0"/>
                    <a:buChar char="•"/>
                  </a:pPr>
                  <a:r>
                    <a:rPr lang="en-GB" sz="1000" dirty="0">
                      <a:solidFill>
                        <a:schemeClr val="bg1"/>
                      </a:solidFill>
                    </a:rPr>
                    <a:t>Give a second correct point:</a:t>
                  </a:r>
                </a:p>
                <a:p>
                  <a:r>
                    <a:rPr lang="en-GB" sz="1000" b="1" i="1" dirty="0">
                      <a:solidFill>
                        <a:schemeClr val="bg1"/>
                      </a:solidFill>
                    </a:rPr>
                    <a:t>“A second [relate to question] would be….”</a:t>
                  </a:r>
                </a:p>
                <a:p>
                  <a:endParaRPr lang="en-GB" sz="1000" dirty="0">
                    <a:solidFill>
                      <a:schemeClr val="bg1"/>
                    </a:solidFill>
                  </a:endParaRPr>
                </a:p>
                <a:p>
                  <a:pPr marL="171450" indent="-171450">
                    <a:buFont typeface="Arial" panose="020B0604020202020204" pitchFamily="34" charset="0"/>
                    <a:buChar char="•"/>
                  </a:pPr>
                  <a:r>
                    <a:rPr lang="en-GB" sz="1000" dirty="0">
                      <a:solidFill>
                        <a:schemeClr val="bg1"/>
                      </a:solidFill>
                    </a:rPr>
                    <a:t>Explain the point:</a:t>
                  </a:r>
                </a:p>
                <a:p>
                  <a:pPr algn="ctr"/>
                  <a:r>
                    <a:rPr lang="en-GB" sz="1000" b="1" i="1" dirty="0">
                      <a:solidFill>
                        <a:schemeClr val="bg1"/>
                      </a:solidFill>
                    </a:rPr>
                    <a:t>“This is where……..”</a:t>
                  </a:r>
                </a:p>
                <a:p>
                  <a:pPr algn="ctr"/>
                  <a:r>
                    <a:rPr lang="en-GB" sz="1000" b="1" i="1" dirty="0">
                      <a:solidFill>
                        <a:schemeClr val="bg1"/>
                      </a:solidFill>
                    </a:rPr>
                    <a:t>“This means……”</a:t>
                  </a:r>
                </a:p>
                <a:p>
                  <a:pPr algn="ctr"/>
                  <a:r>
                    <a:rPr lang="en-GB" sz="1000" b="1" i="1" dirty="0">
                      <a:solidFill>
                        <a:schemeClr val="bg1"/>
                      </a:solidFill>
                    </a:rPr>
                    <a:t>“……, which shows…..”</a:t>
                  </a:r>
                </a:p>
                <a:p>
                  <a:pPr algn="ctr"/>
                  <a:endParaRPr lang="en-GB" sz="1000" b="1" i="1" dirty="0">
                    <a:solidFill>
                      <a:schemeClr val="bg1"/>
                    </a:solidFill>
                  </a:endParaRPr>
                </a:p>
                <a:p>
                  <a:pPr marL="171450" indent="-171450">
                    <a:buFont typeface="Arial" panose="020B0604020202020204" pitchFamily="34" charset="0"/>
                    <a:buChar char="•"/>
                  </a:pPr>
                  <a:r>
                    <a:rPr lang="en-GB" sz="1000" dirty="0">
                      <a:solidFill>
                        <a:schemeClr val="bg1"/>
                      </a:solidFill>
                    </a:rPr>
                    <a:t>When you have made a point you can use a connective to go on to explain it.</a:t>
                  </a:r>
                </a:p>
              </p:txBody>
            </p:sp>
          </p:grpSp>
          <p:sp>
            <p:nvSpPr>
              <p:cNvPr id="16" name="TextBox 15"/>
              <p:cNvSpPr txBox="1"/>
              <p:nvPr/>
            </p:nvSpPr>
            <p:spPr>
              <a:xfrm>
                <a:off x="1140425" y="2501915"/>
                <a:ext cx="1923680" cy="2062103"/>
              </a:xfrm>
              <a:prstGeom prst="rect">
                <a:avLst/>
              </a:prstGeom>
              <a:noFill/>
            </p:spPr>
            <p:txBody>
              <a:bodyPr wrap="square" rtlCol="0">
                <a:spAutoFit/>
              </a:bodyPr>
              <a:lstStyle/>
              <a:p>
                <a:pPr algn="ctr"/>
                <a:r>
                  <a:rPr lang="en-GB" b="1" i="1" dirty="0">
                    <a:solidFill>
                      <a:schemeClr val="bg1"/>
                    </a:solidFill>
                  </a:rPr>
                  <a:t>STEP 1</a:t>
                </a:r>
              </a:p>
              <a:p>
                <a:pPr marL="285750" indent="-285750">
                  <a:buFont typeface="Arial" panose="020B0604020202020204" pitchFamily="34" charset="0"/>
                  <a:buChar char="•"/>
                </a:pPr>
                <a:r>
                  <a:rPr lang="en-GB" sz="1000" dirty="0">
                    <a:solidFill>
                      <a:schemeClr val="bg1"/>
                    </a:solidFill>
                  </a:rPr>
                  <a:t>Give one correct point:</a:t>
                </a:r>
              </a:p>
              <a:p>
                <a:r>
                  <a:rPr lang="en-GB" sz="1000" b="1" i="1" dirty="0">
                    <a:solidFill>
                      <a:schemeClr val="bg1"/>
                    </a:solidFill>
                  </a:rPr>
                  <a:t>“One [relate to question] is….”</a:t>
                </a:r>
              </a:p>
              <a:p>
                <a:endParaRPr lang="en-GB" sz="1000" dirty="0">
                  <a:solidFill>
                    <a:schemeClr val="bg1"/>
                  </a:solidFill>
                </a:endParaRPr>
              </a:p>
              <a:p>
                <a:pPr marL="171450" indent="-171450">
                  <a:buFont typeface="Arial" panose="020B0604020202020204" pitchFamily="34" charset="0"/>
                  <a:buChar char="•"/>
                </a:pPr>
                <a:r>
                  <a:rPr lang="en-GB" sz="1000" dirty="0">
                    <a:solidFill>
                      <a:schemeClr val="bg1"/>
                    </a:solidFill>
                  </a:rPr>
                  <a:t>Explain the point:</a:t>
                </a:r>
              </a:p>
              <a:p>
                <a:pPr algn="ctr"/>
                <a:r>
                  <a:rPr lang="en-GB" sz="1000" b="1" i="1" dirty="0">
                    <a:solidFill>
                      <a:schemeClr val="bg1"/>
                    </a:solidFill>
                  </a:rPr>
                  <a:t>“This is where……..”</a:t>
                </a:r>
              </a:p>
              <a:p>
                <a:pPr algn="ctr"/>
                <a:r>
                  <a:rPr lang="en-GB" sz="1000" b="1" i="1" dirty="0">
                    <a:solidFill>
                      <a:schemeClr val="bg1"/>
                    </a:solidFill>
                  </a:rPr>
                  <a:t>“This means……”</a:t>
                </a:r>
              </a:p>
              <a:p>
                <a:pPr algn="ctr"/>
                <a:r>
                  <a:rPr lang="en-GB" sz="1000" b="1" i="1" dirty="0">
                    <a:solidFill>
                      <a:schemeClr val="bg1"/>
                    </a:solidFill>
                  </a:rPr>
                  <a:t>“……, which shows…..”</a:t>
                </a:r>
              </a:p>
              <a:p>
                <a:pPr algn="ctr"/>
                <a:endParaRPr lang="en-GB" sz="1000" b="1" i="1" dirty="0">
                  <a:solidFill>
                    <a:schemeClr val="bg1"/>
                  </a:solidFill>
                </a:endParaRPr>
              </a:p>
              <a:p>
                <a:pPr marL="171450" indent="-171450">
                  <a:buFont typeface="Arial" panose="020B0604020202020204" pitchFamily="34" charset="0"/>
                  <a:buChar char="•"/>
                </a:pPr>
                <a:r>
                  <a:rPr lang="en-GB" sz="1000" dirty="0">
                    <a:solidFill>
                      <a:schemeClr val="bg1"/>
                    </a:solidFill>
                  </a:rPr>
                  <a:t>When you have made a point you can use a connective to go on to explain it.</a:t>
                </a:r>
              </a:p>
            </p:txBody>
          </p:sp>
        </p:grpSp>
        <p:grpSp>
          <p:nvGrpSpPr>
            <p:cNvPr id="19" name="Group 18"/>
            <p:cNvGrpSpPr/>
            <p:nvPr/>
          </p:nvGrpSpPr>
          <p:grpSpPr>
            <a:xfrm rot="16200000">
              <a:off x="6643889" y="109144"/>
              <a:ext cx="1951690" cy="1754326"/>
              <a:chOff x="6040824" y="2387216"/>
              <a:chExt cx="1951690" cy="1754326"/>
            </a:xfrm>
          </p:grpSpPr>
          <p:sp>
            <p:nvSpPr>
              <p:cNvPr id="15" name="Rectangle 14"/>
              <p:cNvSpPr/>
              <p:nvPr/>
            </p:nvSpPr>
            <p:spPr>
              <a:xfrm>
                <a:off x="6040824" y="2387217"/>
                <a:ext cx="1933303" cy="1492452"/>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7674699" y="2501915"/>
                <a:ext cx="169817" cy="220697"/>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8" name="TextBox 17"/>
              <p:cNvSpPr txBox="1"/>
              <p:nvPr/>
            </p:nvSpPr>
            <p:spPr>
              <a:xfrm>
                <a:off x="6068834" y="2387216"/>
                <a:ext cx="1923680" cy="1754326"/>
              </a:xfrm>
              <a:prstGeom prst="rect">
                <a:avLst/>
              </a:prstGeom>
              <a:noFill/>
            </p:spPr>
            <p:txBody>
              <a:bodyPr wrap="square" rtlCol="0">
                <a:spAutoFit/>
              </a:bodyPr>
              <a:lstStyle/>
              <a:p>
                <a:pPr algn="ctr"/>
                <a:r>
                  <a:rPr lang="en-GB" b="1" i="1" dirty="0">
                    <a:solidFill>
                      <a:schemeClr val="bg1"/>
                    </a:solidFill>
                  </a:rPr>
                  <a:t>STEP 3</a:t>
                </a:r>
              </a:p>
              <a:p>
                <a:pPr marL="285750" indent="-285750">
                  <a:buFont typeface="Arial" panose="020B0604020202020204" pitchFamily="34" charset="0"/>
                  <a:buChar char="•"/>
                </a:pPr>
                <a:r>
                  <a:rPr lang="en-GB" sz="1000" dirty="0">
                    <a:solidFill>
                      <a:schemeClr val="bg1"/>
                    </a:solidFill>
                    <a:latin typeface="+mj-lt"/>
                  </a:rPr>
                  <a:t>Include a key teaching, quote or reference to religious scripture.</a:t>
                </a:r>
              </a:p>
              <a:p>
                <a:pPr algn="ctr"/>
                <a:endParaRPr lang="en-GB" sz="1000" dirty="0">
                  <a:solidFill>
                    <a:schemeClr val="bg1"/>
                  </a:solidFill>
                  <a:latin typeface="+mj-lt"/>
                </a:endParaRPr>
              </a:p>
              <a:p>
                <a:pPr algn="ctr"/>
                <a:r>
                  <a:rPr lang="en-GB" sz="1000" i="1" dirty="0">
                    <a:solidFill>
                      <a:schemeClr val="bg1"/>
                    </a:solidFill>
                    <a:latin typeface="+mj-lt"/>
                  </a:rPr>
                  <a:t>“This is shown in the teaching…”</a:t>
                </a:r>
              </a:p>
              <a:p>
                <a:pPr algn="ctr"/>
                <a:endParaRPr lang="en-GB" sz="1000" dirty="0">
                  <a:solidFill>
                    <a:schemeClr val="bg1"/>
                  </a:solidFill>
                  <a:latin typeface="+mj-lt"/>
                </a:endParaRPr>
              </a:p>
              <a:p>
                <a:pPr algn="ctr"/>
                <a:r>
                  <a:rPr lang="en-GB" sz="1000" i="1" dirty="0">
                    <a:solidFill>
                      <a:schemeClr val="bg1"/>
                    </a:solidFill>
                    <a:latin typeface="+mj-lt"/>
                  </a:rPr>
                  <a:t>“As shown in the quote “…””</a:t>
                </a:r>
              </a:p>
              <a:p>
                <a:pPr algn="ctr"/>
                <a:endParaRPr lang="en-GB" sz="1000" i="1" dirty="0">
                  <a:solidFill>
                    <a:schemeClr val="bg1"/>
                  </a:solidFill>
                  <a:latin typeface="+mj-lt"/>
                </a:endParaRPr>
              </a:p>
              <a:p>
                <a:pPr algn="ctr"/>
                <a:endParaRPr lang="en-GB" sz="1000" i="1" dirty="0">
                  <a:solidFill>
                    <a:schemeClr val="bg1"/>
                  </a:solidFill>
                  <a:latin typeface="+mj-lt"/>
                </a:endParaRPr>
              </a:p>
            </p:txBody>
          </p:sp>
        </p:grpSp>
      </p:grpSp>
      <p:grpSp>
        <p:nvGrpSpPr>
          <p:cNvPr id="22" name="Group 21"/>
          <p:cNvGrpSpPr/>
          <p:nvPr/>
        </p:nvGrpSpPr>
        <p:grpSpPr>
          <a:xfrm>
            <a:off x="-2853" y="1981024"/>
            <a:ext cx="8496897" cy="1962152"/>
            <a:chOff x="0" y="0"/>
            <a:chExt cx="8496897" cy="1962152"/>
          </a:xfrm>
        </p:grpSpPr>
        <p:grpSp>
          <p:nvGrpSpPr>
            <p:cNvPr id="23" name="Group 22"/>
            <p:cNvGrpSpPr/>
            <p:nvPr/>
          </p:nvGrpSpPr>
          <p:grpSpPr>
            <a:xfrm rot="16200000">
              <a:off x="2390629" y="-2390629"/>
              <a:ext cx="1961313" cy="6742571"/>
              <a:chOff x="1107416" y="47122"/>
              <a:chExt cx="1961313" cy="6742571"/>
            </a:xfrm>
          </p:grpSpPr>
          <p:grpSp>
            <p:nvGrpSpPr>
              <p:cNvPr id="28" name="Group 27"/>
              <p:cNvGrpSpPr/>
              <p:nvPr/>
            </p:nvGrpSpPr>
            <p:grpSpPr>
              <a:xfrm>
                <a:off x="1107416" y="47122"/>
                <a:ext cx="1961313" cy="6742571"/>
                <a:chOff x="0" y="0"/>
                <a:chExt cx="1961313" cy="6742571"/>
              </a:xfrm>
            </p:grpSpPr>
            <p:grpSp>
              <p:nvGrpSpPr>
                <p:cNvPr id="30" name="Group 29"/>
                <p:cNvGrpSpPr/>
                <p:nvPr/>
              </p:nvGrpSpPr>
              <p:grpSpPr>
                <a:xfrm>
                  <a:off x="0" y="0"/>
                  <a:ext cx="1933304" cy="6742571"/>
                  <a:chOff x="-1" y="0"/>
                  <a:chExt cx="1933304" cy="6252427"/>
                </a:xfrm>
              </p:grpSpPr>
              <p:sp>
                <p:nvSpPr>
                  <p:cNvPr id="32" name="Rectangle 31"/>
                  <p:cNvSpPr/>
                  <p:nvPr/>
                </p:nvSpPr>
                <p:spPr>
                  <a:xfrm>
                    <a:off x="0" y="0"/>
                    <a:ext cx="1933303" cy="2286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33" name="TextBox 32"/>
                  <p:cNvSpPr txBox="1"/>
                  <p:nvPr/>
                </p:nvSpPr>
                <p:spPr>
                  <a:xfrm>
                    <a:off x="0" y="0"/>
                    <a:ext cx="1933302" cy="2511547"/>
                  </a:xfrm>
                  <a:prstGeom prst="rect">
                    <a:avLst/>
                  </a:prstGeom>
                  <a:noFill/>
                </p:spPr>
                <p:txBody>
                  <a:bodyPr wrap="square" rtlCol="0">
                    <a:spAutoFit/>
                  </a:bodyPr>
                  <a:lstStyle/>
                  <a:p>
                    <a:pPr algn="ctr"/>
                    <a:r>
                      <a:rPr lang="en-GB" b="1" u="sng" dirty="0">
                        <a:solidFill>
                          <a:schemeClr val="accent4">
                            <a:lumMod val="75000"/>
                          </a:schemeClr>
                        </a:solidFill>
                      </a:rPr>
                      <a:t>5 Mark Question</a:t>
                    </a:r>
                  </a:p>
                  <a:p>
                    <a:pPr algn="ctr"/>
                    <a:r>
                      <a:rPr lang="en-GB" sz="1600" dirty="0"/>
                      <a:t>“Explain two……”</a:t>
                    </a:r>
                  </a:p>
                  <a:p>
                    <a:pPr algn="ctr"/>
                    <a:r>
                      <a:rPr lang="en-GB" sz="1000" dirty="0"/>
                      <a:t>Tick the boxes when you complete a step.</a:t>
                    </a:r>
                  </a:p>
                  <a:p>
                    <a:pPr marL="285750" indent="-285750">
                      <a:buFont typeface="Arial" panose="020B0604020202020204" pitchFamily="34" charset="0"/>
                      <a:buChar char="•"/>
                    </a:pPr>
                    <a:r>
                      <a:rPr lang="en-GB" sz="1200" b="1" u="sng" dirty="0">
                        <a:solidFill>
                          <a:srgbClr val="C00000"/>
                        </a:solidFill>
                      </a:rPr>
                      <a:t>Explain</a:t>
                    </a:r>
                    <a:r>
                      <a:rPr lang="en-GB" sz="1200" dirty="0">
                        <a:solidFill>
                          <a:srgbClr val="C00000"/>
                        </a:solidFill>
                      </a:rPr>
                      <a:t> – </a:t>
                    </a:r>
                    <a:r>
                      <a:rPr lang="en-GB" sz="1000" dirty="0">
                        <a:solidFill>
                          <a:srgbClr val="C00000"/>
                        </a:solidFill>
                      </a:rPr>
                      <a:t>to make something (an idea) clear by giving more relevant detail</a:t>
                    </a:r>
                    <a:r>
                      <a:rPr lang="en-GB" sz="1000" dirty="0">
                        <a:solidFill>
                          <a:schemeClr val="accent2">
                            <a:lumMod val="75000"/>
                          </a:schemeClr>
                        </a:solidFill>
                      </a:rPr>
                      <a:t>.</a:t>
                    </a:r>
                  </a:p>
                  <a:p>
                    <a:pPr marL="285750" indent="-285750">
                      <a:buFont typeface="Arial" panose="020B0604020202020204" pitchFamily="34" charset="0"/>
                      <a:buChar char="•"/>
                    </a:pPr>
                    <a:r>
                      <a:rPr lang="en-GB" sz="1200" dirty="0">
                        <a:solidFill>
                          <a:srgbClr val="00B050"/>
                        </a:solidFill>
                      </a:rPr>
                      <a:t>To get 4 marks you need to give two correct points and then explain each of them.</a:t>
                    </a:r>
                  </a:p>
                  <a:p>
                    <a:pPr marL="285750" indent="-285750">
                      <a:buFont typeface="Arial" panose="020B0604020202020204" pitchFamily="34" charset="0"/>
                      <a:buChar char="•"/>
                    </a:pPr>
                    <a:r>
                      <a:rPr lang="en-GB" sz="1200" b="1" dirty="0">
                        <a:solidFill>
                          <a:schemeClr val="accent4">
                            <a:lumMod val="75000"/>
                          </a:schemeClr>
                        </a:solidFill>
                      </a:rPr>
                      <a:t>DON’T</a:t>
                    </a:r>
                    <a:r>
                      <a:rPr lang="en-GB" sz="1200" dirty="0">
                        <a:solidFill>
                          <a:schemeClr val="accent4">
                            <a:lumMod val="75000"/>
                          </a:schemeClr>
                        </a:solidFill>
                      </a:rPr>
                      <a:t> just </a:t>
                    </a:r>
                    <a:r>
                      <a:rPr lang="en-GB" sz="1200" b="1" dirty="0">
                        <a:solidFill>
                          <a:schemeClr val="accent4">
                            <a:lumMod val="75000"/>
                          </a:schemeClr>
                        </a:solidFill>
                      </a:rPr>
                      <a:t>describe</a:t>
                    </a:r>
                    <a:r>
                      <a:rPr lang="en-GB" sz="1200" dirty="0">
                        <a:solidFill>
                          <a:schemeClr val="accent4">
                            <a:lumMod val="75000"/>
                          </a:schemeClr>
                        </a:solidFill>
                      </a:rPr>
                      <a:t>.</a:t>
                    </a:r>
                  </a:p>
                  <a:p>
                    <a:pPr marL="285750" indent="-285750">
                      <a:buFont typeface="Arial" panose="020B0604020202020204" pitchFamily="34" charset="0"/>
                      <a:buChar char="•"/>
                    </a:pPr>
                    <a:r>
                      <a:rPr lang="en-GB" sz="1200" b="1" dirty="0">
                        <a:solidFill>
                          <a:srgbClr val="0070C0"/>
                        </a:solidFill>
                      </a:rPr>
                      <a:t>DO</a:t>
                    </a:r>
                    <a:r>
                      <a:rPr lang="en-GB" sz="1200" dirty="0">
                        <a:solidFill>
                          <a:srgbClr val="0070C0"/>
                        </a:solidFill>
                      </a:rPr>
                      <a:t> it as a paragraph.</a:t>
                    </a:r>
                  </a:p>
                  <a:p>
                    <a:pPr marL="285750" indent="-285750">
                      <a:buFont typeface="Arial" panose="020B0604020202020204" pitchFamily="34" charset="0"/>
                      <a:buChar char="•"/>
                    </a:pPr>
                    <a:endParaRPr lang="en-GB" sz="1200" dirty="0">
                      <a:solidFill>
                        <a:schemeClr val="accent4">
                          <a:lumMod val="75000"/>
                        </a:schemeClr>
                      </a:solidFill>
                    </a:endParaRPr>
                  </a:p>
                </p:txBody>
              </p:sp>
              <p:sp>
                <p:nvSpPr>
                  <p:cNvPr id="34" name="Rectangle 33"/>
                  <p:cNvSpPr/>
                  <p:nvPr/>
                </p:nvSpPr>
                <p:spPr>
                  <a:xfrm>
                    <a:off x="0" y="2285064"/>
                    <a:ext cx="1933303" cy="191246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p:cNvSpPr/>
                  <p:nvPr/>
                </p:nvSpPr>
                <p:spPr>
                  <a:xfrm>
                    <a:off x="-1" y="4197525"/>
                    <a:ext cx="1933303" cy="205490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6" name="Picture 35"/>
                  <p:cNvPicPr>
                    <a:picLocks noChangeAspect="1"/>
                  </p:cNvPicPr>
                  <p:nvPr/>
                </p:nvPicPr>
                <p:blipFill>
                  <a:blip r:embed="rId2"/>
                  <a:stretch>
                    <a:fillRect/>
                  </a:stretch>
                </p:blipFill>
                <p:spPr>
                  <a:xfrm>
                    <a:off x="1590576" y="664005"/>
                    <a:ext cx="205567" cy="204654"/>
                  </a:xfrm>
                  <a:prstGeom prst="rect">
                    <a:avLst/>
                  </a:prstGeom>
                </p:spPr>
              </p:pic>
              <p:sp>
                <p:nvSpPr>
                  <p:cNvPr id="37" name="Rectangle 36"/>
                  <p:cNvSpPr/>
                  <p:nvPr/>
                </p:nvSpPr>
                <p:spPr>
                  <a:xfrm>
                    <a:off x="1671197" y="2396465"/>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38" name="Rectangle 37"/>
                  <p:cNvSpPr/>
                  <p:nvPr/>
                </p:nvSpPr>
                <p:spPr>
                  <a:xfrm>
                    <a:off x="1693360" y="4246713"/>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grpSp>
            <p:sp>
              <p:nvSpPr>
                <p:cNvPr id="31" name="TextBox 30"/>
                <p:cNvSpPr txBox="1"/>
                <p:nvPr/>
              </p:nvSpPr>
              <p:spPr>
                <a:xfrm>
                  <a:off x="37633" y="4526579"/>
                  <a:ext cx="1923680" cy="2215991"/>
                </a:xfrm>
                <a:prstGeom prst="rect">
                  <a:avLst/>
                </a:prstGeom>
                <a:noFill/>
              </p:spPr>
              <p:txBody>
                <a:bodyPr wrap="square" rtlCol="0">
                  <a:spAutoFit/>
                </a:bodyPr>
                <a:lstStyle/>
                <a:p>
                  <a:pPr algn="ctr"/>
                  <a:r>
                    <a:rPr lang="en-GB" b="1" i="1" dirty="0">
                      <a:solidFill>
                        <a:schemeClr val="bg1"/>
                      </a:solidFill>
                    </a:rPr>
                    <a:t>STEP 2</a:t>
                  </a:r>
                </a:p>
                <a:p>
                  <a:pPr marL="171450" indent="-171450">
                    <a:buFont typeface="Arial" panose="020B0604020202020204" pitchFamily="34" charset="0"/>
                    <a:buChar char="•"/>
                  </a:pPr>
                  <a:r>
                    <a:rPr lang="en-GB" sz="1000" dirty="0">
                      <a:solidFill>
                        <a:schemeClr val="bg1"/>
                      </a:solidFill>
                    </a:rPr>
                    <a:t>Give a second correct point:</a:t>
                  </a:r>
                </a:p>
                <a:p>
                  <a:r>
                    <a:rPr lang="en-GB" sz="1000" b="1" i="1" dirty="0">
                      <a:solidFill>
                        <a:schemeClr val="bg1"/>
                      </a:solidFill>
                    </a:rPr>
                    <a:t>“A second [relate to question] would be….”</a:t>
                  </a:r>
                </a:p>
                <a:p>
                  <a:endParaRPr lang="en-GB" sz="1000" dirty="0">
                    <a:solidFill>
                      <a:schemeClr val="bg1"/>
                    </a:solidFill>
                  </a:endParaRPr>
                </a:p>
                <a:p>
                  <a:pPr marL="171450" indent="-171450">
                    <a:buFont typeface="Arial" panose="020B0604020202020204" pitchFamily="34" charset="0"/>
                    <a:buChar char="•"/>
                  </a:pPr>
                  <a:r>
                    <a:rPr lang="en-GB" sz="1000" dirty="0">
                      <a:solidFill>
                        <a:schemeClr val="bg1"/>
                      </a:solidFill>
                    </a:rPr>
                    <a:t>Explain the point:</a:t>
                  </a:r>
                </a:p>
                <a:p>
                  <a:pPr algn="ctr"/>
                  <a:r>
                    <a:rPr lang="en-GB" sz="1000" b="1" i="1" dirty="0">
                      <a:solidFill>
                        <a:schemeClr val="bg1"/>
                      </a:solidFill>
                    </a:rPr>
                    <a:t>“This is where……..”</a:t>
                  </a:r>
                </a:p>
                <a:p>
                  <a:pPr algn="ctr"/>
                  <a:r>
                    <a:rPr lang="en-GB" sz="1000" b="1" i="1" dirty="0">
                      <a:solidFill>
                        <a:schemeClr val="bg1"/>
                      </a:solidFill>
                    </a:rPr>
                    <a:t>“This means……”</a:t>
                  </a:r>
                </a:p>
                <a:p>
                  <a:pPr algn="ctr"/>
                  <a:r>
                    <a:rPr lang="en-GB" sz="1000" b="1" i="1" dirty="0">
                      <a:solidFill>
                        <a:schemeClr val="bg1"/>
                      </a:solidFill>
                    </a:rPr>
                    <a:t>“……, which shows…..”</a:t>
                  </a:r>
                </a:p>
                <a:p>
                  <a:pPr algn="ctr"/>
                  <a:endParaRPr lang="en-GB" sz="1000" b="1" i="1" dirty="0">
                    <a:solidFill>
                      <a:schemeClr val="bg1"/>
                    </a:solidFill>
                  </a:endParaRPr>
                </a:p>
                <a:p>
                  <a:pPr marL="171450" indent="-171450">
                    <a:buFont typeface="Arial" panose="020B0604020202020204" pitchFamily="34" charset="0"/>
                    <a:buChar char="•"/>
                  </a:pPr>
                  <a:r>
                    <a:rPr lang="en-GB" sz="1000" dirty="0">
                      <a:solidFill>
                        <a:schemeClr val="bg1"/>
                      </a:solidFill>
                    </a:rPr>
                    <a:t>When you have made a point you can use a connective to go on to explain it.</a:t>
                  </a:r>
                </a:p>
              </p:txBody>
            </p:sp>
          </p:grpSp>
          <p:sp>
            <p:nvSpPr>
              <p:cNvPr id="29" name="TextBox 28"/>
              <p:cNvSpPr txBox="1"/>
              <p:nvPr/>
            </p:nvSpPr>
            <p:spPr>
              <a:xfrm>
                <a:off x="1140425" y="2501915"/>
                <a:ext cx="1923680" cy="2062103"/>
              </a:xfrm>
              <a:prstGeom prst="rect">
                <a:avLst/>
              </a:prstGeom>
              <a:noFill/>
            </p:spPr>
            <p:txBody>
              <a:bodyPr wrap="square" rtlCol="0">
                <a:spAutoFit/>
              </a:bodyPr>
              <a:lstStyle/>
              <a:p>
                <a:pPr algn="ctr"/>
                <a:r>
                  <a:rPr lang="en-GB" b="1" i="1" dirty="0">
                    <a:solidFill>
                      <a:schemeClr val="bg1"/>
                    </a:solidFill>
                  </a:rPr>
                  <a:t>STEP 1</a:t>
                </a:r>
              </a:p>
              <a:p>
                <a:pPr marL="285750" indent="-285750">
                  <a:buFont typeface="Arial" panose="020B0604020202020204" pitchFamily="34" charset="0"/>
                  <a:buChar char="•"/>
                </a:pPr>
                <a:r>
                  <a:rPr lang="en-GB" sz="1000" dirty="0">
                    <a:solidFill>
                      <a:schemeClr val="bg1"/>
                    </a:solidFill>
                  </a:rPr>
                  <a:t>Give one correct point:</a:t>
                </a:r>
              </a:p>
              <a:p>
                <a:r>
                  <a:rPr lang="en-GB" sz="1000" b="1" i="1" dirty="0">
                    <a:solidFill>
                      <a:schemeClr val="bg1"/>
                    </a:solidFill>
                  </a:rPr>
                  <a:t>“One [relate to question] is….”</a:t>
                </a:r>
              </a:p>
              <a:p>
                <a:endParaRPr lang="en-GB" sz="1000" dirty="0">
                  <a:solidFill>
                    <a:schemeClr val="bg1"/>
                  </a:solidFill>
                </a:endParaRPr>
              </a:p>
              <a:p>
                <a:pPr marL="171450" indent="-171450">
                  <a:buFont typeface="Arial" panose="020B0604020202020204" pitchFamily="34" charset="0"/>
                  <a:buChar char="•"/>
                </a:pPr>
                <a:r>
                  <a:rPr lang="en-GB" sz="1000" dirty="0">
                    <a:solidFill>
                      <a:schemeClr val="bg1"/>
                    </a:solidFill>
                  </a:rPr>
                  <a:t>Explain the point:</a:t>
                </a:r>
              </a:p>
              <a:p>
                <a:pPr algn="ctr"/>
                <a:r>
                  <a:rPr lang="en-GB" sz="1000" b="1" i="1" dirty="0">
                    <a:solidFill>
                      <a:schemeClr val="bg1"/>
                    </a:solidFill>
                  </a:rPr>
                  <a:t>“This is where……..”</a:t>
                </a:r>
              </a:p>
              <a:p>
                <a:pPr algn="ctr"/>
                <a:r>
                  <a:rPr lang="en-GB" sz="1000" b="1" i="1" dirty="0">
                    <a:solidFill>
                      <a:schemeClr val="bg1"/>
                    </a:solidFill>
                  </a:rPr>
                  <a:t>“This means……”</a:t>
                </a:r>
              </a:p>
              <a:p>
                <a:pPr algn="ctr"/>
                <a:r>
                  <a:rPr lang="en-GB" sz="1000" b="1" i="1" dirty="0">
                    <a:solidFill>
                      <a:schemeClr val="bg1"/>
                    </a:solidFill>
                  </a:rPr>
                  <a:t>“……, which shows…..”</a:t>
                </a:r>
              </a:p>
              <a:p>
                <a:pPr algn="ctr"/>
                <a:endParaRPr lang="en-GB" sz="1000" b="1" i="1" dirty="0">
                  <a:solidFill>
                    <a:schemeClr val="bg1"/>
                  </a:solidFill>
                </a:endParaRPr>
              </a:p>
              <a:p>
                <a:pPr marL="171450" indent="-171450">
                  <a:buFont typeface="Arial" panose="020B0604020202020204" pitchFamily="34" charset="0"/>
                  <a:buChar char="•"/>
                </a:pPr>
                <a:r>
                  <a:rPr lang="en-GB" sz="1000" dirty="0">
                    <a:solidFill>
                      <a:schemeClr val="bg1"/>
                    </a:solidFill>
                  </a:rPr>
                  <a:t>When you have made a point you can use a connective to go on to explain it.</a:t>
                </a:r>
              </a:p>
            </p:txBody>
          </p:sp>
        </p:grpSp>
        <p:grpSp>
          <p:nvGrpSpPr>
            <p:cNvPr id="24" name="Group 23"/>
            <p:cNvGrpSpPr/>
            <p:nvPr/>
          </p:nvGrpSpPr>
          <p:grpSpPr>
            <a:xfrm rot="16200000">
              <a:off x="6643889" y="109144"/>
              <a:ext cx="1951690" cy="1754326"/>
              <a:chOff x="6040824" y="2387216"/>
              <a:chExt cx="1951690" cy="1754326"/>
            </a:xfrm>
          </p:grpSpPr>
          <p:sp>
            <p:nvSpPr>
              <p:cNvPr id="25" name="Rectangle 24"/>
              <p:cNvSpPr/>
              <p:nvPr/>
            </p:nvSpPr>
            <p:spPr>
              <a:xfrm>
                <a:off x="6040824" y="2387217"/>
                <a:ext cx="1933303" cy="1492452"/>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p:cNvSpPr/>
              <p:nvPr/>
            </p:nvSpPr>
            <p:spPr>
              <a:xfrm>
                <a:off x="7674699" y="2501915"/>
                <a:ext cx="169817" cy="220697"/>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7" name="TextBox 26"/>
              <p:cNvSpPr txBox="1"/>
              <p:nvPr/>
            </p:nvSpPr>
            <p:spPr>
              <a:xfrm>
                <a:off x="6068834" y="2387216"/>
                <a:ext cx="1923680" cy="1754326"/>
              </a:xfrm>
              <a:prstGeom prst="rect">
                <a:avLst/>
              </a:prstGeom>
              <a:noFill/>
            </p:spPr>
            <p:txBody>
              <a:bodyPr wrap="square" rtlCol="0">
                <a:spAutoFit/>
              </a:bodyPr>
              <a:lstStyle/>
              <a:p>
                <a:pPr algn="ctr"/>
                <a:r>
                  <a:rPr lang="en-GB" b="1" i="1" dirty="0">
                    <a:solidFill>
                      <a:schemeClr val="bg1"/>
                    </a:solidFill>
                  </a:rPr>
                  <a:t>STEP 3</a:t>
                </a:r>
              </a:p>
              <a:p>
                <a:pPr marL="285750" indent="-285750">
                  <a:buFont typeface="Arial" panose="020B0604020202020204" pitchFamily="34" charset="0"/>
                  <a:buChar char="•"/>
                </a:pPr>
                <a:r>
                  <a:rPr lang="en-GB" sz="1000" dirty="0">
                    <a:solidFill>
                      <a:schemeClr val="bg1"/>
                    </a:solidFill>
                    <a:latin typeface="+mj-lt"/>
                  </a:rPr>
                  <a:t>Include a key teaching, quote or reference to religious scripture.</a:t>
                </a:r>
              </a:p>
              <a:p>
                <a:pPr algn="ctr"/>
                <a:endParaRPr lang="en-GB" sz="1000" dirty="0">
                  <a:solidFill>
                    <a:schemeClr val="bg1"/>
                  </a:solidFill>
                  <a:latin typeface="+mj-lt"/>
                </a:endParaRPr>
              </a:p>
              <a:p>
                <a:pPr algn="ctr"/>
                <a:r>
                  <a:rPr lang="en-GB" sz="1000" i="1" dirty="0">
                    <a:solidFill>
                      <a:schemeClr val="bg1"/>
                    </a:solidFill>
                    <a:latin typeface="+mj-lt"/>
                  </a:rPr>
                  <a:t>“This is shown in the teaching…”</a:t>
                </a:r>
              </a:p>
              <a:p>
                <a:pPr algn="ctr"/>
                <a:endParaRPr lang="en-GB" sz="1000" dirty="0">
                  <a:solidFill>
                    <a:schemeClr val="bg1"/>
                  </a:solidFill>
                  <a:latin typeface="+mj-lt"/>
                </a:endParaRPr>
              </a:p>
              <a:p>
                <a:pPr algn="ctr"/>
                <a:r>
                  <a:rPr lang="en-GB" sz="1000" i="1" dirty="0">
                    <a:solidFill>
                      <a:schemeClr val="bg1"/>
                    </a:solidFill>
                    <a:latin typeface="+mj-lt"/>
                  </a:rPr>
                  <a:t>“As shown in the quote “…””</a:t>
                </a:r>
              </a:p>
              <a:p>
                <a:pPr algn="ctr"/>
                <a:endParaRPr lang="en-GB" sz="1000" i="1" dirty="0">
                  <a:solidFill>
                    <a:schemeClr val="bg1"/>
                  </a:solidFill>
                  <a:latin typeface="+mj-lt"/>
                </a:endParaRPr>
              </a:p>
              <a:p>
                <a:pPr algn="ctr"/>
                <a:endParaRPr lang="en-GB" sz="1000" i="1" dirty="0">
                  <a:solidFill>
                    <a:schemeClr val="bg1"/>
                  </a:solidFill>
                  <a:latin typeface="+mj-lt"/>
                </a:endParaRPr>
              </a:p>
            </p:txBody>
          </p:sp>
        </p:grpSp>
      </p:grpSp>
      <p:grpSp>
        <p:nvGrpSpPr>
          <p:cNvPr id="39" name="Group 38"/>
          <p:cNvGrpSpPr/>
          <p:nvPr/>
        </p:nvGrpSpPr>
        <p:grpSpPr>
          <a:xfrm>
            <a:off x="0" y="3966673"/>
            <a:ext cx="8496897" cy="1962152"/>
            <a:chOff x="0" y="0"/>
            <a:chExt cx="8496897" cy="1962152"/>
          </a:xfrm>
        </p:grpSpPr>
        <p:grpSp>
          <p:nvGrpSpPr>
            <p:cNvPr id="40" name="Group 39"/>
            <p:cNvGrpSpPr/>
            <p:nvPr/>
          </p:nvGrpSpPr>
          <p:grpSpPr>
            <a:xfrm rot="16200000">
              <a:off x="2390629" y="-2390629"/>
              <a:ext cx="1961313" cy="6742571"/>
              <a:chOff x="1107416" y="47122"/>
              <a:chExt cx="1961313" cy="6742571"/>
            </a:xfrm>
          </p:grpSpPr>
          <p:grpSp>
            <p:nvGrpSpPr>
              <p:cNvPr id="45" name="Group 44"/>
              <p:cNvGrpSpPr/>
              <p:nvPr/>
            </p:nvGrpSpPr>
            <p:grpSpPr>
              <a:xfrm>
                <a:off x="1107416" y="47122"/>
                <a:ext cx="1961313" cy="6742571"/>
                <a:chOff x="0" y="0"/>
                <a:chExt cx="1961313" cy="6742571"/>
              </a:xfrm>
            </p:grpSpPr>
            <p:grpSp>
              <p:nvGrpSpPr>
                <p:cNvPr id="47" name="Group 46"/>
                <p:cNvGrpSpPr/>
                <p:nvPr/>
              </p:nvGrpSpPr>
              <p:grpSpPr>
                <a:xfrm>
                  <a:off x="0" y="0"/>
                  <a:ext cx="1933304" cy="6742571"/>
                  <a:chOff x="-1" y="0"/>
                  <a:chExt cx="1933304" cy="6252427"/>
                </a:xfrm>
              </p:grpSpPr>
              <p:sp>
                <p:nvSpPr>
                  <p:cNvPr id="49" name="Rectangle 48"/>
                  <p:cNvSpPr/>
                  <p:nvPr/>
                </p:nvSpPr>
                <p:spPr>
                  <a:xfrm>
                    <a:off x="0" y="0"/>
                    <a:ext cx="1933303" cy="2286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50" name="TextBox 49"/>
                  <p:cNvSpPr txBox="1"/>
                  <p:nvPr/>
                </p:nvSpPr>
                <p:spPr>
                  <a:xfrm>
                    <a:off x="0" y="0"/>
                    <a:ext cx="1933302" cy="2511547"/>
                  </a:xfrm>
                  <a:prstGeom prst="rect">
                    <a:avLst/>
                  </a:prstGeom>
                  <a:noFill/>
                </p:spPr>
                <p:txBody>
                  <a:bodyPr wrap="square" rtlCol="0">
                    <a:spAutoFit/>
                  </a:bodyPr>
                  <a:lstStyle/>
                  <a:p>
                    <a:pPr algn="ctr"/>
                    <a:r>
                      <a:rPr lang="en-GB" b="1" u="sng" dirty="0">
                        <a:solidFill>
                          <a:schemeClr val="accent4">
                            <a:lumMod val="75000"/>
                          </a:schemeClr>
                        </a:solidFill>
                      </a:rPr>
                      <a:t>5 Mark Question</a:t>
                    </a:r>
                  </a:p>
                  <a:p>
                    <a:pPr algn="ctr"/>
                    <a:r>
                      <a:rPr lang="en-GB" sz="1600" dirty="0"/>
                      <a:t>“Explain two……”</a:t>
                    </a:r>
                  </a:p>
                  <a:p>
                    <a:pPr algn="ctr"/>
                    <a:r>
                      <a:rPr lang="en-GB" sz="1000" dirty="0"/>
                      <a:t>Tick the boxes when you complete a step.</a:t>
                    </a:r>
                  </a:p>
                  <a:p>
                    <a:pPr marL="285750" indent="-285750">
                      <a:buFont typeface="Arial" panose="020B0604020202020204" pitchFamily="34" charset="0"/>
                      <a:buChar char="•"/>
                    </a:pPr>
                    <a:r>
                      <a:rPr lang="en-GB" sz="1200" b="1" u="sng" dirty="0">
                        <a:solidFill>
                          <a:srgbClr val="C00000"/>
                        </a:solidFill>
                      </a:rPr>
                      <a:t>Explain</a:t>
                    </a:r>
                    <a:r>
                      <a:rPr lang="en-GB" sz="1200" dirty="0">
                        <a:solidFill>
                          <a:srgbClr val="C00000"/>
                        </a:solidFill>
                      </a:rPr>
                      <a:t> – </a:t>
                    </a:r>
                    <a:r>
                      <a:rPr lang="en-GB" sz="1000" dirty="0">
                        <a:solidFill>
                          <a:srgbClr val="C00000"/>
                        </a:solidFill>
                      </a:rPr>
                      <a:t>to make something (an idea) clear by giving more relevant detail</a:t>
                    </a:r>
                    <a:r>
                      <a:rPr lang="en-GB" sz="1000" dirty="0">
                        <a:solidFill>
                          <a:schemeClr val="accent2">
                            <a:lumMod val="75000"/>
                          </a:schemeClr>
                        </a:solidFill>
                      </a:rPr>
                      <a:t>.</a:t>
                    </a:r>
                  </a:p>
                  <a:p>
                    <a:pPr marL="285750" indent="-285750">
                      <a:buFont typeface="Arial" panose="020B0604020202020204" pitchFamily="34" charset="0"/>
                      <a:buChar char="•"/>
                    </a:pPr>
                    <a:r>
                      <a:rPr lang="en-GB" sz="1200" dirty="0">
                        <a:solidFill>
                          <a:srgbClr val="00B050"/>
                        </a:solidFill>
                      </a:rPr>
                      <a:t>To get 4 marks you need to give two correct points and then explain each of them.</a:t>
                    </a:r>
                  </a:p>
                  <a:p>
                    <a:pPr marL="285750" indent="-285750">
                      <a:buFont typeface="Arial" panose="020B0604020202020204" pitchFamily="34" charset="0"/>
                      <a:buChar char="•"/>
                    </a:pPr>
                    <a:r>
                      <a:rPr lang="en-GB" sz="1200" b="1" dirty="0">
                        <a:solidFill>
                          <a:schemeClr val="accent4">
                            <a:lumMod val="75000"/>
                          </a:schemeClr>
                        </a:solidFill>
                      </a:rPr>
                      <a:t>DON’T</a:t>
                    </a:r>
                    <a:r>
                      <a:rPr lang="en-GB" sz="1200" dirty="0">
                        <a:solidFill>
                          <a:schemeClr val="accent4">
                            <a:lumMod val="75000"/>
                          </a:schemeClr>
                        </a:solidFill>
                      </a:rPr>
                      <a:t> just </a:t>
                    </a:r>
                    <a:r>
                      <a:rPr lang="en-GB" sz="1200" b="1" dirty="0">
                        <a:solidFill>
                          <a:schemeClr val="accent4">
                            <a:lumMod val="75000"/>
                          </a:schemeClr>
                        </a:solidFill>
                      </a:rPr>
                      <a:t>describe</a:t>
                    </a:r>
                    <a:r>
                      <a:rPr lang="en-GB" sz="1200" dirty="0">
                        <a:solidFill>
                          <a:schemeClr val="accent4">
                            <a:lumMod val="75000"/>
                          </a:schemeClr>
                        </a:solidFill>
                      </a:rPr>
                      <a:t>.</a:t>
                    </a:r>
                  </a:p>
                  <a:p>
                    <a:pPr marL="285750" indent="-285750">
                      <a:buFont typeface="Arial" panose="020B0604020202020204" pitchFamily="34" charset="0"/>
                      <a:buChar char="•"/>
                    </a:pPr>
                    <a:r>
                      <a:rPr lang="en-GB" sz="1200" b="1" dirty="0">
                        <a:solidFill>
                          <a:srgbClr val="0070C0"/>
                        </a:solidFill>
                      </a:rPr>
                      <a:t>DO</a:t>
                    </a:r>
                    <a:r>
                      <a:rPr lang="en-GB" sz="1200" dirty="0">
                        <a:solidFill>
                          <a:srgbClr val="0070C0"/>
                        </a:solidFill>
                      </a:rPr>
                      <a:t> it as a paragraph.</a:t>
                    </a:r>
                  </a:p>
                  <a:p>
                    <a:pPr marL="285750" indent="-285750">
                      <a:buFont typeface="Arial" panose="020B0604020202020204" pitchFamily="34" charset="0"/>
                      <a:buChar char="•"/>
                    </a:pPr>
                    <a:endParaRPr lang="en-GB" sz="1200" dirty="0">
                      <a:solidFill>
                        <a:schemeClr val="accent4">
                          <a:lumMod val="75000"/>
                        </a:schemeClr>
                      </a:solidFill>
                    </a:endParaRPr>
                  </a:p>
                </p:txBody>
              </p:sp>
              <p:sp>
                <p:nvSpPr>
                  <p:cNvPr id="51" name="Rectangle 50"/>
                  <p:cNvSpPr/>
                  <p:nvPr/>
                </p:nvSpPr>
                <p:spPr>
                  <a:xfrm>
                    <a:off x="0" y="2285064"/>
                    <a:ext cx="1933303" cy="191246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Rectangle 51"/>
                  <p:cNvSpPr/>
                  <p:nvPr/>
                </p:nvSpPr>
                <p:spPr>
                  <a:xfrm>
                    <a:off x="-1" y="4197525"/>
                    <a:ext cx="1933303" cy="205490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3" name="Picture 52"/>
                  <p:cNvPicPr>
                    <a:picLocks noChangeAspect="1"/>
                  </p:cNvPicPr>
                  <p:nvPr/>
                </p:nvPicPr>
                <p:blipFill>
                  <a:blip r:embed="rId2"/>
                  <a:stretch>
                    <a:fillRect/>
                  </a:stretch>
                </p:blipFill>
                <p:spPr>
                  <a:xfrm>
                    <a:off x="1590576" y="664005"/>
                    <a:ext cx="205567" cy="204654"/>
                  </a:xfrm>
                  <a:prstGeom prst="rect">
                    <a:avLst/>
                  </a:prstGeom>
                </p:spPr>
              </p:pic>
              <p:sp>
                <p:nvSpPr>
                  <p:cNvPr id="54" name="Rectangle 53"/>
                  <p:cNvSpPr/>
                  <p:nvPr/>
                </p:nvSpPr>
                <p:spPr>
                  <a:xfrm>
                    <a:off x="1671197" y="2396465"/>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55" name="Rectangle 54"/>
                  <p:cNvSpPr/>
                  <p:nvPr/>
                </p:nvSpPr>
                <p:spPr>
                  <a:xfrm>
                    <a:off x="1693360" y="4246713"/>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grpSp>
            <p:sp>
              <p:nvSpPr>
                <p:cNvPr id="48" name="TextBox 47"/>
                <p:cNvSpPr txBox="1"/>
                <p:nvPr/>
              </p:nvSpPr>
              <p:spPr>
                <a:xfrm>
                  <a:off x="37633" y="4526579"/>
                  <a:ext cx="1923680" cy="2215991"/>
                </a:xfrm>
                <a:prstGeom prst="rect">
                  <a:avLst/>
                </a:prstGeom>
                <a:noFill/>
              </p:spPr>
              <p:txBody>
                <a:bodyPr wrap="square" rtlCol="0">
                  <a:spAutoFit/>
                </a:bodyPr>
                <a:lstStyle/>
                <a:p>
                  <a:pPr algn="ctr"/>
                  <a:r>
                    <a:rPr lang="en-GB" b="1" i="1" dirty="0">
                      <a:solidFill>
                        <a:schemeClr val="bg1"/>
                      </a:solidFill>
                    </a:rPr>
                    <a:t>STEP 2</a:t>
                  </a:r>
                </a:p>
                <a:p>
                  <a:pPr marL="171450" indent="-171450">
                    <a:buFont typeface="Arial" panose="020B0604020202020204" pitchFamily="34" charset="0"/>
                    <a:buChar char="•"/>
                  </a:pPr>
                  <a:r>
                    <a:rPr lang="en-GB" sz="1000" dirty="0">
                      <a:solidFill>
                        <a:schemeClr val="bg1"/>
                      </a:solidFill>
                    </a:rPr>
                    <a:t>Give a second correct point:</a:t>
                  </a:r>
                </a:p>
                <a:p>
                  <a:r>
                    <a:rPr lang="en-GB" sz="1000" b="1" i="1" dirty="0">
                      <a:solidFill>
                        <a:schemeClr val="bg1"/>
                      </a:solidFill>
                    </a:rPr>
                    <a:t>“A second [relate to question] would be….”</a:t>
                  </a:r>
                </a:p>
                <a:p>
                  <a:endParaRPr lang="en-GB" sz="1000" dirty="0">
                    <a:solidFill>
                      <a:schemeClr val="bg1"/>
                    </a:solidFill>
                  </a:endParaRPr>
                </a:p>
                <a:p>
                  <a:pPr marL="171450" indent="-171450">
                    <a:buFont typeface="Arial" panose="020B0604020202020204" pitchFamily="34" charset="0"/>
                    <a:buChar char="•"/>
                  </a:pPr>
                  <a:r>
                    <a:rPr lang="en-GB" sz="1000" dirty="0">
                      <a:solidFill>
                        <a:schemeClr val="bg1"/>
                      </a:solidFill>
                    </a:rPr>
                    <a:t>Explain the point:</a:t>
                  </a:r>
                </a:p>
                <a:p>
                  <a:pPr algn="ctr"/>
                  <a:r>
                    <a:rPr lang="en-GB" sz="1000" b="1" i="1" dirty="0">
                      <a:solidFill>
                        <a:schemeClr val="bg1"/>
                      </a:solidFill>
                    </a:rPr>
                    <a:t>“This is where……..”</a:t>
                  </a:r>
                </a:p>
                <a:p>
                  <a:pPr algn="ctr"/>
                  <a:r>
                    <a:rPr lang="en-GB" sz="1000" b="1" i="1" dirty="0">
                      <a:solidFill>
                        <a:schemeClr val="bg1"/>
                      </a:solidFill>
                    </a:rPr>
                    <a:t>“This means……”</a:t>
                  </a:r>
                </a:p>
                <a:p>
                  <a:pPr algn="ctr"/>
                  <a:r>
                    <a:rPr lang="en-GB" sz="1000" b="1" i="1" dirty="0">
                      <a:solidFill>
                        <a:schemeClr val="bg1"/>
                      </a:solidFill>
                    </a:rPr>
                    <a:t>“……, which shows…..”</a:t>
                  </a:r>
                </a:p>
                <a:p>
                  <a:pPr algn="ctr"/>
                  <a:endParaRPr lang="en-GB" sz="1000" b="1" i="1" dirty="0">
                    <a:solidFill>
                      <a:schemeClr val="bg1"/>
                    </a:solidFill>
                  </a:endParaRPr>
                </a:p>
                <a:p>
                  <a:pPr marL="171450" indent="-171450">
                    <a:buFont typeface="Arial" panose="020B0604020202020204" pitchFamily="34" charset="0"/>
                    <a:buChar char="•"/>
                  </a:pPr>
                  <a:r>
                    <a:rPr lang="en-GB" sz="1000" dirty="0">
                      <a:solidFill>
                        <a:schemeClr val="bg1"/>
                      </a:solidFill>
                    </a:rPr>
                    <a:t>When you have made a point you can use a connective to go on to explain it.</a:t>
                  </a:r>
                </a:p>
              </p:txBody>
            </p:sp>
          </p:grpSp>
          <p:sp>
            <p:nvSpPr>
              <p:cNvPr id="46" name="TextBox 45"/>
              <p:cNvSpPr txBox="1"/>
              <p:nvPr/>
            </p:nvSpPr>
            <p:spPr>
              <a:xfrm>
                <a:off x="1140425" y="2501915"/>
                <a:ext cx="1923680" cy="2062103"/>
              </a:xfrm>
              <a:prstGeom prst="rect">
                <a:avLst/>
              </a:prstGeom>
              <a:noFill/>
            </p:spPr>
            <p:txBody>
              <a:bodyPr wrap="square" rtlCol="0">
                <a:spAutoFit/>
              </a:bodyPr>
              <a:lstStyle/>
              <a:p>
                <a:pPr algn="ctr"/>
                <a:r>
                  <a:rPr lang="en-GB" b="1" i="1" dirty="0">
                    <a:solidFill>
                      <a:schemeClr val="bg1"/>
                    </a:solidFill>
                  </a:rPr>
                  <a:t>STEP 1</a:t>
                </a:r>
              </a:p>
              <a:p>
                <a:pPr marL="285750" indent="-285750">
                  <a:buFont typeface="Arial" panose="020B0604020202020204" pitchFamily="34" charset="0"/>
                  <a:buChar char="•"/>
                </a:pPr>
                <a:r>
                  <a:rPr lang="en-GB" sz="1000" dirty="0">
                    <a:solidFill>
                      <a:schemeClr val="bg1"/>
                    </a:solidFill>
                  </a:rPr>
                  <a:t>Give one correct point:</a:t>
                </a:r>
              </a:p>
              <a:p>
                <a:r>
                  <a:rPr lang="en-GB" sz="1000" b="1" i="1" dirty="0">
                    <a:solidFill>
                      <a:schemeClr val="bg1"/>
                    </a:solidFill>
                  </a:rPr>
                  <a:t>“One [relate to question] is….”</a:t>
                </a:r>
              </a:p>
              <a:p>
                <a:endParaRPr lang="en-GB" sz="1000" dirty="0">
                  <a:solidFill>
                    <a:schemeClr val="bg1"/>
                  </a:solidFill>
                </a:endParaRPr>
              </a:p>
              <a:p>
                <a:pPr marL="171450" indent="-171450">
                  <a:buFont typeface="Arial" panose="020B0604020202020204" pitchFamily="34" charset="0"/>
                  <a:buChar char="•"/>
                </a:pPr>
                <a:r>
                  <a:rPr lang="en-GB" sz="1000" dirty="0">
                    <a:solidFill>
                      <a:schemeClr val="bg1"/>
                    </a:solidFill>
                  </a:rPr>
                  <a:t>Explain the point:</a:t>
                </a:r>
              </a:p>
              <a:p>
                <a:pPr algn="ctr"/>
                <a:r>
                  <a:rPr lang="en-GB" sz="1000" b="1" i="1" dirty="0">
                    <a:solidFill>
                      <a:schemeClr val="bg1"/>
                    </a:solidFill>
                  </a:rPr>
                  <a:t>“This is where……..”</a:t>
                </a:r>
              </a:p>
              <a:p>
                <a:pPr algn="ctr"/>
                <a:r>
                  <a:rPr lang="en-GB" sz="1000" b="1" i="1" dirty="0">
                    <a:solidFill>
                      <a:schemeClr val="bg1"/>
                    </a:solidFill>
                  </a:rPr>
                  <a:t>“This means……”</a:t>
                </a:r>
              </a:p>
              <a:p>
                <a:pPr algn="ctr"/>
                <a:r>
                  <a:rPr lang="en-GB" sz="1000" b="1" i="1" dirty="0">
                    <a:solidFill>
                      <a:schemeClr val="bg1"/>
                    </a:solidFill>
                  </a:rPr>
                  <a:t>“……, which shows…..”</a:t>
                </a:r>
              </a:p>
              <a:p>
                <a:pPr algn="ctr"/>
                <a:endParaRPr lang="en-GB" sz="1000" b="1" i="1" dirty="0">
                  <a:solidFill>
                    <a:schemeClr val="bg1"/>
                  </a:solidFill>
                </a:endParaRPr>
              </a:p>
              <a:p>
                <a:pPr marL="171450" indent="-171450">
                  <a:buFont typeface="Arial" panose="020B0604020202020204" pitchFamily="34" charset="0"/>
                  <a:buChar char="•"/>
                </a:pPr>
                <a:r>
                  <a:rPr lang="en-GB" sz="1000" dirty="0">
                    <a:solidFill>
                      <a:schemeClr val="bg1"/>
                    </a:solidFill>
                  </a:rPr>
                  <a:t>When you have made a point you can use a connective to go on to explain it.</a:t>
                </a:r>
              </a:p>
            </p:txBody>
          </p:sp>
        </p:grpSp>
        <p:grpSp>
          <p:nvGrpSpPr>
            <p:cNvPr id="41" name="Group 40"/>
            <p:cNvGrpSpPr/>
            <p:nvPr/>
          </p:nvGrpSpPr>
          <p:grpSpPr>
            <a:xfrm rot="16200000">
              <a:off x="6643889" y="109144"/>
              <a:ext cx="1951690" cy="1754326"/>
              <a:chOff x="6040824" y="2387216"/>
              <a:chExt cx="1951690" cy="1754326"/>
            </a:xfrm>
          </p:grpSpPr>
          <p:sp>
            <p:nvSpPr>
              <p:cNvPr id="42" name="Rectangle 41"/>
              <p:cNvSpPr/>
              <p:nvPr/>
            </p:nvSpPr>
            <p:spPr>
              <a:xfrm>
                <a:off x="6040824" y="2387217"/>
                <a:ext cx="1933303" cy="1492452"/>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p:cNvSpPr/>
              <p:nvPr/>
            </p:nvSpPr>
            <p:spPr>
              <a:xfrm>
                <a:off x="7674699" y="2501915"/>
                <a:ext cx="169817" cy="220697"/>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44" name="TextBox 43"/>
              <p:cNvSpPr txBox="1"/>
              <p:nvPr/>
            </p:nvSpPr>
            <p:spPr>
              <a:xfrm>
                <a:off x="6068834" y="2387216"/>
                <a:ext cx="1923680" cy="1754326"/>
              </a:xfrm>
              <a:prstGeom prst="rect">
                <a:avLst/>
              </a:prstGeom>
              <a:noFill/>
            </p:spPr>
            <p:txBody>
              <a:bodyPr wrap="square" rtlCol="0">
                <a:spAutoFit/>
              </a:bodyPr>
              <a:lstStyle/>
              <a:p>
                <a:pPr algn="ctr"/>
                <a:r>
                  <a:rPr lang="en-GB" b="1" i="1" dirty="0">
                    <a:solidFill>
                      <a:schemeClr val="bg1"/>
                    </a:solidFill>
                  </a:rPr>
                  <a:t>STEP 3</a:t>
                </a:r>
              </a:p>
              <a:p>
                <a:pPr marL="285750" indent="-285750">
                  <a:buFont typeface="Arial" panose="020B0604020202020204" pitchFamily="34" charset="0"/>
                  <a:buChar char="•"/>
                </a:pPr>
                <a:r>
                  <a:rPr lang="en-GB" sz="1000" dirty="0">
                    <a:solidFill>
                      <a:schemeClr val="bg1"/>
                    </a:solidFill>
                    <a:latin typeface="+mj-lt"/>
                  </a:rPr>
                  <a:t>Include a key teaching, quote or reference to religious scripture.</a:t>
                </a:r>
              </a:p>
              <a:p>
                <a:pPr algn="ctr"/>
                <a:endParaRPr lang="en-GB" sz="1000" dirty="0">
                  <a:solidFill>
                    <a:schemeClr val="bg1"/>
                  </a:solidFill>
                  <a:latin typeface="+mj-lt"/>
                </a:endParaRPr>
              </a:p>
              <a:p>
                <a:pPr algn="ctr"/>
                <a:r>
                  <a:rPr lang="en-GB" sz="1000" i="1" dirty="0">
                    <a:solidFill>
                      <a:schemeClr val="bg1"/>
                    </a:solidFill>
                    <a:latin typeface="+mj-lt"/>
                  </a:rPr>
                  <a:t>“This is shown in the teaching…”</a:t>
                </a:r>
              </a:p>
              <a:p>
                <a:pPr algn="ctr"/>
                <a:endParaRPr lang="en-GB" sz="1000" dirty="0">
                  <a:solidFill>
                    <a:schemeClr val="bg1"/>
                  </a:solidFill>
                  <a:latin typeface="+mj-lt"/>
                </a:endParaRPr>
              </a:p>
              <a:p>
                <a:pPr algn="ctr"/>
                <a:r>
                  <a:rPr lang="en-GB" sz="1000" i="1" dirty="0">
                    <a:solidFill>
                      <a:schemeClr val="bg1"/>
                    </a:solidFill>
                    <a:latin typeface="+mj-lt"/>
                  </a:rPr>
                  <a:t>“As shown in the quote “…””</a:t>
                </a:r>
              </a:p>
              <a:p>
                <a:pPr algn="ctr"/>
                <a:endParaRPr lang="en-GB" sz="1000" i="1" dirty="0">
                  <a:solidFill>
                    <a:schemeClr val="bg1"/>
                  </a:solidFill>
                  <a:latin typeface="+mj-lt"/>
                </a:endParaRPr>
              </a:p>
              <a:p>
                <a:pPr algn="ctr"/>
                <a:endParaRPr lang="en-GB" sz="1000" i="1" dirty="0">
                  <a:solidFill>
                    <a:schemeClr val="bg1"/>
                  </a:solidFill>
                  <a:latin typeface="+mj-lt"/>
                </a:endParaRPr>
              </a:p>
            </p:txBody>
          </p:sp>
        </p:grpSp>
      </p:grpSp>
    </p:spTree>
    <p:extLst>
      <p:ext uri="{BB962C8B-B14F-4D97-AF65-F5344CB8AC3E}">
        <p14:creationId xmlns:p14="http://schemas.microsoft.com/office/powerpoint/2010/main" val="2016492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5400000">
            <a:off x="6271420" y="2755628"/>
            <a:ext cx="10515600" cy="1325563"/>
          </a:xfrm>
        </p:spPr>
        <p:txBody>
          <a:bodyPr/>
          <a:lstStyle/>
          <a:p>
            <a:pPr algn="ctr"/>
            <a:r>
              <a:rPr lang="en-GB" dirty="0"/>
              <a:t>12 Mark Question</a:t>
            </a:r>
          </a:p>
        </p:txBody>
      </p:sp>
      <p:grpSp>
        <p:nvGrpSpPr>
          <p:cNvPr id="56" name="Group 55"/>
          <p:cNvGrpSpPr/>
          <p:nvPr/>
        </p:nvGrpSpPr>
        <p:grpSpPr>
          <a:xfrm>
            <a:off x="0" y="0"/>
            <a:ext cx="9017914" cy="2000458"/>
            <a:chOff x="8" y="28002"/>
            <a:chExt cx="9017914" cy="2000458"/>
          </a:xfrm>
        </p:grpSpPr>
        <p:grpSp>
          <p:nvGrpSpPr>
            <p:cNvPr id="57" name="Group 56"/>
            <p:cNvGrpSpPr/>
            <p:nvPr/>
          </p:nvGrpSpPr>
          <p:grpSpPr>
            <a:xfrm rot="16200000">
              <a:off x="2398483" y="-2370473"/>
              <a:ext cx="1945622" cy="6742571"/>
              <a:chOff x="1095098" y="47122"/>
              <a:chExt cx="1945622" cy="6742571"/>
            </a:xfrm>
          </p:grpSpPr>
          <p:grpSp>
            <p:nvGrpSpPr>
              <p:cNvPr id="62" name="Group 61"/>
              <p:cNvGrpSpPr/>
              <p:nvPr/>
            </p:nvGrpSpPr>
            <p:grpSpPr>
              <a:xfrm>
                <a:off x="1095098" y="47122"/>
                <a:ext cx="1945622" cy="6742571"/>
                <a:chOff x="-12318" y="0"/>
                <a:chExt cx="1945622" cy="6742571"/>
              </a:xfrm>
            </p:grpSpPr>
            <p:grpSp>
              <p:nvGrpSpPr>
                <p:cNvPr id="64" name="Group 63"/>
                <p:cNvGrpSpPr/>
                <p:nvPr/>
              </p:nvGrpSpPr>
              <p:grpSpPr>
                <a:xfrm>
                  <a:off x="0" y="0"/>
                  <a:ext cx="1933304" cy="6742571"/>
                  <a:chOff x="-1" y="0"/>
                  <a:chExt cx="1933304" cy="6252427"/>
                </a:xfrm>
              </p:grpSpPr>
              <p:sp>
                <p:nvSpPr>
                  <p:cNvPr id="66" name="Rectangle 65"/>
                  <p:cNvSpPr/>
                  <p:nvPr/>
                </p:nvSpPr>
                <p:spPr>
                  <a:xfrm>
                    <a:off x="0" y="0"/>
                    <a:ext cx="1933303" cy="2286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67" name="TextBox 66"/>
                  <p:cNvSpPr txBox="1"/>
                  <p:nvPr/>
                </p:nvSpPr>
                <p:spPr>
                  <a:xfrm>
                    <a:off x="0" y="14270"/>
                    <a:ext cx="1933302" cy="2368845"/>
                  </a:xfrm>
                  <a:prstGeom prst="rect">
                    <a:avLst/>
                  </a:prstGeom>
                  <a:noFill/>
                </p:spPr>
                <p:txBody>
                  <a:bodyPr wrap="square" rtlCol="0">
                    <a:spAutoFit/>
                  </a:bodyPr>
                  <a:lstStyle/>
                  <a:p>
                    <a:pPr algn="ctr"/>
                    <a:r>
                      <a:rPr lang="en-GB" b="1" u="sng" dirty="0">
                        <a:solidFill>
                          <a:srgbClr val="7030A0"/>
                        </a:solidFill>
                      </a:rPr>
                      <a:t>12 Mark Question</a:t>
                    </a:r>
                  </a:p>
                  <a:p>
                    <a:r>
                      <a:rPr lang="en-GB" sz="1600" dirty="0"/>
                      <a:t>“</a:t>
                    </a:r>
                    <a:r>
                      <a:rPr lang="en-GB" sz="1300" i="1" dirty="0"/>
                      <a:t>Evaluate this statement</a:t>
                    </a:r>
                    <a:r>
                      <a:rPr lang="en-GB" sz="1600" dirty="0"/>
                      <a:t>”</a:t>
                    </a:r>
                  </a:p>
                  <a:p>
                    <a:pPr algn="ctr"/>
                    <a:r>
                      <a:rPr lang="en-GB" sz="1000" dirty="0"/>
                      <a:t>Tick the boxes when you complete a step.</a:t>
                    </a:r>
                    <a:r>
                      <a:rPr lang="en-GB" sz="1000" dirty="0">
                        <a:solidFill>
                          <a:schemeClr val="accent2">
                            <a:lumMod val="75000"/>
                          </a:schemeClr>
                        </a:solidFill>
                      </a:rPr>
                      <a:t>.</a:t>
                    </a:r>
                  </a:p>
                  <a:p>
                    <a:pPr marL="285750" indent="-285750">
                      <a:buFont typeface="Arial" panose="020B0604020202020204" pitchFamily="34" charset="0"/>
                      <a:buChar char="•"/>
                    </a:pPr>
                    <a:r>
                      <a:rPr lang="en-GB" sz="1200" b="1" dirty="0">
                        <a:solidFill>
                          <a:schemeClr val="accent2">
                            <a:lumMod val="75000"/>
                          </a:schemeClr>
                        </a:solidFill>
                      </a:rPr>
                      <a:t>MUST </a:t>
                    </a:r>
                    <a:r>
                      <a:rPr lang="en-GB" sz="1200" dirty="0">
                        <a:solidFill>
                          <a:schemeClr val="accent2">
                            <a:lumMod val="75000"/>
                          </a:schemeClr>
                        </a:solidFill>
                      </a:rPr>
                      <a:t>have 2 explained points </a:t>
                    </a:r>
                    <a:r>
                      <a:rPr lang="en-GB" sz="1200" b="1" dirty="0">
                        <a:solidFill>
                          <a:schemeClr val="accent2">
                            <a:lumMod val="75000"/>
                          </a:schemeClr>
                        </a:solidFill>
                      </a:rPr>
                      <a:t>for</a:t>
                    </a:r>
                    <a:r>
                      <a:rPr lang="en-GB" sz="1200" dirty="0">
                        <a:solidFill>
                          <a:schemeClr val="accent2">
                            <a:lumMod val="75000"/>
                          </a:schemeClr>
                        </a:solidFill>
                      </a:rPr>
                      <a:t> and 2 </a:t>
                    </a:r>
                    <a:r>
                      <a:rPr lang="en-GB" sz="1200" b="1" dirty="0">
                        <a:solidFill>
                          <a:schemeClr val="accent2">
                            <a:lumMod val="75000"/>
                          </a:schemeClr>
                        </a:solidFill>
                      </a:rPr>
                      <a:t>against</a:t>
                    </a:r>
                    <a:r>
                      <a:rPr lang="en-GB" sz="1200" dirty="0">
                        <a:solidFill>
                          <a:schemeClr val="accent2">
                            <a:lumMod val="75000"/>
                          </a:schemeClr>
                        </a:solidFill>
                      </a:rPr>
                      <a:t>.</a:t>
                    </a:r>
                  </a:p>
                  <a:p>
                    <a:pPr marL="285750" indent="-285750">
                      <a:buFont typeface="Arial" panose="020B0604020202020204" pitchFamily="34" charset="0"/>
                      <a:buChar char="•"/>
                    </a:pPr>
                    <a:r>
                      <a:rPr lang="en-GB" sz="1200" b="1" dirty="0">
                        <a:solidFill>
                          <a:schemeClr val="accent4">
                            <a:lumMod val="75000"/>
                          </a:schemeClr>
                        </a:solidFill>
                      </a:rPr>
                      <a:t>MUST </a:t>
                    </a:r>
                    <a:r>
                      <a:rPr lang="en-GB" sz="1200" dirty="0">
                        <a:solidFill>
                          <a:schemeClr val="accent4">
                            <a:lumMod val="75000"/>
                          </a:schemeClr>
                        </a:solidFill>
                      </a:rPr>
                      <a:t>include a scripture, quote or teaching in both paras.</a:t>
                    </a:r>
                  </a:p>
                  <a:p>
                    <a:pPr marL="285750" indent="-285750">
                      <a:buFont typeface="Arial" panose="020B0604020202020204" pitchFamily="34" charset="0"/>
                      <a:buChar char="•"/>
                    </a:pPr>
                    <a:r>
                      <a:rPr lang="en-GB" sz="1200" b="1" dirty="0">
                        <a:solidFill>
                          <a:srgbClr val="002060"/>
                        </a:solidFill>
                      </a:rPr>
                      <a:t>MUST</a:t>
                    </a:r>
                    <a:r>
                      <a:rPr lang="en-GB" sz="1200" dirty="0">
                        <a:solidFill>
                          <a:srgbClr val="002060"/>
                        </a:solidFill>
                      </a:rPr>
                      <a:t> have a conclusion – </a:t>
                    </a:r>
                    <a:r>
                      <a:rPr lang="en-GB" sz="1000" dirty="0">
                        <a:solidFill>
                          <a:srgbClr val="002060"/>
                        </a:solidFill>
                      </a:rPr>
                      <a:t>NO FENCE SITTING – on the statement.</a:t>
                    </a:r>
                  </a:p>
                </p:txBody>
              </p:sp>
              <p:sp>
                <p:nvSpPr>
                  <p:cNvPr id="68" name="Rectangle 67"/>
                  <p:cNvSpPr/>
                  <p:nvPr/>
                </p:nvSpPr>
                <p:spPr>
                  <a:xfrm>
                    <a:off x="0" y="2285064"/>
                    <a:ext cx="1933303" cy="191246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Rectangle 68"/>
                  <p:cNvSpPr/>
                  <p:nvPr/>
                </p:nvSpPr>
                <p:spPr>
                  <a:xfrm>
                    <a:off x="-1" y="4197525"/>
                    <a:ext cx="1933303" cy="2054902"/>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0" name="Picture 69"/>
                  <p:cNvPicPr>
                    <a:picLocks noChangeAspect="1"/>
                  </p:cNvPicPr>
                  <p:nvPr/>
                </p:nvPicPr>
                <p:blipFill>
                  <a:blip r:embed="rId2"/>
                  <a:stretch>
                    <a:fillRect/>
                  </a:stretch>
                </p:blipFill>
                <p:spPr>
                  <a:xfrm>
                    <a:off x="1657610" y="595310"/>
                    <a:ext cx="205567" cy="204654"/>
                  </a:xfrm>
                  <a:prstGeom prst="rect">
                    <a:avLst/>
                  </a:prstGeom>
                </p:spPr>
              </p:pic>
              <p:sp>
                <p:nvSpPr>
                  <p:cNvPr id="71" name="Rectangle 70"/>
                  <p:cNvSpPr/>
                  <p:nvPr/>
                </p:nvSpPr>
                <p:spPr>
                  <a:xfrm>
                    <a:off x="1718071" y="2326095"/>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72" name="Rectangle 71"/>
                  <p:cNvSpPr/>
                  <p:nvPr/>
                </p:nvSpPr>
                <p:spPr>
                  <a:xfrm>
                    <a:off x="1717937" y="4252563"/>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grpSp>
            <p:sp>
              <p:nvSpPr>
                <p:cNvPr id="65" name="TextBox 64"/>
                <p:cNvSpPr txBox="1"/>
                <p:nvPr/>
              </p:nvSpPr>
              <p:spPr>
                <a:xfrm>
                  <a:off x="-12318" y="4581176"/>
                  <a:ext cx="1923680" cy="2062103"/>
                </a:xfrm>
                <a:prstGeom prst="rect">
                  <a:avLst/>
                </a:prstGeom>
                <a:noFill/>
              </p:spPr>
              <p:txBody>
                <a:bodyPr wrap="square" rtlCol="0">
                  <a:spAutoFit/>
                </a:bodyPr>
                <a:lstStyle/>
                <a:p>
                  <a:pPr lvl="0" algn="ctr"/>
                  <a:r>
                    <a:rPr lang="en-GB" b="1" i="1" dirty="0">
                      <a:solidFill>
                        <a:prstClr val="white"/>
                      </a:solidFill>
                    </a:rPr>
                    <a:t>PARAGRAPH 2</a:t>
                  </a:r>
                </a:p>
                <a:p>
                  <a:pPr marL="285750" lvl="0" indent="-285750">
                    <a:buFont typeface="Arial" panose="020B0604020202020204" pitchFamily="34" charset="0"/>
                    <a:buChar char="•"/>
                  </a:pPr>
                  <a:r>
                    <a:rPr lang="en-GB" sz="1000" dirty="0">
                      <a:solidFill>
                        <a:prstClr val="white"/>
                      </a:solidFill>
                    </a:rPr>
                    <a:t>Give two points disagreeing with the statement:</a:t>
                  </a:r>
                </a:p>
                <a:p>
                  <a:pPr lvl="0" algn="ctr"/>
                  <a:r>
                    <a:rPr lang="en-GB" sz="1000" b="1" i="1" dirty="0">
                      <a:solidFill>
                        <a:prstClr val="white"/>
                      </a:solidFill>
                    </a:rPr>
                    <a:t>“The statement proves incorrect as……”</a:t>
                  </a:r>
                </a:p>
                <a:p>
                  <a:pPr lvl="0" algn="ctr"/>
                  <a:r>
                    <a:rPr lang="en-GB" sz="1000" b="1" i="1" dirty="0">
                      <a:solidFill>
                        <a:prstClr val="white"/>
                      </a:solidFill>
                    </a:rPr>
                    <a:t>“Another reason the statement is flawed is…..”</a:t>
                  </a:r>
                </a:p>
                <a:p>
                  <a:pPr lvl="0"/>
                  <a:endParaRPr lang="en-GB" sz="1000" dirty="0">
                    <a:solidFill>
                      <a:prstClr val="white"/>
                    </a:solidFill>
                  </a:endParaRPr>
                </a:p>
                <a:p>
                  <a:pPr marL="171450" lvl="0" indent="-171450">
                    <a:buFont typeface="Arial" panose="020B0604020202020204" pitchFamily="34" charset="0"/>
                    <a:buChar char="•"/>
                  </a:pPr>
                  <a:r>
                    <a:rPr lang="en-GB" sz="1000" dirty="0">
                      <a:solidFill>
                        <a:prstClr val="white"/>
                      </a:solidFill>
                    </a:rPr>
                    <a:t>Explain each point </a:t>
                  </a:r>
                  <a:r>
                    <a:rPr lang="en-GB" sz="1000" u="sng" dirty="0">
                      <a:solidFill>
                        <a:prstClr val="white"/>
                      </a:solidFill>
                    </a:rPr>
                    <a:t>after you make it</a:t>
                  </a:r>
                  <a:r>
                    <a:rPr lang="en-GB" sz="1000" dirty="0">
                      <a:solidFill>
                        <a:prstClr val="white"/>
                      </a:solidFill>
                    </a:rPr>
                    <a:t>. POINT-&gt; EXPLAIN x3</a:t>
                  </a:r>
                </a:p>
                <a:p>
                  <a:pPr marL="171450" lvl="0" indent="-171450">
                    <a:buFont typeface="Arial" panose="020B0604020202020204" pitchFamily="34" charset="0"/>
                    <a:buChar char="•"/>
                  </a:pPr>
                  <a:r>
                    <a:rPr lang="en-GB" sz="1000" dirty="0">
                      <a:solidFill>
                        <a:prstClr val="white"/>
                      </a:solidFill>
                    </a:rPr>
                    <a:t>Include one scripture, quote or teaching in support.</a:t>
                  </a:r>
                  <a:endParaRPr lang="en-GB" sz="1000" dirty="0">
                    <a:solidFill>
                      <a:schemeClr val="bg1"/>
                    </a:solidFill>
                  </a:endParaRPr>
                </a:p>
              </p:txBody>
            </p:sp>
          </p:grpSp>
          <p:sp>
            <p:nvSpPr>
              <p:cNvPr id="63" name="TextBox 62"/>
              <p:cNvSpPr txBox="1"/>
              <p:nvPr/>
            </p:nvSpPr>
            <p:spPr>
              <a:xfrm>
                <a:off x="1106568" y="2501190"/>
                <a:ext cx="1923680" cy="2062103"/>
              </a:xfrm>
              <a:prstGeom prst="rect">
                <a:avLst/>
              </a:prstGeom>
              <a:noFill/>
            </p:spPr>
            <p:txBody>
              <a:bodyPr wrap="square" rtlCol="0">
                <a:spAutoFit/>
              </a:bodyPr>
              <a:lstStyle/>
              <a:p>
                <a:pPr algn="ctr"/>
                <a:r>
                  <a:rPr lang="en-GB" b="1" i="1" dirty="0">
                    <a:solidFill>
                      <a:schemeClr val="bg1"/>
                    </a:solidFill>
                  </a:rPr>
                  <a:t>PARAGRAPH 1</a:t>
                </a:r>
              </a:p>
              <a:p>
                <a:pPr marL="285750" indent="-285750">
                  <a:buFont typeface="Arial" panose="020B0604020202020204" pitchFamily="34" charset="0"/>
                  <a:buChar char="•"/>
                </a:pPr>
                <a:r>
                  <a:rPr lang="en-GB" sz="1000" dirty="0">
                    <a:solidFill>
                      <a:schemeClr val="bg1"/>
                    </a:solidFill>
                  </a:rPr>
                  <a:t>Give two points agreeing with the statement:</a:t>
                </a:r>
              </a:p>
              <a:p>
                <a:pPr algn="ctr"/>
                <a:r>
                  <a:rPr lang="en-GB" sz="1000" b="1" i="1" dirty="0">
                    <a:solidFill>
                      <a:schemeClr val="bg1"/>
                    </a:solidFill>
                  </a:rPr>
                  <a:t>“There is truth to this statement as……”</a:t>
                </a:r>
              </a:p>
              <a:p>
                <a:pPr algn="ctr"/>
                <a:r>
                  <a:rPr lang="en-GB" sz="1000" b="1" i="1" dirty="0">
                    <a:solidFill>
                      <a:schemeClr val="bg1"/>
                    </a:solidFill>
                  </a:rPr>
                  <a:t>“Another reason the statement has weight is”</a:t>
                </a:r>
              </a:p>
              <a:p>
                <a:endParaRPr lang="en-GB" sz="1000" dirty="0">
                  <a:solidFill>
                    <a:schemeClr val="bg1"/>
                  </a:solidFill>
                </a:endParaRPr>
              </a:p>
              <a:p>
                <a:pPr marL="171450" indent="-171450">
                  <a:buFont typeface="Arial" panose="020B0604020202020204" pitchFamily="34" charset="0"/>
                  <a:buChar char="•"/>
                </a:pPr>
                <a:r>
                  <a:rPr lang="en-GB" sz="1000" dirty="0">
                    <a:solidFill>
                      <a:schemeClr val="bg1"/>
                    </a:solidFill>
                  </a:rPr>
                  <a:t>Explain each </a:t>
                </a:r>
                <a:r>
                  <a:rPr lang="en-GB" sz="1000" u="sng" dirty="0">
                    <a:solidFill>
                      <a:schemeClr val="bg1"/>
                    </a:solidFill>
                  </a:rPr>
                  <a:t>point after you make it.</a:t>
                </a:r>
                <a:r>
                  <a:rPr lang="en-GB" sz="1000" dirty="0">
                    <a:solidFill>
                      <a:schemeClr val="bg1"/>
                    </a:solidFill>
                  </a:rPr>
                  <a:t> POINT-&gt; EXPLAIN x3</a:t>
                </a:r>
              </a:p>
              <a:p>
                <a:pPr marL="171450" indent="-171450">
                  <a:buFont typeface="Arial" panose="020B0604020202020204" pitchFamily="34" charset="0"/>
                  <a:buChar char="•"/>
                </a:pPr>
                <a:r>
                  <a:rPr lang="en-GB" sz="1000" dirty="0">
                    <a:solidFill>
                      <a:schemeClr val="bg1"/>
                    </a:solidFill>
                  </a:rPr>
                  <a:t>Include one scripture, quote or teaching in support.</a:t>
                </a:r>
                <a:endParaRPr lang="en-GB" sz="1000" b="1" i="1" dirty="0">
                  <a:solidFill>
                    <a:schemeClr val="bg1"/>
                  </a:solidFill>
                </a:endParaRPr>
              </a:p>
            </p:txBody>
          </p:sp>
        </p:grpSp>
        <p:grpSp>
          <p:nvGrpSpPr>
            <p:cNvPr id="58" name="Group 57"/>
            <p:cNvGrpSpPr/>
            <p:nvPr/>
          </p:nvGrpSpPr>
          <p:grpSpPr>
            <a:xfrm rot="16200000">
              <a:off x="6880448" y="-109014"/>
              <a:ext cx="1999606" cy="2275342"/>
              <a:chOff x="5974521" y="2387216"/>
              <a:chExt cx="1999606" cy="2275342"/>
            </a:xfrm>
          </p:grpSpPr>
          <p:sp>
            <p:nvSpPr>
              <p:cNvPr id="59" name="Rectangle 58"/>
              <p:cNvSpPr/>
              <p:nvPr/>
            </p:nvSpPr>
            <p:spPr>
              <a:xfrm>
                <a:off x="6040824" y="2387216"/>
                <a:ext cx="1933303" cy="1752743"/>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Rectangle 59"/>
              <p:cNvSpPr/>
              <p:nvPr/>
            </p:nvSpPr>
            <p:spPr>
              <a:xfrm>
                <a:off x="7755753" y="2437424"/>
                <a:ext cx="169817" cy="220697"/>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61" name="TextBox 60"/>
              <p:cNvSpPr txBox="1"/>
              <p:nvPr/>
            </p:nvSpPr>
            <p:spPr>
              <a:xfrm>
                <a:off x="5974521" y="2446567"/>
                <a:ext cx="1923680" cy="2215991"/>
              </a:xfrm>
              <a:prstGeom prst="rect">
                <a:avLst/>
              </a:prstGeom>
              <a:noFill/>
            </p:spPr>
            <p:txBody>
              <a:bodyPr wrap="square" rtlCol="0">
                <a:spAutoFit/>
              </a:bodyPr>
              <a:lstStyle/>
              <a:p>
                <a:pPr algn="ctr"/>
                <a:r>
                  <a:rPr lang="en-GB" b="1" i="1" dirty="0">
                    <a:solidFill>
                      <a:schemeClr val="bg1"/>
                    </a:solidFill>
                  </a:rPr>
                  <a:t>CONCLUSION</a:t>
                </a:r>
              </a:p>
              <a:p>
                <a:pPr marL="285750" indent="-285750">
                  <a:buFont typeface="Arial" panose="020B0604020202020204" pitchFamily="34" charset="0"/>
                  <a:buChar char="•"/>
                </a:pPr>
                <a:r>
                  <a:rPr lang="en-GB" sz="1000" dirty="0">
                    <a:solidFill>
                      <a:schemeClr val="bg1"/>
                    </a:solidFill>
                    <a:latin typeface="+mj-lt"/>
                  </a:rPr>
                  <a:t>Time for a strong conclusion</a:t>
                </a:r>
              </a:p>
              <a:p>
                <a:pPr marL="285750" indent="-285750">
                  <a:buFont typeface="Arial" panose="020B0604020202020204" pitchFamily="34" charset="0"/>
                  <a:buChar char="•"/>
                </a:pPr>
                <a:r>
                  <a:rPr lang="en-GB" sz="1000" dirty="0">
                    <a:solidFill>
                      <a:schemeClr val="bg1"/>
                    </a:solidFill>
                    <a:latin typeface="+mj-lt"/>
                  </a:rPr>
                  <a:t>Either agree or disagree with the statement – DO NOT SIT ON THE FENCE.</a:t>
                </a:r>
              </a:p>
              <a:p>
                <a:pPr marL="285750" indent="-285750">
                  <a:buFont typeface="Arial" panose="020B0604020202020204" pitchFamily="34" charset="0"/>
                  <a:buChar char="•"/>
                </a:pPr>
                <a:r>
                  <a:rPr lang="en-GB" sz="1000" dirty="0">
                    <a:solidFill>
                      <a:schemeClr val="bg1"/>
                    </a:solidFill>
                    <a:latin typeface="+mj-lt"/>
                  </a:rPr>
                  <a:t>Summarise the points you’ve made.</a:t>
                </a:r>
              </a:p>
              <a:p>
                <a:pPr algn="ctr"/>
                <a:endParaRPr lang="en-GB" sz="1000" i="1" dirty="0">
                  <a:solidFill>
                    <a:schemeClr val="bg1"/>
                  </a:solidFill>
                  <a:latin typeface="+mj-lt"/>
                </a:endParaRPr>
              </a:p>
              <a:p>
                <a:pPr algn="ctr"/>
                <a:r>
                  <a:rPr lang="en-GB" sz="1000" i="1" dirty="0">
                    <a:solidFill>
                      <a:schemeClr val="bg1"/>
                    </a:solidFill>
                    <a:latin typeface="+mj-lt"/>
                  </a:rPr>
                  <a:t>“In conclusion…”</a:t>
                </a:r>
              </a:p>
              <a:p>
                <a:pPr algn="ctr"/>
                <a:r>
                  <a:rPr lang="en-GB" sz="1000" i="1" dirty="0">
                    <a:solidFill>
                      <a:schemeClr val="bg1"/>
                    </a:solidFill>
                    <a:latin typeface="+mj-lt"/>
                  </a:rPr>
                  <a:t>“Overall,……..”</a:t>
                </a:r>
              </a:p>
              <a:p>
                <a:pPr algn="ctr"/>
                <a:endParaRPr lang="en-GB" sz="1000" dirty="0">
                  <a:solidFill>
                    <a:schemeClr val="bg1"/>
                  </a:solidFill>
                  <a:latin typeface="+mj-lt"/>
                </a:endParaRPr>
              </a:p>
              <a:p>
                <a:pPr algn="ctr"/>
                <a:endParaRPr lang="en-GB" sz="1000" i="1" dirty="0">
                  <a:solidFill>
                    <a:schemeClr val="bg1"/>
                  </a:solidFill>
                  <a:latin typeface="+mj-lt"/>
                </a:endParaRPr>
              </a:p>
              <a:p>
                <a:pPr algn="ctr"/>
                <a:endParaRPr lang="en-GB" sz="1000" i="1" dirty="0">
                  <a:solidFill>
                    <a:schemeClr val="bg1"/>
                  </a:solidFill>
                  <a:latin typeface="+mj-lt"/>
                </a:endParaRPr>
              </a:p>
            </p:txBody>
          </p:sp>
        </p:grpSp>
      </p:grpSp>
      <p:grpSp>
        <p:nvGrpSpPr>
          <p:cNvPr id="73" name="Group 72"/>
          <p:cNvGrpSpPr/>
          <p:nvPr/>
        </p:nvGrpSpPr>
        <p:grpSpPr>
          <a:xfrm>
            <a:off x="1" y="2015747"/>
            <a:ext cx="8936214" cy="1945622"/>
            <a:chOff x="8" y="28002"/>
            <a:chExt cx="8936214" cy="1945622"/>
          </a:xfrm>
        </p:grpSpPr>
        <p:grpSp>
          <p:nvGrpSpPr>
            <p:cNvPr id="74" name="Group 73"/>
            <p:cNvGrpSpPr/>
            <p:nvPr/>
          </p:nvGrpSpPr>
          <p:grpSpPr>
            <a:xfrm rot="16200000">
              <a:off x="2398483" y="-2370473"/>
              <a:ext cx="1945622" cy="6742571"/>
              <a:chOff x="1095098" y="47122"/>
              <a:chExt cx="1945622" cy="6742571"/>
            </a:xfrm>
          </p:grpSpPr>
          <p:grpSp>
            <p:nvGrpSpPr>
              <p:cNvPr id="79" name="Group 78"/>
              <p:cNvGrpSpPr/>
              <p:nvPr/>
            </p:nvGrpSpPr>
            <p:grpSpPr>
              <a:xfrm>
                <a:off x="1095098" y="47122"/>
                <a:ext cx="1945622" cy="6742571"/>
                <a:chOff x="-12318" y="0"/>
                <a:chExt cx="1945622" cy="6742571"/>
              </a:xfrm>
            </p:grpSpPr>
            <p:grpSp>
              <p:nvGrpSpPr>
                <p:cNvPr id="81" name="Group 80"/>
                <p:cNvGrpSpPr/>
                <p:nvPr/>
              </p:nvGrpSpPr>
              <p:grpSpPr>
                <a:xfrm>
                  <a:off x="-1" y="0"/>
                  <a:ext cx="1933305" cy="6742571"/>
                  <a:chOff x="-2" y="0"/>
                  <a:chExt cx="1933305" cy="6252427"/>
                </a:xfrm>
              </p:grpSpPr>
              <p:sp>
                <p:nvSpPr>
                  <p:cNvPr id="83" name="Rectangle 82"/>
                  <p:cNvSpPr/>
                  <p:nvPr/>
                </p:nvSpPr>
                <p:spPr>
                  <a:xfrm>
                    <a:off x="0" y="0"/>
                    <a:ext cx="1933303" cy="2286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84" name="TextBox 83"/>
                  <p:cNvSpPr txBox="1"/>
                  <p:nvPr/>
                </p:nvSpPr>
                <p:spPr>
                  <a:xfrm>
                    <a:off x="-2" y="14270"/>
                    <a:ext cx="1933302" cy="2368845"/>
                  </a:xfrm>
                  <a:prstGeom prst="rect">
                    <a:avLst/>
                  </a:prstGeom>
                  <a:noFill/>
                </p:spPr>
                <p:txBody>
                  <a:bodyPr wrap="square" rtlCol="0">
                    <a:spAutoFit/>
                  </a:bodyPr>
                  <a:lstStyle/>
                  <a:p>
                    <a:pPr algn="ctr"/>
                    <a:r>
                      <a:rPr lang="en-GB" b="1" u="sng" dirty="0">
                        <a:solidFill>
                          <a:srgbClr val="7030A0"/>
                        </a:solidFill>
                      </a:rPr>
                      <a:t>12 Mark Question</a:t>
                    </a:r>
                  </a:p>
                  <a:p>
                    <a:r>
                      <a:rPr lang="en-GB" sz="1600" dirty="0"/>
                      <a:t>“</a:t>
                    </a:r>
                    <a:r>
                      <a:rPr lang="en-GB" sz="1300" i="1" dirty="0"/>
                      <a:t>Evaluate this statement</a:t>
                    </a:r>
                    <a:r>
                      <a:rPr lang="en-GB" sz="1600" dirty="0"/>
                      <a:t>”</a:t>
                    </a:r>
                  </a:p>
                  <a:p>
                    <a:pPr algn="ctr"/>
                    <a:r>
                      <a:rPr lang="en-GB" sz="1000" dirty="0"/>
                      <a:t>Tick the boxes when you complete a step.</a:t>
                    </a:r>
                    <a:r>
                      <a:rPr lang="en-GB" sz="1000" dirty="0">
                        <a:solidFill>
                          <a:schemeClr val="accent2">
                            <a:lumMod val="75000"/>
                          </a:schemeClr>
                        </a:solidFill>
                      </a:rPr>
                      <a:t>.</a:t>
                    </a:r>
                  </a:p>
                  <a:p>
                    <a:pPr marL="285750" indent="-285750">
                      <a:buFont typeface="Arial" panose="020B0604020202020204" pitchFamily="34" charset="0"/>
                      <a:buChar char="•"/>
                    </a:pPr>
                    <a:r>
                      <a:rPr lang="en-GB" sz="1200" b="1" dirty="0">
                        <a:solidFill>
                          <a:schemeClr val="accent2">
                            <a:lumMod val="75000"/>
                          </a:schemeClr>
                        </a:solidFill>
                      </a:rPr>
                      <a:t>MUST </a:t>
                    </a:r>
                    <a:r>
                      <a:rPr lang="en-GB" sz="1200" dirty="0">
                        <a:solidFill>
                          <a:schemeClr val="accent2">
                            <a:lumMod val="75000"/>
                          </a:schemeClr>
                        </a:solidFill>
                      </a:rPr>
                      <a:t>have 2 explained points </a:t>
                    </a:r>
                    <a:r>
                      <a:rPr lang="en-GB" sz="1200" b="1" dirty="0">
                        <a:solidFill>
                          <a:schemeClr val="accent2">
                            <a:lumMod val="75000"/>
                          </a:schemeClr>
                        </a:solidFill>
                      </a:rPr>
                      <a:t>for</a:t>
                    </a:r>
                    <a:r>
                      <a:rPr lang="en-GB" sz="1200" dirty="0">
                        <a:solidFill>
                          <a:schemeClr val="accent2">
                            <a:lumMod val="75000"/>
                          </a:schemeClr>
                        </a:solidFill>
                      </a:rPr>
                      <a:t> and 2 </a:t>
                    </a:r>
                    <a:r>
                      <a:rPr lang="en-GB" sz="1200" b="1" dirty="0">
                        <a:solidFill>
                          <a:schemeClr val="accent2">
                            <a:lumMod val="75000"/>
                          </a:schemeClr>
                        </a:solidFill>
                      </a:rPr>
                      <a:t>against</a:t>
                    </a:r>
                    <a:r>
                      <a:rPr lang="en-GB" sz="1200" dirty="0">
                        <a:solidFill>
                          <a:schemeClr val="accent2">
                            <a:lumMod val="75000"/>
                          </a:schemeClr>
                        </a:solidFill>
                      </a:rPr>
                      <a:t>.</a:t>
                    </a:r>
                  </a:p>
                  <a:p>
                    <a:pPr marL="285750" indent="-285750">
                      <a:buFont typeface="Arial" panose="020B0604020202020204" pitchFamily="34" charset="0"/>
                      <a:buChar char="•"/>
                    </a:pPr>
                    <a:r>
                      <a:rPr lang="en-GB" sz="1200" b="1" dirty="0">
                        <a:solidFill>
                          <a:schemeClr val="accent4">
                            <a:lumMod val="75000"/>
                          </a:schemeClr>
                        </a:solidFill>
                      </a:rPr>
                      <a:t>MUST </a:t>
                    </a:r>
                    <a:r>
                      <a:rPr lang="en-GB" sz="1200" dirty="0">
                        <a:solidFill>
                          <a:schemeClr val="accent4">
                            <a:lumMod val="75000"/>
                          </a:schemeClr>
                        </a:solidFill>
                      </a:rPr>
                      <a:t>include a scripture, quote or teaching in both paras.</a:t>
                    </a:r>
                  </a:p>
                  <a:p>
                    <a:pPr marL="285750" indent="-285750">
                      <a:buFont typeface="Arial" panose="020B0604020202020204" pitchFamily="34" charset="0"/>
                      <a:buChar char="•"/>
                    </a:pPr>
                    <a:r>
                      <a:rPr lang="en-GB" sz="1200" b="1" dirty="0">
                        <a:solidFill>
                          <a:srgbClr val="002060"/>
                        </a:solidFill>
                      </a:rPr>
                      <a:t>MUST</a:t>
                    </a:r>
                    <a:r>
                      <a:rPr lang="en-GB" sz="1200" dirty="0">
                        <a:solidFill>
                          <a:srgbClr val="002060"/>
                        </a:solidFill>
                      </a:rPr>
                      <a:t> have a conclusion – </a:t>
                    </a:r>
                    <a:r>
                      <a:rPr lang="en-GB" sz="1000" dirty="0">
                        <a:solidFill>
                          <a:srgbClr val="002060"/>
                        </a:solidFill>
                      </a:rPr>
                      <a:t>NO FENCE SITTING – on the statement.</a:t>
                    </a:r>
                  </a:p>
                </p:txBody>
              </p:sp>
              <p:sp>
                <p:nvSpPr>
                  <p:cNvPr id="85" name="Rectangle 84"/>
                  <p:cNvSpPr/>
                  <p:nvPr/>
                </p:nvSpPr>
                <p:spPr>
                  <a:xfrm>
                    <a:off x="0" y="2285064"/>
                    <a:ext cx="1933303" cy="191246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6" name="Rectangle 85"/>
                  <p:cNvSpPr/>
                  <p:nvPr/>
                </p:nvSpPr>
                <p:spPr>
                  <a:xfrm>
                    <a:off x="-1" y="4197525"/>
                    <a:ext cx="1933303" cy="2054902"/>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7" name="Picture 86"/>
                  <p:cNvPicPr>
                    <a:picLocks noChangeAspect="1"/>
                  </p:cNvPicPr>
                  <p:nvPr/>
                </p:nvPicPr>
                <p:blipFill>
                  <a:blip r:embed="rId2"/>
                  <a:stretch>
                    <a:fillRect/>
                  </a:stretch>
                </p:blipFill>
                <p:spPr>
                  <a:xfrm>
                    <a:off x="1657610" y="595310"/>
                    <a:ext cx="205567" cy="204654"/>
                  </a:xfrm>
                  <a:prstGeom prst="rect">
                    <a:avLst/>
                  </a:prstGeom>
                </p:spPr>
              </p:pic>
              <p:sp>
                <p:nvSpPr>
                  <p:cNvPr id="88" name="Rectangle 87"/>
                  <p:cNvSpPr/>
                  <p:nvPr/>
                </p:nvSpPr>
                <p:spPr>
                  <a:xfrm>
                    <a:off x="1718071" y="2326095"/>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89" name="Rectangle 88"/>
                  <p:cNvSpPr/>
                  <p:nvPr/>
                </p:nvSpPr>
                <p:spPr>
                  <a:xfrm>
                    <a:off x="1717937" y="4252563"/>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grpSp>
            <p:sp>
              <p:nvSpPr>
                <p:cNvPr id="82" name="TextBox 81"/>
                <p:cNvSpPr txBox="1"/>
                <p:nvPr/>
              </p:nvSpPr>
              <p:spPr>
                <a:xfrm>
                  <a:off x="-12318" y="4581176"/>
                  <a:ext cx="1923680" cy="2062103"/>
                </a:xfrm>
                <a:prstGeom prst="rect">
                  <a:avLst/>
                </a:prstGeom>
                <a:noFill/>
              </p:spPr>
              <p:txBody>
                <a:bodyPr wrap="square" rtlCol="0">
                  <a:spAutoFit/>
                </a:bodyPr>
                <a:lstStyle/>
                <a:p>
                  <a:pPr lvl="0" algn="ctr"/>
                  <a:r>
                    <a:rPr lang="en-GB" b="1" i="1" dirty="0">
                      <a:solidFill>
                        <a:prstClr val="white"/>
                      </a:solidFill>
                    </a:rPr>
                    <a:t>PARAGRAPH 2</a:t>
                  </a:r>
                </a:p>
                <a:p>
                  <a:pPr marL="285750" lvl="0" indent="-285750">
                    <a:buFont typeface="Arial" panose="020B0604020202020204" pitchFamily="34" charset="0"/>
                    <a:buChar char="•"/>
                  </a:pPr>
                  <a:r>
                    <a:rPr lang="en-GB" sz="1000" dirty="0">
                      <a:solidFill>
                        <a:prstClr val="white"/>
                      </a:solidFill>
                    </a:rPr>
                    <a:t>Give two disagreeing with the statement:</a:t>
                  </a:r>
                </a:p>
                <a:p>
                  <a:pPr lvl="0" algn="ctr"/>
                  <a:r>
                    <a:rPr lang="en-GB" sz="1000" b="1" i="1" dirty="0">
                      <a:solidFill>
                        <a:prstClr val="white"/>
                      </a:solidFill>
                    </a:rPr>
                    <a:t>“The statement proves incorrect as……”</a:t>
                  </a:r>
                </a:p>
                <a:p>
                  <a:pPr lvl="0" algn="ctr"/>
                  <a:r>
                    <a:rPr lang="en-GB" sz="1000" b="1" i="1" dirty="0">
                      <a:solidFill>
                        <a:prstClr val="white"/>
                      </a:solidFill>
                    </a:rPr>
                    <a:t>“Another reason the statement is flawed is…..”</a:t>
                  </a:r>
                </a:p>
                <a:p>
                  <a:pPr lvl="0"/>
                  <a:endParaRPr lang="en-GB" sz="1000" dirty="0">
                    <a:solidFill>
                      <a:prstClr val="white"/>
                    </a:solidFill>
                  </a:endParaRPr>
                </a:p>
                <a:p>
                  <a:pPr marL="171450" lvl="0" indent="-171450">
                    <a:buFont typeface="Arial" panose="020B0604020202020204" pitchFamily="34" charset="0"/>
                    <a:buChar char="•"/>
                  </a:pPr>
                  <a:r>
                    <a:rPr lang="en-GB" sz="1000" dirty="0">
                      <a:solidFill>
                        <a:prstClr val="white"/>
                      </a:solidFill>
                    </a:rPr>
                    <a:t>Explain each point </a:t>
                  </a:r>
                  <a:r>
                    <a:rPr lang="en-GB" sz="1000" u="sng" dirty="0">
                      <a:solidFill>
                        <a:prstClr val="white"/>
                      </a:solidFill>
                    </a:rPr>
                    <a:t>after you make it</a:t>
                  </a:r>
                  <a:r>
                    <a:rPr lang="en-GB" sz="1000" dirty="0">
                      <a:solidFill>
                        <a:prstClr val="white"/>
                      </a:solidFill>
                    </a:rPr>
                    <a:t>. POINT-&gt; EXPLAIN x3</a:t>
                  </a:r>
                </a:p>
                <a:p>
                  <a:pPr marL="171450" lvl="0" indent="-171450">
                    <a:buFont typeface="Arial" panose="020B0604020202020204" pitchFamily="34" charset="0"/>
                    <a:buChar char="•"/>
                  </a:pPr>
                  <a:r>
                    <a:rPr lang="en-GB" sz="1000" dirty="0">
                      <a:solidFill>
                        <a:prstClr val="white"/>
                      </a:solidFill>
                    </a:rPr>
                    <a:t>Include one scripture, quote or teaching in support.</a:t>
                  </a:r>
                  <a:endParaRPr lang="en-GB" sz="1000" dirty="0">
                    <a:solidFill>
                      <a:schemeClr val="bg1"/>
                    </a:solidFill>
                  </a:endParaRPr>
                </a:p>
              </p:txBody>
            </p:sp>
          </p:grpSp>
          <p:sp>
            <p:nvSpPr>
              <p:cNvPr id="80" name="TextBox 79"/>
              <p:cNvSpPr txBox="1"/>
              <p:nvPr/>
            </p:nvSpPr>
            <p:spPr>
              <a:xfrm>
                <a:off x="1106568" y="2501190"/>
                <a:ext cx="1923680" cy="2062103"/>
              </a:xfrm>
              <a:prstGeom prst="rect">
                <a:avLst/>
              </a:prstGeom>
              <a:noFill/>
            </p:spPr>
            <p:txBody>
              <a:bodyPr wrap="square" rtlCol="0">
                <a:spAutoFit/>
              </a:bodyPr>
              <a:lstStyle/>
              <a:p>
                <a:pPr algn="ctr"/>
                <a:r>
                  <a:rPr lang="en-GB" b="1" i="1" dirty="0">
                    <a:solidFill>
                      <a:schemeClr val="bg1"/>
                    </a:solidFill>
                  </a:rPr>
                  <a:t>PARAGRAPH 1</a:t>
                </a:r>
              </a:p>
              <a:p>
                <a:pPr marL="285750" indent="-285750">
                  <a:buFont typeface="Arial" panose="020B0604020202020204" pitchFamily="34" charset="0"/>
                  <a:buChar char="•"/>
                </a:pPr>
                <a:r>
                  <a:rPr lang="en-GB" sz="1000" dirty="0">
                    <a:solidFill>
                      <a:schemeClr val="bg1"/>
                    </a:solidFill>
                  </a:rPr>
                  <a:t>Give two points agreeing with the statement:</a:t>
                </a:r>
              </a:p>
              <a:p>
                <a:pPr algn="ctr"/>
                <a:r>
                  <a:rPr lang="en-GB" sz="1000" b="1" i="1" dirty="0">
                    <a:solidFill>
                      <a:schemeClr val="bg1"/>
                    </a:solidFill>
                  </a:rPr>
                  <a:t>“There is truth to this statement as……”</a:t>
                </a:r>
              </a:p>
              <a:p>
                <a:pPr algn="ctr"/>
                <a:r>
                  <a:rPr lang="en-GB" sz="1000" b="1" i="1" dirty="0">
                    <a:solidFill>
                      <a:schemeClr val="bg1"/>
                    </a:solidFill>
                  </a:rPr>
                  <a:t>“Another reason the statement has weight is”</a:t>
                </a:r>
              </a:p>
              <a:p>
                <a:endParaRPr lang="en-GB" sz="1000" dirty="0">
                  <a:solidFill>
                    <a:schemeClr val="bg1"/>
                  </a:solidFill>
                </a:endParaRPr>
              </a:p>
              <a:p>
                <a:pPr marL="171450" indent="-171450">
                  <a:buFont typeface="Arial" panose="020B0604020202020204" pitchFamily="34" charset="0"/>
                  <a:buChar char="•"/>
                </a:pPr>
                <a:r>
                  <a:rPr lang="en-GB" sz="1000" dirty="0">
                    <a:solidFill>
                      <a:schemeClr val="bg1"/>
                    </a:solidFill>
                  </a:rPr>
                  <a:t>Explain each </a:t>
                </a:r>
                <a:r>
                  <a:rPr lang="en-GB" sz="1000" u="sng" dirty="0">
                    <a:solidFill>
                      <a:schemeClr val="bg1"/>
                    </a:solidFill>
                  </a:rPr>
                  <a:t>point after you make it.</a:t>
                </a:r>
                <a:r>
                  <a:rPr lang="en-GB" sz="1000" dirty="0">
                    <a:solidFill>
                      <a:schemeClr val="bg1"/>
                    </a:solidFill>
                  </a:rPr>
                  <a:t> POINT-&gt; EXPLAIN x3</a:t>
                </a:r>
              </a:p>
              <a:p>
                <a:pPr marL="171450" indent="-171450">
                  <a:buFont typeface="Arial" panose="020B0604020202020204" pitchFamily="34" charset="0"/>
                  <a:buChar char="•"/>
                </a:pPr>
                <a:r>
                  <a:rPr lang="en-GB" sz="1000" dirty="0">
                    <a:solidFill>
                      <a:schemeClr val="bg1"/>
                    </a:solidFill>
                  </a:rPr>
                  <a:t>Include one scripture, quote or teaching in support.</a:t>
                </a:r>
                <a:endParaRPr lang="en-GB" sz="1000" b="1" i="1" dirty="0">
                  <a:solidFill>
                    <a:schemeClr val="bg1"/>
                  </a:solidFill>
                </a:endParaRPr>
              </a:p>
            </p:txBody>
          </p:sp>
        </p:grpSp>
        <p:grpSp>
          <p:nvGrpSpPr>
            <p:cNvPr id="75" name="Group 74"/>
            <p:cNvGrpSpPr/>
            <p:nvPr/>
          </p:nvGrpSpPr>
          <p:grpSpPr>
            <a:xfrm rot="16200000">
              <a:off x="6861575" y="-112490"/>
              <a:ext cx="1933304" cy="2215991"/>
              <a:chOff x="6040824" y="2364868"/>
              <a:chExt cx="1933304" cy="2215991"/>
            </a:xfrm>
          </p:grpSpPr>
          <p:sp>
            <p:nvSpPr>
              <p:cNvPr id="76" name="Rectangle 75"/>
              <p:cNvSpPr/>
              <p:nvPr/>
            </p:nvSpPr>
            <p:spPr>
              <a:xfrm>
                <a:off x="6040824" y="2387216"/>
                <a:ext cx="1933303" cy="1752743"/>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Rectangle 76"/>
              <p:cNvSpPr/>
              <p:nvPr/>
            </p:nvSpPr>
            <p:spPr>
              <a:xfrm>
                <a:off x="7755753" y="2437424"/>
                <a:ext cx="169817" cy="220697"/>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78" name="TextBox 77"/>
              <p:cNvSpPr txBox="1"/>
              <p:nvPr/>
            </p:nvSpPr>
            <p:spPr>
              <a:xfrm>
                <a:off x="6050448" y="2364868"/>
                <a:ext cx="1923680" cy="2215991"/>
              </a:xfrm>
              <a:prstGeom prst="rect">
                <a:avLst/>
              </a:prstGeom>
              <a:noFill/>
            </p:spPr>
            <p:txBody>
              <a:bodyPr wrap="square" rtlCol="0">
                <a:spAutoFit/>
              </a:bodyPr>
              <a:lstStyle/>
              <a:p>
                <a:pPr algn="ctr"/>
                <a:r>
                  <a:rPr lang="en-GB" b="1" i="1" dirty="0">
                    <a:solidFill>
                      <a:schemeClr val="bg1"/>
                    </a:solidFill>
                  </a:rPr>
                  <a:t>CONCLUSION</a:t>
                </a:r>
              </a:p>
              <a:p>
                <a:pPr marL="285750" indent="-285750">
                  <a:buFont typeface="Arial" panose="020B0604020202020204" pitchFamily="34" charset="0"/>
                  <a:buChar char="•"/>
                </a:pPr>
                <a:r>
                  <a:rPr lang="en-GB" sz="1000" dirty="0">
                    <a:solidFill>
                      <a:schemeClr val="bg1"/>
                    </a:solidFill>
                    <a:latin typeface="+mj-lt"/>
                  </a:rPr>
                  <a:t>Time for a strong conclusion</a:t>
                </a:r>
              </a:p>
              <a:p>
                <a:pPr marL="285750" indent="-285750">
                  <a:buFont typeface="Arial" panose="020B0604020202020204" pitchFamily="34" charset="0"/>
                  <a:buChar char="•"/>
                </a:pPr>
                <a:r>
                  <a:rPr lang="en-GB" sz="1000" dirty="0">
                    <a:solidFill>
                      <a:schemeClr val="bg1"/>
                    </a:solidFill>
                    <a:latin typeface="+mj-lt"/>
                  </a:rPr>
                  <a:t>Either agree or disagree with the statement – DO NOT SIT ON THE FENCE.</a:t>
                </a:r>
              </a:p>
              <a:p>
                <a:pPr marL="285750" indent="-285750">
                  <a:buFont typeface="Arial" panose="020B0604020202020204" pitchFamily="34" charset="0"/>
                  <a:buChar char="•"/>
                </a:pPr>
                <a:r>
                  <a:rPr lang="en-GB" sz="1000" dirty="0">
                    <a:solidFill>
                      <a:schemeClr val="bg1"/>
                    </a:solidFill>
                    <a:latin typeface="+mj-lt"/>
                  </a:rPr>
                  <a:t>Summarise the points you’ve made.</a:t>
                </a:r>
              </a:p>
              <a:p>
                <a:pPr algn="ctr"/>
                <a:endParaRPr lang="en-GB" sz="1000" i="1" dirty="0">
                  <a:solidFill>
                    <a:schemeClr val="bg1"/>
                  </a:solidFill>
                  <a:latin typeface="+mj-lt"/>
                </a:endParaRPr>
              </a:p>
              <a:p>
                <a:pPr algn="ctr"/>
                <a:r>
                  <a:rPr lang="en-GB" sz="1000" i="1" dirty="0">
                    <a:solidFill>
                      <a:schemeClr val="bg1"/>
                    </a:solidFill>
                    <a:latin typeface="+mj-lt"/>
                  </a:rPr>
                  <a:t>“In conclusion…”</a:t>
                </a:r>
              </a:p>
              <a:p>
                <a:pPr algn="ctr"/>
                <a:r>
                  <a:rPr lang="en-GB" sz="1000" i="1" dirty="0">
                    <a:solidFill>
                      <a:schemeClr val="bg1"/>
                    </a:solidFill>
                    <a:latin typeface="+mj-lt"/>
                  </a:rPr>
                  <a:t>“Overall,……..”</a:t>
                </a:r>
              </a:p>
              <a:p>
                <a:pPr algn="ctr"/>
                <a:endParaRPr lang="en-GB" sz="1000" dirty="0">
                  <a:solidFill>
                    <a:schemeClr val="bg1"/>
                  </a:solidFill>
                  <a:latin typeface="+mj-lt"/>
                </a:endParaRPr>
              </a:p>
              <a:p>
                <a:pPr algn="ctr"/>
                <a:endParaRPr lang="en-GB" sz="1000" i="1" dirty="0">
                  <a:solidFill>
                    <a:schemeClr val="bg1"/>
                  </a:solidFill>
                  <a:latin typeface="+mj-lt"/>
                </a:endParaRPr>
              </a:p>
              <a:p>
                <a:pPr algn="ctr"/>
                <a:endParaRPr lang="en-GB" sz="1000" i="1" dirty="0">
                  <a:solidFill>
                    <a:schemeClr val="bg1"/>
                  </a:solidFill>
                  <a:latin typeface="+mj-lt"/>
                </a:endParaRPr>
              </a:p>
            </p:txBody>
          </p:sp>
        </p:grpSp>
      </p:grpSp>
      <p:grpSp>
        <p:nvGrpSpPr>
          <p:cNvPr id="90" name="Group 89"/>
          <p:cNvGrpSpPr/>
          <p:nvPr/>
        </p:nvGrpSpPr>
        <p:grpSpPr>
          <a:xfrm>
            <a:off x="0" y="4030639"/>
            <a:ext cx="8936214" cy="1945622"/>
            <a:chOff x="8" y="28002"/>
            <a:chExt cx="8936214" cy="1945622"/>
          </a:xfrm>
        </p:grpSpPr>
        <p:grpSp>
          <p:nvGrpSpPr>
            <p:cNvPr id="91" name="Group 90"/>
            <p:cNvGrpSpPr/>
            <p:nvPr/>
          </p:nvGrpSpPr>
          <p:grpSpPr>
            <a:xfrm rot="16200000">
              <a:off x="2398483" y="-2370473"/>
              <a:ext cx="1945622" cy="6742571"/>
              <a:chOff x="1095098" y="47122"/>
              <a:chExt cx="1945622" cy="6742571"/>
            </a:xfrm>
          </p:grpSpPr>
          <p:grpSp>
            <p:nvGrpSpPr>
              <p:cNvPr id="96" name="Group 95"/>
              <p:cNvGrpSpPr/>
              <p:nvPr/>
            </p:nvGrpSpPr>
            <p:grpSpPr>
              <a:xfrm>
                <a:off x="1095098" y="47122"/>
                <a:ext cx="1945622" cy="6742571"/>
                <a:chOff x="-12318" y="0"/>
                <a:chExt cx="1945622" cy="6742571"/>
              </a:xfrm>
            </p:grpSpPr>
            <p:grpSp>
              <p:nvGrpSpPr>
                <p:cNvPr id="98" name="Group 97"/>
                <p:cNvGrpSpPr/>
                <p:nvPr/>
              </p:nvGrpSpPr>
              <p:grpSpPr>
                <a:xfrm>
                  <a:off x="0" y="0"/>
                  <a:ext cx="1933304" cy="6742571"/>
                  <a:chOff x="-1" y="0"/>
                  <a:chExt cx="1933304" cy="6252427"/>
                </a:xfrm>
              </p:grpSpPr>
              <p:sp>
                <p:nvSpPr>
                  <p:cNvPr id="100" name="Rectangle 99"/>
                  <p:cNvSpPr/>
                  <p:nvPr/>
                </p:nvSpPr>
                <p:spPr>
                  <a:xfrm>
                    <a:off x="0" y="0"/>
                    <a:ext cx="1933303" cy="2286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01" name="TextBox 100"/>
                  <p:cNvSpPr txBox="1"/>
                  <p:nvPr/>
                </p:nvSpPr>
                <p:spPr>
                  <a:xfrm>
                    <a:off x="0" y="14270"/>
                    <a:ext cx="1933302" cy="2368845"/>
                  </a:xfrm>
                  <a:prstGeom prst="rect">
                    <a:avLst/>
                  </a:prstGeom>
                  <a:noFill/>
                </p:spPr>
                <p:txBody>
                  <a:bodyPr wrap="square" rtlCol="0">
                    <a:spAutoFit/>
                  </a:bodyPr>
                  <a:lstStyle/>
                  <a:p>
                    <a:pPr algn="ctr"/>
                    <a:r>
                      <a:rPr lang="en-GB" b="1" u="sng" dirty="0">
                        <a:solidFill>
                          <a:srgbClr val="7030A0"/>
                        </a:solidFill>
                      </a:rPr>
                      <a:t>12 Mark Question</a:t>
                    </a:r>
                  </a:p>
                  <a:p>
                    <a:r>
                      <a:rPr lang="en-GB" sz="1600" dirty="0"/>
                      <a:t>“</a:t>
                    </a:r>
                    <a:r>
                      <a:rPr lang="en-GB" sz="1300" i="1" dirty="0"/>
                      <a:t>Evaluate this statement</a:t>
                    </a:r>
                    <a:r>
                      <a:rPr lang="en-GB" sz="1600" dirty="0"/>
                      <a:t>”</a:t>
                    </a:r>
                  </a:p>
                  <a:p>
                    <a:pPr algn="ctr"/>
                    <a:r>
                      <a:rPr lang="en-GB" sz="1000" dirty="0"/>
                      <a:t>Tick the boxes when you complete a step.</a:t>
                    </a:r>
                    <a:r>
                      <a:rPr lang="en-GB" sz="1000" dirty="0">
                        <a:solidFill>
                          <a:schemeClr val="accent2">
                            <a:lumMod val="75000"/>
                          </a:schemeClr>
                        </a:solidFill>
                      </a:rPr>
                      <a:t>.</a:t>
                    </a:r>
                  </a:p>
                  <a:p>
                    <a:pPr marL="285750" indent="-285750">
                      <a:buFont typeface="Arial" panose="020B0604020202020204" pitchFamily="34" charset="0"/>
                      <a:buChar char="•"/>
                    </a:pPr>
                    <a:r>
                      <a:rPr lang="en-GB" sz="1200" b="1" dirty="0">
                        <a:solidFill>
                          <a:schemeClr val="accent2">
                            <a:lumMod val="75000"/>
                          </a:schemeClr>
                        </a:solidFill>
                      </a:rPr>
                      <a:t>MUST </a:t>
                    </a:r>
                    <a:r>
                      <a:rPr lang="en-GB" sz="1200" dirty="0">
                        <a:solidFill>
                          <a:schemeClr val="accent2">
                            <a:lumMod val="75000"/>
                          </a:schemeClr>
                        </a:solidFill>
                      </a:rPr>
                      <a:t>have 2 explained points </a:t>
                    </a:r>
                    <a:r>
                      <a:rPr lang="en-GB" sz="1200" b="1" dirty="0">
                        <a:solidFill>
                          <a:schemeClr val="accent2">
                            <a:lumMod val="75000"/>
                          </a:schemeClr>
                        </a:solidFill>
                      </a:rPr>
                      <a:t>for</a:t>
                    </a:r>
                    <a:r>
                      <a:rPr lang="en-GB" sz="1200" dirty="0">
                        <a:solidFill>
                          <a:schemeClr val="accent2">
                            <a:lumMod val="75000"/>
                          </a:schemeClr>
                        </a:solidFill>
                      </a:rPr>
                      <a:t> and 2 </a:t>
                    </a:r>
                    <a:r>
                      <a:rPr lang="en-GB" sz="1200" b="1" dirty="0">
                        <a:solidFill>
                          <a:schemeClr val="accent2">
                            <a:lumMod val="75000"/>
                          </a:schemeClr>
                        </a:solidFill>
                      </a:rPr>
                      <a:t>against</a:t>
                    </a:r>
                    <a:r>
                      <a:rPr lang="en-GB" sz="1200" dirty="0">
                        <a:solidFill>
                          <a:schemeClr val="accent2">
                            <a:lumMod val="75000"/>
                          </a:schemeClr>
                        </a:solidFill>
                      </a:rPr>
                      <a:t>.</a:t>
                    </a:r>
                  </a:p>
                  <a:p>
                    <a:pPr marL="285750" indent="-285750">
                      <a:buFont typeface="Arial" panose="020B0604020202020204" pitchFamily="34" charset="0"/>
                      <a:buChar char="•"/>
                    </a:pPr>
                    <a:r>
                      <a:rPr lang="en-GB" sz="1200" b="1" dirty="0">
                        <a:solidFill>
                          <a:schemeClr val="accent4">
                            <a:lumMod val="75000"/>
                          </a:schemeClr>
                        </a:solidFill>
                      </a:rPr>
                      <a:t>MUST </a:t>
                    </a:r>
                    <a:r>
                      <a:rPr lang="en-GB" sz="1200" dirty="0">
                        <a:solidFill>
                          <a:schemeClr val="accent4">
                            <a:lumMod val="75000"/>
                          </a:schemeClr>
                        </a:solidFill>
                      </a:rPr>
                      <a:t>include a scripture, quote or teaching in both paras.</a:t>
                    </a:r>
                  </a:p>
                  <a:p>
                    <a:pPr marL="285750" indent="-285750">
                      <a:buFont typeface="Arial" panose="020B0604020202020204" pitchFamily="34" charset="0"/>
                      <a:buChar char="•"/>
                    </a:pPr>
                    <a:r>
                      <a:rPr lang="en-GB" sz="1200" b="1" dirty="0">
                        <a:solidFill>
                          <a:srgbClr val="002060"/>
                        </a:solidFill>
                      </a:rPr>
                      <a:t>MUST</a:t>
                    </a:r>
                    <a:r>
                      <a:rPr lang="en-GB" sz="1200" dirty="0">
                        <a:solidFill>
                          <a:srgbClr val="002060"/>
                        </a:solidFill>
                      </a:rPr>
                      <a:t> have a conclusion – </a:t>
                    </a:r>
                    <a:r>
                      <a:rPr lang="en-GB" sz="1000" dirty="0">
                        <a:solidFill>
                          <a:srgbClr val="002060"/>
                        </a:solidFill>
                      </a:rPr>
                      <a:t>NO FENCE SITTING – on the statement.</a:t>
                    </a:r>
                  </a:p>
                </p:txBody>
              </p:sp>
              <p:sp>
                <p:nvSpPr>
                  <p:cNvPr id="102" name="Rectangle 101"/>
                  <p:cNvSpPr/>
                  <p:nvPr/>
                </p:nvSpPr>
                <p:spPr>
                  <a:xfrm>
                    <a:off x="0" y="2285064"/>
                    <a:ext cx="1933303" cy="191246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Rectangle 102"/>
                  <p:cNvSpPr/>
                  <p:nvPr/>
                </p:nvSpPr>
                <p:spPr>
                  <a:xfrm>
                    <a:off x="-1" y="4197525"/>
                    <a:ext cx="1933303" cy="2054902"/>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4" name="Picture 103"/>
                  <p:cNvPicPr>
                    <a:picLocks noChangeAspect="1"/>
                  </p:cNvPicPr>
                  <p:nvPr/>
                </p:nvPicPr>
                <p:blipFill>
                  <a:blip r:embed="rId2"/>
                  <a:stretch>
                    <a:fillRect/>
                  </a:stretch>
                </p:blipFill>
                <p:spPr>
                  <a:xfrm>
                    <a:off x="1657610" y="595310"/>
                    <a:ext cx="205567" cy="204654"/>
                  </a:xfrm>
                  <a:prstGeom prst="rect">
                    <a:avLst/>
                  </a:prstGeom>
                </p:spPr>
              </p:pic>
              <p:sp>
                <p:nvSpPr>
                  <p:cNvPr id="105" name="Rectangle 104"/>
                  <p:cNvSpPr/>
                  <p:nvPr/>
                </p:nvSpPr>
                <p:spPr>
                  <a:xfrm>
                    <a:off x="1718071" y="2326095"/>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06" name="Rectangle 105"/>
                  <p:cNvSpPr/>
                  <p:nvPr/>
                </p:nvSpPr>
                <p:spPr>
                  <a:xfrm>
                    <a:off x="1717937" y="4252563"/>
                    <a:ext cx="169817" cy="2046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grpSp>
            <p:sp>
              <p:nvSpPr>
                <p:cNvPr id="99" name="TextBox 98"/>
                <p:cNvSpPr txBox="1"/>
                <p:nvPr/>
              </p:nvSpPr>
              <p:spPr>
                <a:xfrm>
                  <a:off x="-12318" y="4504232"/>
                  <a:ext cx="1923680" cy="2215991"/>
                </a:xfrm>
                <a:prstGeom prst="rect">
                  <a:avLst/>
                </a:prstGeom>
                <a:noFill/>
              </p:spPr>
              <p:txBody>
                <a:bodyPr wrap="square" rtlCol="0">
                  <a:spAutoFit/>
                </a:bodyPr>
                <a:lstStyle/>
                <a:p>
                  <a:pPr lvl="0" algn="ctr"/>
                  <a:r>
                    <a:rPr lang="en-GB" b="1" i="1" dirty="0">
                      <a:solidFill>
                        <a:prstClr val="white"/>
                      </a:solidFill>
                    </a:rPr>
                    <a:t>PARAGRAPH 2</a:t>
                  </a:r>
                </a:p>
                <a:p>
                  <a:pPr marL="285750" lvl="0" indent="-285750">
                    <a:buFont typeface="Arial" panose="020B0604020202020204" pitchFamily="34" charset="0"/>
                    <a:buChar char="•"/>
                  </a:pPr>
                  <a:r>
                    <a:rPr lang="en-GB" sz="1000" dirty="0">
                      <a:solidFill>
                        <a:prstClr val="white"/>
                      </a:solidFill>
                    </a:rPr>
                    <a:t>Give two  points disagreeing with the statement:</a:t>
                  </a:r>
                </a:p>
                <a:p>
                  <a:pPr lvl="0" algn="ctr"/>
                  <a:r>
                    <a:rPr lang="en-GB" sz="1000" b="1" i="1" dirty="0">
                      <a:solidFill>
                        <a:prstClr val="white"/>
                      </a:solidFill>
                    </a:rPr>
                    <a:t>“The statement proves incorrect as……”</a:t>
                  </a:r>
                </a:p>
                <a:p>
                  <a:pPr lvl="0" algn="ctr"/>
                  <a:r>
                    <a:rPr lang="en-GB" sz="1000" b="1" i="1" dirty="0">
                      <a:solidFill>
                        <a:prstClr val="white"/>
                      </a:solidFill>
                    </a:rPr>
                    <a:t>“Another reason the statement is flawed is…..”</a:t>
                  </a:r>
                </a:p>
                <a:p>
                  <a:pPr lvl="0"/>
                  <a:endParaRPr lang="en-GB" sz="1000" dirty="0">
                    <a:solidFill>
                      <a:prstClr val="white"/>
                    </a:solidFill>
                  </a:endParaRPr>
                </a:p>
                <a:p>
                  <a:pPr marL="171450" lvl="0" indent="-171450">
                    <a:buFont typeface="Arial" panose="020B0604020202020204" pitchFamily="34" charset="0"/>
                    <a:buChar char="•"/>
                  </a:pPr>
                  <a:r>
                    <a:rPr lang="en-GB" sz="1000" dirty="0">
                      <a:solidFill>
                        <a:prstClr val="white"/>
                      </a:solidFill>
                    </a:rPr>
                    <a:t>Explain each point </a:t>
                  </a:r>
                  <a:r>
                    <a:rPr lang="en-GB" sz="1000" u="sng" dirty="0">
                      <a:solidFill>
                        <a:prstClr val="white"/>
                      </a:solidFill>
                    </a:rPr>
                    <a:t>after you make it</a:t>
                  </a:r>
                  <a:r>
                    <a:rPr lang="en-GB" sz="1000" dirty="0">
                      <a:solidFill>
                        <a:prstClr val="white"/>
                      </a:solidFill>
                    </a:rPr>
                    <a:t>. POINT-&gt; EXPLAIN x3</a:t>
                  </a:r>
                </a:p>
                <a:p>
                  <a:pPr marL="171450" lvl="0" indent="-171450">
                    <a:buFont typeface="Arial" panose="020B0604020202020204" pitchFamily="34" charset="0"/>
                    <a:buChar char="•"/>
                  </a:pPr>
                  <a:r>
                    <a:rPr lang="en-GB" sz="1000" dirty="0">
                      <a:solidFill>
                        <a:prstClr val="white"/>
                      </a:solidFill>
                    </a:rPr>
                    <a:t>Include one scripture, quote or teaching in support.</a:t>
                  </a:r>
                  <a:endParaRPr lang="en-GB" sz="1000" dirty="0">
                    <a:solidFill>
                      <a:schemeClr val="bg1"/>
                    </a:solidFill>
                  </a:endParaRPr>
                </a:p>
              </p:txBody>
            </p:sp>
          </p:grpSp>
          <p:sp>
            <p:nvSpPr>
              <p:cNvPr id="97" name="TextBox 96"/>
              <p:cNvSpPr txBox="1"/>
              <p:nvPr/>
            </p:nvSpPr>
            <p:spPr>
              <a:xfrm>
                <a:off x="1106568" y="2501190"/>
                <a:ext cx="1923680" cy="2062103"/>
              </a:xfrm>
              <a:prstGeom prst="rect">
                <a:avLst/>
              </a:prstGeom>
              <a:noFill/>
            </p:spPr>
            <p:txBody>
              <a:bodyPr wrap="square" rtlCol="0">
                <a:spAutoFit/>
              </a:bodyPr>
              <a:lstStyle/>
              <a:p>
                <a:pPr algn="ctr"/>
                <a:r>
                  <a:rPr lang="en-GB" b="1" i="1" dirty="0">
                    <a:solidFill>
                      <a:schemeClr val="bg1"/>
                    </a:solidFill>
                  </a:rPr>
                  <a:t>PARAGRAPH 1</a:t>
                </a:r>
              </a:p>
              <a:p>
                <a:pPr marL="285750" indent="-285750">
                  <a:buFont typeface="Arial" panose="020B0604020202020204" pitchFamily="34" charset="0"/>
                  <a:buChar char="•"/>
                </a:pPr>
                <a:r>
                  <a:rPr lang="en-GB" sz="1000" dirty="0">
                    <a:solidFill>
                      <a:schemeClr val="bg1"/>
                    </a:solidFill>
                  </a:rPr>
                  <a:t>Give two points agreeing with the statement:</a:t>
                </a:r>
              </a:p>
              <a:p>
                <a:pPr algn="ctr"/>
                <a:r>
                  <a:rPr lang="en-GB" sz="1000" b="1" i="1" dirty="0">
                    <a:solidFill>
                      <a:schemeClr val="bg1"/>
                    </a:solidFill>
                  </a:rPr>
                  <a:t>“There is truth to this statement as……”</a:t>
                </a:r>
              </a:p>
              <a:p>
                <a:pPr algn="ctr"/>
                <a:r>
                  <a:rPr lang="en-GB" sz="1000" b="1" i="1" dirty="0">
                    <a:solidFill>
                      <a:schemeClr val="bg1"/>
                    </a:solidFill>
                  </a:rPr>
                  <a:t>“Another reason the statement has weight is”</a:t>
                </a:r>
              </a:p>
              <a:p>
                <a:endParaRPr lang="en-GB" sz="1000" dirty="0">
                  <a:solidFill>
                    <a:schemeClr val="bg1"/>
                  </a:solidFill>
                </a:endParaRPr>
              </a:p>
              <a:p>
                <a:pPr marL="171450" indent="-171450">
                  <a:buFont typeface="Arial" panose="020B0604020202020204" pitchFamily="34" charset="0"/>
                  <a:buChar char="•"/>
                </a:pPr>
                <a:r>
                  <a:rPr lang="en-GB" sz="1000" dirty="0">
                    <a:solidFill>
                      <a:schemeClr val="bg1"/>
                    </a:solidFill>
                  </a:rPr>
                  <a:t>Explain each </a:t>
                </a:r>
                <a:r>
                  <a:rPr lang="en-GB" sz="1000" u="sng" dirty="0">
                    <a:solidFill>
                      <a:schemeClr val="bg1"/>
                    </a:solidFill>
                  </a:rPr>
                  <a:t>point after you make it.</a:t>
                </a:r>
                <a:r>
                  <a:rPr lang="en-GB" sz="1000" dirty="0">
                    <a:solidFill>
                      <a:schemeClr val="bg1"/>
                    </a:solidFill>
                  </a:rPr>
                  <a:t> POINT-&gt; EXPLAIN x3</a:t>
                </a:r>
              </a:p>
              <a:p>
                <a:pPr marL="171450" indent="-171450">
                  <a:buFont typeface="Arial" panose="020B0604020202020204" pitchFamily="34" charset="0"/>
                  <a:buChar char="•"/>
                </a:pPr>
                <a:r>
                  <a:rPr lang="en-GB" sz="1000" dirty="0">
                    <a:solidFill>
                      <a:schemeClr val="bg1"/>
                    </a:solidFill>
                  </a:rPr>
                  <a:t>Include one scripture, quote or teaching in support.</a:t>
                </a:r>
                <a:endParaRPr lang="en-GB" sz="1000" b="1" i="1" dirty="0">
                  <a:solidFill>
                    <a:schemeClr val="bg1"/>
                  </a:solidFill>
                </a:endParaRPr>
              </a:p>
            </p:txBody>
          </p:sp>
        </p:grpSp>
        <p:grpSp>
          <p:nvGrpSpPr>
            <p:cNvPr id="92" name="Group 91"/>
            <p:cNvGrpSpPr/>
            <p:nvPr/>
          </p:nvGrpSpPr>
          <p:grpSpPr>
            <a:xfrm rot="16200000">
              <a:off x="6861575" y="-112490"/>
              <a:ext cx="1933304" cy="2215991"/>
              <a:chOff x="6040824" y="2364868"/>
              <a:chExt cx="1933304" cy="2215991"/>
            </a:xfrm>
          </p:grpSpPr>
          <p:sp>
            <p:nvSpPr>
              <p:cNvPr id="93" name="Rectangle 92"/>
              <p:cNvSpPr/>
              <p:nvPr/>
            </p:nvSpPr>
            <p:spPr>
              <a:xfrm>
                <a:off x="6040824" y="2387216"/>
                <a:ext cx="1933303" cy="1752743"/>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4" name="Rectangle 93"/>
              <p:cNvSpPr/>
              <p:nvPr/>
            </p:nvSpPr>
            <p:spPr>
              <a:xfrm>
                <a:off x="7755753" y="2437424"/>
                <a:ext cx="169817" cy="220697"/>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95" name="TextBox 94"/>
              <p:cNvSpPr txBox="1"/>
              <p:nvPr/>
            </p:nvSpPr>
            <p:spPr>
              <a:xfrm>
                <a:off x="6050448" y="2364868"/>
                <a:ext cx="1923680" cy="2215991"/>
              </a:xfrm>
              <a:prstGeom prst="rect">
                <a:avLst/>
              </a:prstGeom>
              <a:noFill/>
            </p:spPr>
            <p:txBody>
              <a:bodyPr wrap="square" rtlCol="0">
                <a:spAutoFit/>
              </a:bodyPr>
              <a:lstStyle/>
              <a:p>
                <a:pPr algn="ctr"/>
                <a:r>
                  <a:rPr lang="en-GB" b="1" i="1" dirty="0">
                    <a:solidFill>
                      <a:schemeClr val="bg1"/>
                    </a:solidFill>
                  </a:rPr>
                  <a:t>CONCLUSION</a:t>
                </a:r>
              </a:p>
              <a:p>
                <a:pPr marL="285750" indent="-285750">
                  <a:buFont typeface="Arial" panose="020B0604020202020204" pitchFamily="34" charset="0"/>
                  <a:buChar char="•"/>
                </a:pPr>
                <a:r>
                  <a:rPr lang="en-GB" sz="1000" dirty="0">
                    <a:solidFill>
                      <a:schemeClr val="bg1"/>
                    </a:solidFill>
                    <a:latin typeface="+mj-lt"/>
                  </a:rPr>
                  <a:t>Time for a strong conclusion</a:t>
                </a:r>
              </a:p>
              <a:p>
                <a:pPr marL="285750" indent="-285750">
                  <a:buFont typeface="Arial" panose="020B0604020202020204" pitchFamily="34" charset="0"/>
                  <a:buChar char="•"/>
                </a:pPr>
                <a:r>
                  <a:rPr lang="en-GB" sz="1000" dirty="0">
                    <a:solidFill>
                      <a:schemeClr val="bg1"/>
                    </a:solidFill>
                    <a:latin typeface="+mj-lt"/>
                  </a:rPr>
                  <a:t>Either agree or disagree with the statement – DO NOT SIT ON THE FENCE.</a:t>
                </a:r>
              </a:p>
              <a:p>
                <a:pPr marL="285750" indent="-285750">
                  <a:buFont typeface="Arial" panose="020B0604020202020204" pitchFamily="34" charset="0"/>
                  <a:buChar char="•"/>
                </a:pPr>
                <a:r>
                  <a:rPr lang="en-GB" sz="1000" dirty="0">
                    <a:solidFill>
                      <a:schemeClr val="bg1"/>
                    </a:solidFill>
                    <a:latin typeface="+mj-lt"/>
                  </a:rPr>
                  <a:t>Summarise the points you’ve made.</a:t>
                </a:r>
              </a:p>
              <a:p>
                <a:pPr algn="ctr"/>
                <a:endParaRPr lang="en-GB" sz="1000" i="1" dirty="0">
                  <a:solidFill>
                    <a:schemeClr val="bg1"/>
                  </a:solidFill>
                  <a:latin typeface="+mj-lt"/>
                </a:endParaRPr>
              </a:p>
              <a:p>
                <a:pPr algn="ctr"/>
                <a:r>
                  <a:rPr lang="en-GB" sz="1000" i="1" dirty="0">
                    <a:solidFill>
                      <a:schemeClr val="bg1"/>
                    </a:solidFill>
                    <a:latin typeface="+mj-lt"/>
                  </a:rPr>
                  <a:t>“In conclusion…”</a:t>
                </a:r>
              </a:p>
              <a:p>
                <a:pPr algn="ctr"/>
                <a:r>
                  <a:rPr lang="en-GB" sz="1000" i="1" dirty="0">
                    <a:solidFill>
                      <a:schemeClr val="bg1"/>
                    </a:solidFill>
                    <a:latin typeface="+mj-lt"/>
                  </a:rPr>
                  <a:t>“Overall,……..”</a:t>
                </a:r>
              </a:p>
              <a:p>
                <a:pPr algn="ctr"/>
                <a:endParaRPr lang="en-GB" sz="1000" dirty="0">
                  <a:solidFill>
                    <a:schemeClr val="bg1"/>
                  </a:solidFill>
                  <a:latin typeface="+mj-lt"/>
                </a:endParaRPr>
              </a:p>
              <a:p>
                <a:pPr algn="ctr"/>
                <a:endParaRPr lang="en-GB" sz="1000" i="1" dirty="0">
                  <a:solidFill>
                    <a:schemeClr val="bg1"/>
                  </a:solidFill>
                  <a:latin typeface="+mj-lt"/>
                </a:endParaRPr>
              </a:p>
              <a:p>
                <a:pPr algn="ctr"/>
                <a:endParaRPr lang="en-GB" sz="1000" i="1" dirty="0">
                  <a:solidFill>
                    <a:schemeClr val="bg1"/>
                  </a:solidFill>
                  <a:latin typeface="+mj-lt"/>
                </a:endParaRPr>
              </a:p>
            </p:txBody>
          </p:sp>
        </p:grpSp>
      </p:grpSp>
    </p:spTree>
    <p:extLst>
      <p:ext uri="{BB962C8B-B14F-4D97-AF65-F5344CB8AC3E}">
        <p14:creationId xmlns:p14="http://schemas.microsoft.com/office/powerpoint/2010/main" val="39698900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2496</Words>
  <Application>Microsoft Office PowerPoint</Application>
  <PresentationFormat>Widescreen</PresentationFormat>
  <Paragraphs>406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GCSE Philosophy and Ethics structure strips</vt:lpstr>
      <vt:lpstr>2 Mark Question </vt:lpstr>
      <vt:lpstr>4 Mark Question</vt:lpstr>
      <vt:lpstr>5 Mark Question</vt:lpstr>
      <vt:lpstr>12 Mark Question</vt:lpstr>
    </vt:vector>
  </TitlesOfParts>
  <Company>Cromwell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NVeitch</cp:lastModifiedBy>
  <cp:revision>23</cp:revision>
  <dcterms:created xsi:type="dcterms:W3CDTF">2017-09-03T15:12:26Z</dcterms:created>
  <dcterms:modified xsi:type="dcterms:W3CDTF">2018-03-28T10:31:52Z</dcterms:modified>
</cp:coreProperties>
</file>