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83" r:id="rId2"/>
    <p:sldId id="257" r:id="rId3"/>
    <p:sldId id="260" r:id="rId4"/>
    <p:sldId id="261" r:id="rId5"/>
    <p:sldId id="262" r:id="rId6"/>
    <p:sldId id="263" r:id="rId7"/>
    <p:sldId id="264" r:id="rId8"/>
    <p:sldId id="265" r:id="rId9"/>
    <p:sldId id="285" r:id="rId10"/>
    <p:sldId id="267" r:id="rId11"/>
    <p:sldId id="266" r:id="rId12"/>
    <p:sldId id="284" r:id="rId13"/>
    <p:sldId id="259" r:id="rId14"/>
    <p:sldId id="269" r:id="rId15"/>
    <p:sldId id="270" r:id="rId16"/>
    <p:sldId id="273" r:id="rId17"/>
    <p:sldId id="274" r:id="rId18"/>
    <p:sldId id="271" r:id="rId19"/>
    <p:sldId id="272" r:id="rId20"/>
    <p:sldId id="275" r:id="rId21"/>
    <p:sldId id="276" r:id="rId22"/>
    <p:sldId id="279" r:id="rId23"/>
    <p:sldId id="286" r:id="rId24"/>
    <p:sldId id="287" r:id="rId25"/>
    <p:sldId id="288" r:id="rId26"/>
    <p:sldId id="282" r:id="rId27"/>
    <p:sldId id="280" r:id="rId28"/>
    <p:sldId id="281" r:id="rId2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D040911F-A603-49F0-AB7D-533296DE11F3}" type="datetimeFigureOut">
              <a:rPr lang="en-GB" smtClean="0"/>
              <a:t>13/06/2017</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91F31619-A184-497A-B956-C5CA4CB9F8A3}" type="slidenum">
              <a:rPr lang="en-GB" smtClean="0"/>
              <a:t>‹#›</a:t>
            </a:fld>
            <a:endParaRPr lang="en-GB"/>
          </a:p>
        </p:txBody>
      </p:sp>
    </p:spTree>
    <p:extLst>
      <p:ext uri="{BB962C8B-B14F-4D97-AF65-F5344CB8AC3E}">
        <p14:creationId xmlns:p14="http://schemas.microsoft.com/office/powerpoint/2010/main" val="9459380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186E0-36F6-4C8C-AC98-EB8EA66FE3D8}"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181355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186E0-36F6-4C8C-AC98-EB8EA66FE3D8}"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402667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186E0-36F6-4C8C-AC98-EB8EA66FE3D8}"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413357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186E0-36F6-4C8C-AC98-EB8EA66FE3D8}"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1170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4186E0-36F6-4C8C-AC98-EB8EA66FE3D8}"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392336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186E0-36F6-4C8C-AC98-EB8EA66FE3D8}"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89028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186E0-36F6-4C8C-AC98-EB8EA66FE3D8}" type="datetimeFigureOut">
              <a:rPr lang="en-GB" smtClean="0"/>
              <a:t>13/06/2017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367938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186E0-36F6-4C8C-AC98-EB8EA66FE3D8}" type="datetimeFigureOut">
              <a:rPr lang="en-GB" smtClean="0"/>
              <a:t>13/06/2017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10586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186E0-36F6-4C8C-AC98-EB8EA66FE3D8}" type="datetimeFigureOut">
              <a:rPr lang="en-GB" smtClean="0"/>
              <a:t>13/06/2017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346368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4186E0-36F6-4C8C-AC98-EB8EA66FE3D8}"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1274206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4186E0-36F6-4C8C-AC98-EB8EA66FE3D8}"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018C9F-E78C-4C57-97DE-3DD42B08C81E}" type="slidenum">
              <a:rPr lang="en-GB" smtClean="0"/>
              <a:t>‹#›</a:t>
            </a:fld>
            <a:endParaRPr lang="en-GB"/>
          </a:p>
        </p:txBody>
      </p:sp>
    </p:spTree>
    <p:extLst>
      <p:ext uri="{BB962C8B-B14F-4D97-AF65-F5344CB8AC3E}">
        <p14:creationId xmlns:p14="http://schemas.microsoft.com/office/powerpoint/2010/main" val="138851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186E0-36F6-4C8C-AC98-EB8EA66FE3D8}" type="datetimeFigureOut">
              <a:rPr lang="en-GB" smtClean="0"/>
              <a:t>13/06/2017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18C9F-E78C-4C57-97DE-3DD42B08C81E}" type="slidenum">
              <a:rPr lang="en-GB" smtClean="0"/>
              <a:t>‹#›</a:t>
            </a:fld>
            <a:endParaRPr lang="en-GB"/>
          </a:p>
        </p:txBody>
      </p:sp>
    </p:spTree>
    <p:extLst>
      <p:ext uri="{BB962C8B-B14F-4D97-AF65-F5344CB8AC3E}">
        <p14:creationId xmlns:p14="http://schemas.microsoft.com/office/powerpoint/2010/main" val="2993891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archive.teachfind.com/ttv/www.teachers.tv/videos/making-of-a-monk.html"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What you need to do:</a:t>
            </a:r>
          </a:p>
        </p:txBody>
      </p:sp>
      <p:sp>
        <p:nvSpPr>
          <p:cNvPr id="3" name="Content Placeholder 2"/>
          <p:cNvSpPr>
            <a:spLocks noGrp="1"/>
          </p:cNvSpPr>
          <p:nvPr>
            <p:ph idx="1"/>
          </p:nvPr>
        </p:nvSpPr>
        <p:spPr/>
        <p:txBody>
          <a:bodyPr>
            <a:normAutofit fontScale="85000" lnSpcReduction="10000"/>
          </a:bodyPr>
          <a:lstStyle/>
          <a:p>
            <a:r>
              <a:rPr lang="en-GB" b="1" dirty="0">
                <a:solidFill>
                  <a:srgbClr val="0070C0"/>
                </a:solidFill>
              </a:rPr>
              <a:t>Be able to explain how The Three Jewels link to aspects of the life of the Buddha, especially his experiences when he left the palace and the Four Signs.</a:t>
            </a:r>
          </a:p>
          <a:p>
            <a:r>
              <a:rPr lang="en-GB" b="1" dirty="0">
                <a:solidFill>
                  <a:srgbClr val="0070C0"/>
                </a:solidFill>
              </a:rPr>
              <a:t>Explain why suffering and impermanence and The Three Poisons can be a problem in our journey to enlightenment (links to what you have learned with Miss Veitch)</a:t>
            </a:r>
          </a:p>
          <a:p>
            <a:r>
              <a:rPr lang="en-GB" b="1" dirty="0">
                <a:solidFill>
                  <a:srgbClr val="0070C0"/>
                </a:solidFill>
              </a:rPr>
              <a:t>Why do we need support on this journey to enlightenment?</a:t>
            </a:r>
          </a:p>
          <a:p>
            <a:r>
              <a:rPr lang="en-GB" b="1" dirty="0">
                <a:solidFill>
                  <a:srgbClr val="0070C0"/>
                </a:solidFill>
              </a:rPr>
              <a:t>How can taking refuge give Buddhists support.</a:t>
            </a:r>
          </a:p>
          <a:p>
            <a:r>
              <a:rPr lang="en-GB" b="1" dirty="0">
                <a:solidFill>
                  <a:srgbClr val="0070C0"/>
                </a:solidFill>
              </a:rPr>
              <a:t>Describe each of the Three Jewels and explain how it can help a Buddhist take refuge and overcome the issues that Dukkha and The Three Poisons create.</a:t>
            </a:r>
          </a:p>
          <a:p>
            <a:r>
              <a:rPr lang="en-GB" b="1" dirty="0">
                <a:solidFill>
                  <a:srgbClr val="7030A0"/>
                </a:solidFill>
              </a:rPr>
              <a:t>Evaluate how useful each Jewel may be. Is one more useful than the others – why? Are there any practical problems of challenges in how useful any of the Three Jewels?</a:t>
            </a:r>
          </a:p>
        </p:txBody>
      </p:sp>
    </p:spTree>
    <p:extLst>
      <p:ext uri="{BB962C8B-B14F-4D97-AF65-F5344CB8AC3E}">
        <p14:creationId xmlns:p14="http://schemas.microsoft.com/office/powerpoint/2010/main" val="1645370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629" y="420914"/>
            <a:ext cx="10203542" cy="646331"/>
          </a:xfrm>
          <a:prstGeom prst="rect">
            <a:avLst/>
          </a:prstGeom>
          <a:noFill/>
        </p:spPr>
        <p:txBody>
          <a:bodyPr wrap="square" rtlCol="0">
            <a:spAutoFit/>
          </a:bodyPr>
          <a:lstStyle/>
          <a:p>
            <a:r>
              <a:rPr lang="en-GB" sz="3600" b="1" dirty="0">
                <a:solidFill>
                  <a:srgbClr val="0070C0"/>
                </a:solidFill>
              </a:rPr>
              <a:t>The Second Jewel – What is the Dharma?</a:t>
            </a:r>
          </a:p>
        </p:txBody>
      </p:sp>
      <p:sp>
        <p:nvSpPr>
          <p:cNvPr id="3" name="Rectangle 2"/>
          <p:cNvSpPr/>
          <p:nvPr/>
        </p:nvSpPr>
        <p:spPr>
          <a:xfrm>
            <a:off x="537028" y="1328955"/>
            <a:ext cx="8345715" cy="5170646"/>
          </a:xfrm>
          <a:prstGeom prst="rect">
            <a:avLst/>
          </a:prstGeom>
          <a:ln w="28575">
            <a:solidFill>
              <a:srgbClr val="0070C0"/>
            </a:solidFill>
          </a:ln>
        </p:spPr>
        <p:txBody>
          <a:bodyPr wrap="square">
            <a:spAutoFit/>
          </a:bodyPr>
          <a:lstStyle/>
          <a:p>
            <a:r>
              <a:rPr lang="en-GB" sz="3200" b="1" dirty="0">
                <a:solidFill>
                  <a:schemeClr val="accent1"/>
                </a:solidFill>
                <a:effectLst/>
              </a:rPr>
              <a:t>From the Buddhist Centre: </a:t>
            </a:r>
          </a:p>
          <a:p>
            <a:endParaRPr lang="en-GB" i="1" dirty="0"/>
          </a:p>
          <a:p>
            <a:pPr marL="342900" indent="-342900">
              <a:buFont typeface="Arial" panose="020B0604020202020204" pitchFamily="34" charset="0"/>
              <a:buChar char="•"/>
            </a:pPr>
            <a:r>
              <a:rPr lang="en-GB" sz="2000" i="1" dirty="0">
                <a:effectLst/>
              </a:rPr>
              <a:t>The Dharma</a:t>
            </a:r>
            <a:r>
              <a:rPr lang="en-GB" sz="2000" dirty="0">
                <a:effectLst/>
              </a:rPr>
              <a:t> primarily means the teachings of the Buddha, or the truth he understood. </a:t>
            </a:r>
          </a:p>
          <a:p>
            <a:endParaRPr lang="en-GB" sz="2000" dirty="0"/>
          </a:p>
          <a:p>
            <a:pPr marL="342900" indent="-342900">
              <a:buFont typeface="Arial" panose="020B0604020202020204" pitchFamily="34" charset="0"/>
              <a:buChar char="•"/>
            </a:pPr>
            <a:r>
              <a:rPr lang="en-GB" sz="2000" dirty="0">
                <a:effectLst/>
              </a:rPr>
              <a:t>The word ‘Dharma’ has many meanings but most importantly it means the unmediated Truth (as experienced by the Enlightened mind). </a:t>
            </a:r>
          </a:p>
          <a:p>
            <a:endParaRPr lang="en-GB" sz="2000" dirty="0"/>
          </a:p>
          <a:p>
            <a:pPr marL="342900" indent="-342900">
              <a:buFont typeface="Arial" panose="020B0604020202020204" pitchFamily="34" charset="0"/>
              <a:buChar char="•"/>
            </a:pPr>
            <a:r>
              <a:rPr lang="en-GB" sz="2000" dirty="0">
                <a:effectLst/>
              </a:rPr>
              <a:t>In this second sense, Dharma is the teaching that was born when the Buddha first put his realisation into words and communicated it to others at </a:t>
            </a:r>
            <a:r>
              <a:rPr lang="en-GB" sz="2000" dirty="0" err="1">
                <a:effectLst/>
              </a:rPr>
              <a:t>Sarnath</a:t>
            </a:r>
            <a:r>
              <a:rPr lang="en-GB" sz="2000" dirty="0">
                <a:effectLst/>
              </a:rPr>
              <a:t> in Northern India. The occasion is traditionally referred to as </a:t>
            </a:r>
            <a:r>
              <a:rPr lang="en-GB" sz="2000" b="1" dirty="0">
                <a:effectLst/>
              </a:rPr>
              <a:t>‘the first turning of the wheel of the Dharma’, </a:t>
            </a:r>
            <a:r>
              <a:rPr lang="en-GB" sz="2000" dirty="0">
                <a:effectLst/>
              </a:rPr>
              <a:t>and the eight-spoked Dharma wheel is a common emblem of Buddhism.</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effectLst/>
              </a:rPr>
              <a:t>The teachings given by the Buddha (such as the Eightfold Path) is the </a:t>
            </a:r>
            <a:r>
              <a:rPr lang="en-GB" sz="2000" dirty="0" smtClean="0">
                <a:effectLst/>
              </a:rPr>
              <a:t>way for Buddhists to deal with suffering.</a:t>
            </a:r>
            <a:endParaRPr lang="en-GB" sz="2000" dirty="0">
              <a:effectLst/>
            </a:endParaRPr>
          </a:p>
        </p:txBody>
      </p:sp>
      <p:pic>
        <p:nvPicPr>
          <p:cNvPr id="4" name="Picture 3"/>
          <p:cNvPicPr>
            <a:picLocks noChangeAspect="1"/>
          </p:cNvPicPr>
          <p:nvPr/>
        </p:nvPicPr>
        <p:blipFill>
          <a:blip r:embed="rId2"/>
          <a:stretch>
            <a:fillRect/>
          </a:stretch>
        </p:blipFill>
        <p:spPr>
          <a:xfrm>
            <a:off x="9133436" y="420914"/>
            <a:ext cx="2633700" cy="2877561"/>
          </a:xfrm>
          <a:prstGeom prst="rect">
            <a:avLst/>
          </a:prstGeom>
        </p:spPr>
      </p:pic>
    </p:spTree>
    <p:extLst>
      <p:ext uri="{BB962C8B-B14F-4D97-AF65-F5344CB8AC3E}">
        <p14:creationId xmlns:p14="http://schemas.microsoft.com/office/powerpoint/2010/main" val="95896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020" y="229995"/>
            <a:ext cx="5392057" cy="707886"/>
          </a:xfrm>
          <a:prstGeom prst="rect">
            <a:avLst/>
          </a:prstGeom>
          <a:noFill/>
        </p:spPr>
        <p:txBody>
          <a:bodyPr wrap="square" rtlCol="0">
            <a:spAutoFit/>
          </a:bodyPr>
          <a:lstStyle/>
          <a:p>
            <a:r>
              <a:rPr lang="en-GB" sz="4000" dirty="0">
                <a:solidFill>
                  <a:srgbClr val="C00000"/>
                </a:solidFill>
              </a:rPr>
              <a:t>Teaching to investigate:</a:t>
            </a:r>
          </a:p>
        </p:txBody>
      </p:sp>
      <p:sp>
        <p:nvSpPr>
          <p:cNvPr id="3" name="TextBox 2"/>
          <p:cNvSpPr txBox="1"/>
          <p:nvPr/>
        </p:nvSpPr>
        <p:spPr>
          <a:xfrm>
            <a:off x="235020" y="1232886"/>
            <a:ext cx="3551534" cy="2246769"/>
          </a:xfrm>
          <a:prstGeom prst="rect">
            <a:avLst/>
          </a:prstGeom>
          <a:noFill/>
          <a:ln w="31750">
            <a:solidFill>
              <a:schemeClr val="accent1"/>
            </a:solidFill>
          </a:ln>
        </p:spPr>
        <p:txBody>
          <a:bodyPr wrap="square" rtlCol="0">
            <a:spAutoFit/>
          </a:bodyPr>
          <a:lstStyle/>
          <a:p>
            <a:r>
              <a:rPr lang="en-GB" sz="2800" u="sng" dirty="0">
                <a:solidFill>
                  <a:schemeClr val="tx2"/>
                </a:solidFill>
              </a:rPr>
              <a:t>The Eightfold Path</a:t>
            </a:r>
          </a:p>
          <a:p>
            <a:endParaRPr lang="en-GB" sz="2800" dirty="0">
              <a:solidFill>
                <a:schemeClr val="tx2"/>
              </a:solidFill>
            </a:endParaRPr>
          </a:p>
          <a:p>
            <a:endParaRPr lang="en-GB" sz="2800" dirty="0">
              <a:solidFill>
                <a:schemeClr val="tx2"/>
              </a:solidFill>
            </a:endParaRPr>
          </a:p>
          <a:p>
            <a:r>
              <a:rPr lang="en-GB" sz="2800" u="sng" dirty="0" smtClean="0">
                <a:solidFill>
                  <a:schemeClr val="tx2"/>
                </a:solidFill>
              </a:rPr>
              <a:t>Four Noble Truths</a:t>
            </a:r>
          </a:p>
          <a:p>
            <a:endParaRPr lang="en-GB" sz="2800" u="sng" dirty="0">
              <a:solidFill>
                <a:schemeClr val="tx2"/>
              </a:solidFill>
            </a:endParaRPr>
          </a:p>
        </p:txBody>
      </p:sp>
      <p:sp>
        <p:nvSpPr>
          <p:cNvPr id="4" name="TextBox 3"/>
          <p:cNvSpPr txBox="1"/>
          <p:nvPr/>
        </p:nvSpPr>
        <p:spPr>
          <a:xfrm>
            <a:off x="5627077" y="234461"/>
            <a:ext cx="6260123" cy="4154984"/>
          </a:xfrm>
          <a:prstGeom prst="rect">
            <a:avLst/>
          </a:prstGeom>
          <a:noFill/>
          <a:ln w="25400">
            <a:solidFill>
              <a:schemeClr val="accent1"/>
            </a:solidFill>
          </a:ln>
        </p:spPr>
        <p:txBody>
          <a:bodyPr wrap="square" rtlCol="0">
            <a:spAutoFit/>
          </a:bodyPr>
          <a:lstStyle/>
          <a:p>
            <a:r>
              <a:rPr lang="en-GB" sz="3600" b="1" dirty="0" smtClean="0">
                <a:solidFill>
                  <a:srgbClr val="7030A0"/>
                </a:solidFill>
              </a:rPr>
              <a:t>Evaluate: </a:t>
            </a:r>
          </a:p>
          <a:p>
            <a:endParaRPr lang="en-GB" sz="3600" b="1" dirty="0">
              <a:solidFill>
                <a:srgbClr val="7030A0"/>
              </a:solidFill>
            </a:endParaRPr>
          </a:p>
          <a:p>
            <a:r>
              <a:rPr lang="en-GB" sz="2400" dirty="0" smtClean="0">
                <a:solidFill>
                  <a:srgbClr val="7030A0"/>
                </a:solidFill>
              </a:rPr>
              <a:t>How might Buddhists use these teachings in day to day life?</a:t>
            </a:r>
          </a:p>
          <a:p>
            <a:endParaRPr lang="en-GB" sz="2400" dirty="0"/>
          </a:p>
          <a:p>
            <a:r>
              <a:rPr lang="en-GB" sz="2400" dirty="0" smtClean="0">
                <a:solidFill>
                  <a:srgbClr val="7030A0"/>
                </a:solidFill>
              </a:rPr>
              <a:t>Why might some Buddhists see  Dharma as the most important aspect of The Three Jewels?</a:t>
            </a:r>
          </a:p>
          <a:p>
            <a:endParaRPr lang="en-GB" sz="2400" dirty="0">
              <a:solidFill>
                <a:srgbClr val="7030A0"/>
              </a:solidFill>
            </a:endParaRPr>
          </a:p>
          <a:p>
            <a:r>
              <a:rPr lang="en-GB" sz="2400" dirty="0" smtClean="0">
                <a:solidFill>
                  <a:srgbClr val="7030A0"/>
                </a:solidFill>
              </a:rPr>
              <a:t>What do you think about the importance of Dharma?</a:t>
            </a:r>
            <a:endParaRPr lang="en-GB" sz="2400" dirty="0">
              <a:solidFill>
                <a:srgbClr val="7030A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51" y="3768603"/>
            <a:ext cx="4723842" cy="294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5287108" y="5241066"/>
            <a:ext cx="2309446" cy="9956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690337" y="5446483"/>
            <a:ext cx="3927231" cy="584775"/>
          </a:xfrm>
          <a:prstGeom prst="rect">
            <a:avLst/>
          </a:prstGeom>
          <a:noFill/>
        </p:spPr>
        <p:txBody>
          <a:bodyPr wrap="square" rtlCol="0">
            <a:spAutoFit/>
          </a:bodyPr>
          <a:lstStyle/>
          <a:p>
            <a:r>
              <a:rPr lang="en-GB" sz="3200" b="1" dirty="0" smtClean="0">
                <a:solidFill>
                  <a:srgbClr val="C00000"/>
                </a:solidFill>
              </a:rPr>
              <a:t>The 4 Noble Truths</a:t>
            </a:r>
            <a:endParaRPr lang="en-GB" sz="3200" b="1" dirty="0">
              <a:solidFill>
                <a:srgbClr val="C00000"/>
              </a:solidFill>
            </a:endParaRPr>
          </a:p>
        </p:txBody>
      </p:sp>
    </p:spTree>
    <p:extLst>
      <p:ext uri="{BB962C8B-B14F-4D97-AF65-F5344CB8AC3E}">
        <p14:creationId xmlns:p14="http://schemas.microsoft.com/office/powerpoint/2010/main" val="1102872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70" y="269631"/>
            <a:ext cx="4533899" cy="715107"/>
          </a:xfrm>
        </p:spPr>
        <p:style>
          <a:lnRef idx="1">
            <a:schemeClr val="accent5"/>
          </a:lnRef>
          <a:fillRef idx="2">
            <a:schemeClr val="accent5"/>
          </a:fillRef>
          <a:effectRef idx="1">
            <a:schemeClr val="accent5"/>
          </a:effectRef>
          <a:fontRef idx="minor">
            <a:schemeClr val="dk1"/>
          </a:fontRef>
        </p:style>
        <p:txBody>
          <a:bodyPr>
            <a:normAutofit/>
          </a:bodyPr>
          <a:lstStyle/>
          <a:p>
            <a:r>
              <a:rPr lang="en-GB" dirty="0" smtClean="0"/>
              <a:t>The Eightfold Path</a:t>
            </a:r>
            <a:endParaRPr lang="en-GB" dirty="0"/>
          </a:p>
        </p:txBody>
      </p:sp>
      <p:sp>
        <p:nvSpPr>
          <p:cNvPr id="4" name="Content Placeholder 3"/>
          <p:cNvSpPr>
            <a:spLocks noGrp="1"/>
          </p:cNvSpPr>
          <p:nvPr>
            <p:ph sz="half" idx="2"/>
          </p:nvPr>
        </p:nvSpPr>
        <p:spPr>
          <a:xfrm>
            <a:off x="5999989" y="269631"/>
            <a:ext cx="6004442" cy="6255713"/>
          </a:xfrm>
        </p:spPr>
        <p:style>
          <a:lnRef idx="2">
            <a:schemeClr val="accent5"/>
          </a:lnRef>
          <a:fillRef idx="1">
            <a:schemeClr val="lt1"/>
          </a:fillRef>
          <a:effectRef idx="0">
            <a:schemeClr val="accent5"/>
          </a:effectRef>
          <a:fontRef idx="minor">
            <a:schemeClr val="dk1"/>
          </a:fontRef>
        </p:style>
        <p:txBody>
          <a:bodyPr>
            <a:normAutofit fontScale="32500" lnSpcReduction="20000"/>
          </a:bodyPr>
          <a:lstStyle/>
          <a:p>
            <a:pPr marL="0" indent="0" algn="ctr">
              <a:buNone/>
            </a:pPr>
            <a:r>
              <a:rPr lang="en-GB" sz="4900" dirty="0" smtClean="0"/>
              <a:t>For Buddhists the Dharma is a vital part of being a Buddhist</a:t>
            </a:r>
          </a:p>
          <a:p>
            <a:pPr marL="0" indent="0" algn="ctr">
              <a:buNone/>
            </a:pPr>
            <a:endParaRPr lang="en-GB" sz="4900" dirty="0" smtClean="0"/>
          </a:p>
          <a:p>
            <a:pPr marL="0" indent="0" algn="ctr">
              <a:buNone/>
            </a:pPr>
            <a:r>
              <a:rPr lang="en-GB" sz="4900" dirty="0" smtClean="0"/>
              <a:t>The Buddha is a role model and the origin of their way of life but the teachings and Dharma provide the practical guidance that Buddhists need when faced with </a:t>
            </a:r>
            <a:r>
              <a:rPr lang="en-GB" sz="4900" dirty="0" err="1" smtClean="0"/>
              <a:t>Dukkha</a:t>
            </a:r>
            <a:r>
              <a:rPr lang="en-GB" sz="4900" dirty="0" smtClean="0"/>
              <a:t> or ethical dilemmas in life</a:t>
            </a:r>
          </a:p>
          <a:p>
            <a:pPr marL="0" indent="0" algn="ctr">
              <a:buNone/>
            </a:pPr>
            <a:endParaRPr lang="en-GB" sz="4900" dirty="0"/>
          </a:p>
          <a:p>
            <a:pPr marL="0" indent="0" algn="ctr">
              <a:buNone/>
            </a:pPr>
            <a:r>
              <a:rPr lang="en-GB" sz="4900" dirty="0" smtClean="0"/>
              <a:t>The Four Noble Truths sum up this problem and the truth for Buddhists about how to respond to the problem of impermanence and </a:t>
            </a:r>
            <a:r>
              <a:rPr lang="en-GB" sz="4900" dirty="0" err="1" smtClean="0"/>
              <a:t>Dukkha</a:t>
            </a:r>
            <a:endParaRPr lang="en-GB" sz="4900" dirty="0" smtClean="0"/>
          </a:p>
          <a:p>
            <a:pPr marL="0" indent="0" algn="ctr">
              <a:buNone/>
            </a:pPr>
            <a:endParaRPr lang="en-GB" sz="4900" dirty="0" smtClean="0"/>
          </a:p>
          <a:p>
            <a:pPr marL="0" indent="0" algn="ctr">
              <a:buNone/>
            </a:pPr>
            <a:r>
              <a:rPr lang="en-GB" sz="4900" dirty="0" smtClean="0"/>
              <a:t>The Eightfold Path is often seen as the cornerstone of Buddhist teachings. Following these aspects is referred to as ‘turning the wheel of Dharma’ in order to progress on the journey of Samsara and towards enlightenment</a:t>
            </a:r>
          </a:p>
          <a:p>
            <a:pPr marL="0" indent="0" algn="ctr">
              <a:buNone/>
            </a:pPr>
            <a:endParaRPr lang="en-GB" sz="4900" dirty="0"/>
          </a:p>
          <a:p>
            <a:pPr marL="0" indent="0" algn="ctr">
              <a:buNone/>
            </a:pPr>
            <a:r>
              <a:rPr lang="en-GB" sz="4900" dirty="0" smtClean="0"/>
              <a:t>Theses are the 8 aspects Buddha said we need to follow to be happy and reach enlightenment.  Consideration and meditation on these aspects in a Buddhists daily life will be key in their own personal development.</a:t>
            </a:r>
          </a:p>
          <a:p>
            <a:pPr marL="0" indent="0" algn="ctr">
              <a:buNone/>
            </a:pPr>
            <a:endParaRPr lang="en-GB" dirty="0"/>
          </a:p>
          <a:p>
            <a:pPr marL="0" indent="0" algn="ctr">
              <a:buNone/>
            </a:pPr>
            <a:r>
              <a:rPr lang="en-GB" sz="6200" dirty="0" smtClean="0">
                <a:solidFill>
                  <a:srgbClr val="FF0000"/>
                </a:solidFill>
              </a:rPr>
              <a:t>But how can we follow them in our lives?</a:t>
            </a:r>
          </a:p>
          <a:p>
            <a:pPr marL="0" indent="0" algn="ctr">
              <a:buNone/>
            </a:pPr>
            <a:endParaRPr lang="en-GB" sz="6200" dirty="0"/>
          </a:p>
          <a:p>
            <a:pPr marL="0" indent="0" algn="ctr">
              <a:buNone/>
            </a:pPr>
            <a:r>
              <a:rPr lang="en-GB" sz="6200" dirty="0" smtClean="0">
                <a:solidFill>
                  <a:srgbClr val="FF0000"/>
                </a:solidFill>
              </a:rPr>
              <a:t>Give examples to illustrate how at least 3 of these aspects could apply and be important in a Buddhists life</a:t>
            </a:r>
            <a:endParaRPr lang="en-GB" sz="6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88" y="1113373"/>
            <a:ext cx="4679101" cy="332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346" y="4439749"/>
            <a:ext cx="19050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68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a:solidFill>
            <a:schemeClr val="bg1"/>
          </a:solidFill>
        </p:spPr>
      </p:pic>
      <p:sp>
        <p:nvSpPr>
          <p:cNvPr id="2" name="TextBox 1"/>
          <p:cNvSpPr txBox="1"/>
          <p:nvPr/>
        </p:nvSpPr>
        <p:spPr>
          <a:xfrm>
            <a:off x="105508" y="175846"/>
            <a:ext cx="1676400" cy="369332"/>
          </a:xfrm>
          <a:prstGeom prst="rect">
            <a:avLst/>
          </a:prstGeom>
          <a:solidFill>
            <a:schemeClr val="bg1"/>
          </a:solidFill>
        </p:spPr>
        <p:txBody>
          <a:bodyPr wrap="square" rtlCol="0">
            <a:spAutoFit/>
          </a:bodyPr>
          <a:lstStyle/>
          <a:p>
            <a:r>
              <a:rPr lang="en-GB" dirty="0" smtClean="0"/>
              <a:t>Dharma Extras!</a:t>
            </a:r>
            <a:endParaRPr lang="en-GB" dirty="0"/>
          </a:p>
        </p:txBody>
      </p:sp>
    </p:spTree>
    <p:extLst>
      <p:ext uri="{BB962C8B-B14F-4D97-AF65-F5344CB8AC3E}">
        <p14:creationId xmlns:p14="http://schemas.microsoft.com/office/powerpoint/2010/main" val="128270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1265" y="250299"/>
            <a:ext cx="4950394" cy="1200329"/>
          </a:xfrm>
          <a:prstGeom prst="rect">
            <a:avLst/>
          </a:prstGeom>
        </p:spPr>
        <p:txBody>
          <a:bodyPr wrap="none">
            <a:spAutoFit/>
          </a:bodyPr>
          <a:lstStyle/>
          <a:p>
            <a:pPr algn="ctr">
              <a:tabLst>
                <a:tab pos="180340" algn="l"/>
              </a:tabLst>
              <a:defRPr/>
            </a:pPr>
            <a:r>
              <a:rPr lang="en-US" sz="3600" b="1" kern="0" dirty="0">
                <a:solidFill>
                  <a:srgbClr val="FF0000"/>
                </a:solidFill>
                <a:latin typeface="Comic Sans MS"/>
                <a:ea typeface="Calibri"/>
              </a:rPr>
              <a:t>Third Jewel </a:t>
            </a:r>
          </a:p>
          <a:p>
            <a:pPr algn="ctr">
              <a:tabLst>
                <a:tab pos="180340" algn="l"/>
              </a:tabLst>
              <a:defRPr/>
            </a:pPr>
            <a:r>
              <a:rPr lang="en-US" sz="3600" b="1" kern="0" dirty="0">
                <a:solidFill>
                  <a:srgbClr val="FF0000"/>
                </a:solidFill>
                <a:latin typeface="Comic Sans MS"/>
                <a:ea typeface="Calibri"/>
              </a:rPr>
              <a:t>What is the Sangha?</a:t>
            </a:r>
            <a:endParaRPr lang="en-US" sz="3600" b="1" kern="0" dirty="0">
              <a:solidFill>
                <a:srgbClr val="FF0000"/>
              </a:solidFill>
              <a:latin typeface="Comic Sans MS"/>
            </a:endParaRPr>
          </a:p>
        </p:txBody>
      </p:sp>
      <p:sp>
        <p:nvSpPr>
          <p:cNvPr id="8197" name="Rectangle 5"/>
          <p:cNvSpPr>
            <a:spLocks noChangeArrowheads="1"/>
          </p:cNvSpPr>
          <p:nvPr/>
        </p:nvSpPr>
        <p:spPr bwMode="auto">
          <a:xfrm>
            <a:off x="2166145" y="1624383"/>
            <a:ext cx="8029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 typeface="Wingdings" panose="05000000000000000000" pitchFamily="2" charset="2"/>
              <a:buChar char="Ø"/>
            </a:pPr>
            <a:r>
              <a:rPr lang="en-US" altLang="en-US" sz="2400" dirty="0">
                <a:latin typeface="Comic Sans MS" panose="030F0702030302020204" pitchFamily="66" charset="0"/>
                <a:ea typeface="Calibri" panose="020F0502020204030204" pitchFamily="34" charset="0"/>
                <a:cs typeface="Times New Roman" panose="02020603050405020304" pitchFamily="18" charset="0"/>
              </a:rPr>
              <a:t>it means </a:t>
            </a:r>
            <a:r>
              <a:rPr lang="en-US" altLang="en-US" sz="2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assembly</a:t>
            </a:r>
            <a:r>
              <a:rPr lang="en-US" altLang="en-US" sz="2400" dirty="0">
                <a:latin typeface="Comic Sans MS" panose="030F0702030302020204" pitchFamily="66" charset="0"/>
                <a:ea typeface="Calibri" panose="020F0502020204030204" pitchFamily="34" charset="0"/>
                <a:cs typeface="Times New Roman" panose="02020603050405020304" pitchFamily="18" charset="0"/>
              </a:rPr>
              <a:t> (a group of people)</a:t>
            </a:r>
          </a:p>
          <a:p>
            <a:pPr eaLnBrk="1" hangingPunct="1">
              <a:lnSpc>
                <a:spcPct val="150000"/>
              </a:lnSpc>
              <a:spcBef>
                <a:spcPct val="0"/>
              </a:spcBef>
              <a:buClrTx/>
              <a:buFont typeface="Wingdings" panose="05000000000000000000" pitchFamily="2" charset="2"/>
              <a:buChar char="Ø"/>
            </a:pPr>
            <a:r>
              <a:rPr lang="en-US" altLang="en-US" sz="2400" dirty="0">
                <a:latin typeface="Comic Sans MS" panose="030F0702030302020204" pitchFamily="66" charset="0"/>
                <a:ea typeface="Calibri" panose="020F0502020204030204" pitchFamily="34" charset="0"/>
                <a:cs typeface="Times New Roman" panose="02020603050405020304" pitchFamily="18" charset="0"/>
              </a:rPr>
              <a:t>it describes the </a:t>
            </a:r>
            <a:r>
              <a:rPr lang="en-US" altLang="en-US" sz="2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community of people who follow the Buddha and his teachings (Dhamma)</a:t>
            </a:r>
          </a:p>
          <a:p>
            <a:pPr eaLnBrk="1" hangingPunct="1">
              <a:lnSpc>
                <a:spcPct val="150000"/>
              </a:lnSpc>
              <a:spcBef>
                <a:spcPct val="0"/>
              </a:spcBef>
              <a:buClrTx/>
              <a:buFont typeface="Wingdings" panose="05000000000000000000" pitchFamily="2" charset="2"/>
              <a:buChar char="Ø"/>
            </a:pPr>
            <a:r>
              <a:rPr lang="en-GB" altLang="en-US" sz="2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part of the 3 Jewels</a:t>
            </a:r>
            <a:endParaRPr lang="en-US" altLang="en-US" sz="2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8198" name="AutoShape 8" descr="Image result for the three jewels"/>
          <p:cNvSpPr>
            <a:spLocks noChangeAspect="1" noChangeArrowheads="1"/>
          </p:cNvSpPr>
          <p:nvPr/>
        </p:nvSpPr>
        <p:spPr bwMode="auto">
          <a:xfrm>
            <a:off x="15240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GB" altLang="en-US" sz="2400">
              <a:latin typeface="Comic Sans MS" panose="030F0702030302020204" pitchFamily="66" charset="0"/>
            </a:endParaRPr>
          </a:p>
        </p:txBody>
      </p:sp>
      <p:sp>
        <p:nvSpPr>
          <p:cNvPr id="8199" name="AutoShape 10" descr="Image result for the three jewels"/>
          <p:cNvSpPr>
            <a:spLocks noChangeAspect="1" noChangeArrowheads="1"/>
          </p:cNvSpPr>
          <p:nvPr/>
        </p:nvSpPr>
        <p:spPr bwMode="auto">
          <a:xfrm>
            <a:off x="15240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en-GB" altLang="en-US" sz="2400">
              <a:latin typeface="Comic Sans MS" panose="030F0702030302020204" pitchFamily="66" charset="0"/>
            </a:endParaRPr>
          </a:p>
        </p:txBody>
      </p:sp>
      <p:pic>
        <p:nvPicPr>
          <p:cNvPr id="8201" name="Picture 11" descr="E:\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1" y="3979346"/>
            <a:ext cx="2633664" cy="28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rot="19332503">
            <a:off x="2613280" y="4577365"/>
            <a:ext cx="2802049" cy="291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2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2" y="3932608"/>
            <a:ext cx="3848645" cy="256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312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left)">
                                      <p:cBhvr>
                                        <p:cTn id="12" dur="500"/>
                                        <p:tgtEl>
                                          <p:spTgt spid="8197"/>
                                        </p:tgtEl>
                                      </p:cBhvr>
                                    </p:animEffect>
                                  </p:childTnLst>
                                </p:cTn>
                              </p:par>
                            </p:childTnLst>
                          </p:cTn>
                        </p:par>
                        <p:par>
                          <p:cTn id="13" fill="hold" nodeType="afterGroup">
                            <p:stCondLst>
                              <p:cond delay="1500"/>
                            </p:stCondLst>
                            <p:childTnLst>
                              <p:par>
                                <p:cTn id="14" presetID="2" presetClass="entr" presetSubtype="12" fill="hold" nodeType="afterEffect">
                                  <p:stCondLst>
                                    <p:cond delay="0"/>
                                  </p:stCondLst>
                                  <p:childTnLst>
                                    <p:set>
                                      <p:cBhvr>
                                        <p:cTn id="15" dur="1" fill="hold">
                                          <p:stCondLst>
                                            <p:cond delay="0"/>
                                          </p:stCondLst>
                                        </p:cTn>
                                        <p:tgtEl>
                                          <p:spTgt spid="8201"/>
                                        </p:tgtEl>
                                        <p:attrNameLst>
                                          <p:attrName>style.visibility</p:attrName>
                                        </p:attrNameLst>
                                      </p:cBhvr>
                                      <p:to>
                                        <p:strVal val="visible"/>
                                      </p:to>
                                    </p:set>
                                    <p:anim calcmode="lin" valueType="num">
                                      <p:cBhvr additive="base">
                                        <p:cTn id="16" dur="500" fill="hold"/>
                                        <p:tgtEl>
                                          <p:spTgt spid="8201"/>
                                        </p:tgtEl>
                                        <p:attrNameLst>
                                          <p:attrName>ppt_x</p:attrName>
                                        </p:attrNameLst>
                                      </p:cBhvr>
                                      <p:tavLst>
                                        <p:tav tm="0">
                                          <p:val>
                                            <p:strVal val="0-#ppt_w/2"/>
                                          </p:val>
                                        </p:tav>
                                        <p:tav tm="100000">
                                          <p:val>
                                            <p:strVal val="#ppt_x"/>
                                          </p:val>
                                        </p:tav>
                                      </p:tavLst>
                                    </p:anim>
                                    <p:anim calcmode="lin" valueType="num">
                                      <p:cBhvr additive="base">
                                        <p:cTn id="17" dur="500" fill="hold"/>
                                        <p:tgtEl>
                                          <p:spTgt spid="8201"/>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nodeType="afterGroup">
                            <p:stCondLst>
                              <p:cond delay="2500"/>
                            </p:stCondLst>
                            <p:childTnLst>
                              <p:par>
                                <p:cTn id="23" presetID="2" presetClass="entr" presetSubtype="6" fill="hold" nodeType="afterEffect">
                                  <p:stCondLst>
                                    <p:cond delay="0"/>
                                  </p:stCondLst>
                                  <p:childTnLst>
                                    <p:set>
                                      <p:cBhvr>
                                        <p:cTn id="24" dur="1" fill="hold">
                                          <p:stCondLst>
                                            <p:cond delay="0"/>
                                          </p:stCondLst>
                                        </p:cTn>
                                        <p:tgtEl>
                                          <p:spTgt spid="8202"/>
                                        </p:tgtEl>
                                        <p:attrNameLst>
                                          <p:attrName>style.visibility</p:attrName>
                                        </p:attrNameLst>
                                      </p:cBhvr>
                                      <p:to>
                                        <p:strVal val="visible"/>
                                      </p:to>
                                    </p:set>
                                    <p:anim calcmode="lin" valueType="num">
                                      <p:cBhvr additive="base">
                                        <p:cTn id="25" dur="500" fill="hold"/>
                                        <p:tgtEl>
                                          <p:spTgt spid="8202"/>
                                        </p:tgtEl>
                                        <p:attrNameLst>
                                          <p:attrName>ppt_x</p:attrName>
                                        </p:attrNameLst>
                                      </p:cBhvr>
                                      <p:tavLst>
                                        <p:tav tm="0">
                                          <p:val>
                                            <p:strVal val="1+#ppt_w/2"/>
                                          </p:val>
                                        </p:tav>
                                        <p:tav tm="100000">
                                          <p:val>
                                            <p:strVal val="#ppt_x"/>
                                          </p:val>
                                        </p:tav>
                                      </p:tavLst>
                                    </p:anim>
                                    <p:anim calcmode="lin" valueType="num">
                                      <p:cBhvr additive="base">
                                        <p:cTn id="26"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9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21F930B6-ECDE-4446-943B-A2E1DE7A89B2}" type="datetime3">
              <a:rPr lang="en-US" smtClean="0"/>
              <a:pPr>
                <a:defRPr/>
              </a:pPr>
              <a:t>13 June 2017</a:t>
            </a:fld>
            <a:endParaRPr lang="en-GB"/>
          </a:p>
        </p:txBody>
      </p:sp>
      <p:sp>
        <p:nvSpPr>
          <p:cNvPr id="4" name="Rectangle 3"/>
          <p:cNvSpPr/>
          <p:nvPr/>
        </p:nvSpPr>
        <p:spPr>
          <a:xfrm>
            <a:off x="1021216" y="2303601"/>
            <a:ext cx="8470900" cy="3693319"/>
          </a:xfrm>
          <a:prstGeom prst="rect">
            <a:avLst/>
          </a:prstGeom>
        </p:spPr>
        <p:txBody>
          <a:bodyPr>
            <a:spAutoFit/>
          </a:bodyPr>
          <a:lstStyle/>
          <a:p>
            <a:pPr>
              <a:defRPr/>
            </a:pPr>
            <a:endParaRPr lang="en-US" b="1" dirty="0">
              <a:solidFill>
                <a:srgbClr val="808080"/>
              </a:solidFill>
              <a:latin typeface="Times New Roman"/>
            </a:endParaRPr>
          </a:p>
          <a:p>
            <a:pPr algn="just">
              <a:lnSpc>
                <a:spcPct val="150000"/>
              </a:lnSpc>
              <a:defRPr/>
            </a:pPr>
            <a:r>
              <a:rPr lang="en-US" sz="2400" dirty="0">
                <a:latin typeface="Comic Sans MS"/>
                <a:ea typeface="Calibri"/>
              </a:rPr>
              <a:t>The </a:t>
            </a:r>
            <a:r>
              <a:rPr lang="en-US" sz="2400" b="1" dirty="0">
                <a:latin typeface="Comic Sans MS"/>
                <a:ea typeface="Calibri"/>
              </a:rPr>
              <a:t>Enlightened beings </a:t>
            </a:r>
            <a:r>
              <a:rPr lang="en-US" sz="2400" dirty="0">
                <a:latin typeface="Comic Sans MS"/>
                <a:ea typeface="Calibri"/>
              </a:rPr>
              <a:t>(Bodhisattvas for </a:t>
            </a:r>
            <a:r>
              <a:rPr lang="en-US" sz="2400" dirty="0" err="1">
                <a:latin typeface="Comic Sans MS"/>
                <a:ea typeface="Calibri"/>
              </a:rPr>
              <a:t>Mahayans</a:t>
            </a:r>
            <a:r>
              <a:rPr lang="en-US" sz="2400" dirty="0">
                <a:latin typeface="Comic Sans MS"/>
                <a:ea typeface="Calibri"/>
              </a:rPr>
              <a:t> and </a:t>
            </a:r>
            <a:r>
              <a:rPr lang="en-US" sz="2400" dirty="0" err="1">
                <a:latin typeface="Comic Sans MS"/>
                <a:ea typeface="Calibri"/>
              </a:rPr>
              <a:t>Arhats</a:t>
            </a:r>
            <a:r>
              <a:rPr lang="en-US" sz="2400" dirty="0">
                <a:latin typeface="Comic Sans MS"/>
                <a:ea typeface="Calibri"/>
              </a:rPr>
              <a:t> for Theravadins) </a:t>
            </a:r>
          </a:p>
          <a:p>
            <a:pPr algn="just">
              <a:lnSpc>
                <a:spcPct val="150000"/>
              </a:lnSpc>
              <a:defRPr/>
            </a:pPr>
            <a:endParaRPr lang="en-US" sz="2400" dirty="0">
              <a:latin typeface="Times New Roman"/>
              <a:ea typeface="Times New Roman"/>
            </a:endParaRPr>
          </a:p>
          <a:p>
            <a:pPr algn="just">
              <a:lnSpc>
                <a:spcPct val="150000"/>
              </a:lnSpc>
              <a:defRPr/>
            </a:pPr>
            <a:r>
              <a:rPr lang="en-US" sz="2400" b="1" dirty="0">
                <a:latin typeface="Comic Sans MS"/>
                <a:ea typeface="Calibri"/>
              </a:rPr>
              <a:t>The ideal Sangha/ the spiritual elite</a:t>
            </a:r>
          </a:p>
          <a:p>
            <a:pPr algn="just">
              <a:lnSpc>
                <a:spcPct val="150000"/>
              </a:lnSpc>
              <a:defRPr/>
            </a:pPr>
            <a:endParaRPr lang="en-US" sz="2400" dirty="0">
              <a:latin typeface="Comic Sans MS"/>
              <a:ea typeface="Calibri"/>
            </a:endParaRPr>
          </a:p>
          <a:p>
            <a:pPr algn="just">
              <a:lnSpc>
                <a:spcPct val="150000"/>
              </a:lnSpc>
              <a:defRPr/>
            </a:pPr>
            <a:r>
              <a:rPr lang="en-US" sz="2400" dirty="0">
                <a:latin typeface="Comic Sans MS"/>
                <a:ea typeface="Calibri"/>
              </a:rPr>
              <a:t>Others look to them for inspiration</a:t>
            </a:r>
            <a:endParaRPr lang="en-US" sz="2400" dirty="0">
              <a:latin typeface="Times New Roman"/>
              <a:ea typeface="Times New Roman"/>
            </a:endParaRPr>
          </a:p>
        </p:txBody>
      </p:sp>
      <p:sp>
        <p:nvSpPr>
          <p:cNvPr id="9221" name="Rectangle 4"/>
          <p:cNvSpPr>
            <a:spLocks noChangeArrowheads="1"/>
          </p:cNvSpPr>
          <p:nvPr/>
        </p:nvSpPr>
        <p:spPr bwMode="auto">
          <a:xfrm>
            <a:off x="2692640" y="549275"/>
            <a:ext cx="7140096" cy="1754326"/>
          </a:xfrm>
          <a:prstGeom prst="rect">
            <a:avLst/>
          </a:prstGeom>
          <a:noFill/>
          <a:ln w="9525">
            <a:noFill/>
            <a:miter lim="800000"/>
            <a:headEnd/>
            <a:tailEnd/>
          </a:ln>
        </p:spPr>
        <p:txBody>
          <a:bodyPr wrap="none">
            <a:spAutoFit/>
          </a:bodyPr>
          <a:lstStyle/>
          <a:p>
            <a:pPr marL="342900" indent="-342900" algn="ctr">
              <a:defRPr/>
            </a:pPr>
            <a:r>
              <a:rPr lang="en-US" sz="3600" b="1" kern="0" dirty="0">
                <a:solidFill>
                  <a:srgbClr val="FF0000"/>
                </a:solidFill>
                <a:latin typeface="Comic Sans MS"/>
                <a:ea typeface="Calibri"/>
              </a:rPr>
              <a:t>The main groups in the Sangha</a:t>
            </a:r>
            <a:endParaRPr lang="en-US" sz="3600" b="1" kern="0" dirty="0">
              <a:solidFill>
                <a:srgbClr val="FF0000"/>
              </a:solidFill>
              <a:latin typeface="Comic Sans MS"/>
            </a:endParaRPr>
          </a:p>
          <a:p>
            <a:pPr algn="ctr">
              <a:defRPr/>
            </a:pPr>
            <a:endParaRPr lang="en-US" altLang="en-US" sz="3600" b="1" dirty="0">
              <a:solidFill>
                <a:srgbClr val="FF0000"/>
              </a:solidFill>
              <a:cs typeface="Calibri" pitchFamily="34" charset="0"/>
            </a:endParaRPr>
          </a:p>
          <a:p>
            <a:pPr algn="ctr">
              <a:defRPr/>
            </a:pPr>
            <a:r>
              <a:rPr lang="en-US" altLang="en-US" sz="3600" b="1" dirty="0">
                <a:solidFill>
                  <a:srgbClr val="FF0000"/>
                </a:solidFill>
                <a:cs typeface="Calibri" pitchFamily="34" charset="0"/>
              </a:rPr>
              <a:t>Arya Sangha</a:t>
            </a:r>
          </a:p>
        </p:txBody>
      </p:sp>
      <p:pic>
        <p:nvPicPr>
          <p:cNvPr id="9222" name="Picture 6" descr="https://upload.wikimedia.org/wikipedia/commons/0/05/Ascetic_Bodhisatta_Gotama_with_the_Group_of_F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4" y="3570514"/>
            <a:ext cx="4015207" cy="307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799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222"/>
                                        </p:tgtEl>
                                        <p:attrNameLst>
                                          <p:attrName>style.visibility</p:attrName>
                                        </p:attrNameLst>
                                      </p:cBhvr>
                                      <p:to>
                                        <p:strVal val="visible"/>
                                      </p:to>
                                    </p:set>
                                    <p:anim calcmode="lin" valueType="num">
                                      <p:cBhvr>
                                        <p:cTn id="16" dur="500" fill="hold"/>
                                        <p:tgtEl>
                                          <p:spTgt spid="9222"/>
                                        </p:tgtEl>
                                        <p:attrNameLst>
                                          <p:attrName>ppt_w</p:attrName>
                                        </p:attrNameLst>
                                      </p:cBhvr>
                                      <p:tavLst>
                                        <p:tav tm="0">
                                          <p:val>
                                            <p:fltVal val="0"/>
                                          </p:val>
                                        </p:tav>
                                        <p:tav tm="100000">
                                          <p:val>
                                            <p:strVal val="#ppt_w"/>
                                          </p:val>
                                        </p:tav>
                                      </p:tavLst>
                                    </p:anim>
                                    <p:anim calcmode="lin" valueType="num">
                                      <p:cBhvr>
                                        <p:cTn id="17" dur="500" fill="hold"/>
                                        <p:tgtEl>
                                          <p:spTgt spid="9222"/>
                                        </p:tgtEl>
                                        <p:attrNameLst>
                                          <p:attrName>ppt_h</p:attrName>
                                        </p:attrNameLst>
                                      </p:cBhvr>
                                      <p:tavLst>
                                        <p:tav tm="0">
                                          <p:val>
                                            <p:fltVal val="0"/>
                                          </p:val>
                                        </p:tav>
                                        <p:tav tm="100000">
                                          <p:val>
                                            <p:strVal val="#ppt_h"/>
                                          </p:val>
                                        </p:tav>
                                      </p:tavLst>
                                    </p:anim>
                                    <p:animEffect transition="in" filter="fade">
                                      <p:cBhvr>
                                        <p:cTn id="18"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2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67772" y="886544"/>
            <a:ext cx="29065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3200" b="1" dirty="0">
                <a:solidFill>
                  <a:srgbClr val="FF0000"/>
                </a:solidFill>
                <a:latin typeface="Comic Sans MS" panose="030F0702030302020204" pitchFamily="66" charset="0"/>
                <a:cs typeface="Calibri" panose="020F0502020204030204" pitchFamily="34" charset="0"/>
              </a:rPr>
              <a:t>The Ordained</a:t>
            </a:r>
            <a:endParaRPr lang="en-US" altLang="en-US" sz="3200" b="1" dirty="0">
              <a:solidFill>
                <a:srgbClr val="FF0000"/>
              </a:solidFill>
              <a:latin typeface="Times New Roman" panose="02020603050405020304" pitchFamily="18" charset="0"/>
            </a:endParaRPr>
          </a:p>
        </p:txBody>
      </p:sp>
      <p:sp>
        <p:nvSpPr>
          <p:cNvPr id="12293" name="Rectangle 5"/>
          <p:cNvSpPr>
            <a:spLocks noChangeArrowheads="1"/>
          </p:cNvSpPr>
          <p:nvPr/>
        </p:nvSpPr>
        <p:spPr bwMode="auto">
          <a:xfrm>
            <a:off x="319429" y="2336800"/>
            <a:ext cx="676354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150000"/>
              </a:lnSpc>
              <a:spcBef>
                <a:spcPct val="0"/>
              </a:spcBef>
              <a:buClrTx/>
              <a:buFont typeface="Wingdings" panose="05000000000000000000" pitchFamily="2" charset="2"/>
              <a:buChar char="ü"/>
            </a:pP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Monks and nuns (</a:t>
            </a:r>
            <a:r>
              <a:rPr lang="en-US" altLang="en-US" sz="2000" b="1" dirty="0" err="1">
                <a:latin typeface="Comic Sans MS" panose="030F0702030302020204" pitchFamily="66" charset="0"/>
                <a:ea typeface="Calibri" panose="020F0502020204030204" pitchFamily="34" charset="0"/>
                <a:cs typeface="Times New Roman" panose="02020603050405020304" pitchFamily="18" charset="0"/>
              </a:rPr>
              <a:t>bhikkus</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 and </a:t>
            </a:r>
            <a:r>
              <a:rPr lang="en-US" altLang="en-US" sz="2000" b="1" dirty="0" err="1">
                <a:latin typeface="Comic Sans MS" panose="030F0702030302020204" pitchFamily="66" charset="0"/>
                <a:ea typeface="Calibri" panose="020F0502020204030204" pitchFamily="34" charset="0"/>
                <a:cs typeface="Times New Roman" panose="02020603050405020304" pitchFamily="18" charset="0"/>
              </a:rPr>
              <a:t>bhikkunis</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a:t>
            </a:r>
          </a:p>
          <a:p>
            <a:pPr algn="just" eaLnBrk="1" hangingPunct="1">
              <a:lnSpc>
                <a:spcPct val="150000"/>
              </a:lnSpc>
              <a:spcBef>
                <a:spcPct val="0"/>
              </a:spcBef>
              <a:buClrTx/>
              <a:buFont typeface="Wingdings" panose="05000000000000000000" pitchFamily="2" charset="2"/>
              <a:buChar char="ü"/>
            </a:pPr>
            <a:r>
              <a:rPr lang="en-US" altLang="en-US" sz="2000" dirty="0">
                <a:latin typeface="Comic Sans MS" panose="030F0702030302020204" pitchFamily="66" charset="0"/>
                <a:ea typeface="Calibri" panose="020F0502020204030204" pitchFamily="34" charset="0"/>
                <a:cs typeface="Times New Roman" panose="02020603050405020304" pitchFamily="18" charset="0"/>
              </a:rPr>
              <a:t>try to </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live exactly as the Buddha did</a:t>
            </a:r>
          </a:p>
          <a:p>
            <a:pPr algn="just" eaLnBrk="1" hangingPunct="1">
              <a:lnSpc>
                <a:spcPct val="150000"/>
              </a:lnSpc>
              <a:spcBef>
                <a:spcPct val="0"/>
              </a:spcBef>
              <a:buClrTx/>
              <a:buFont typeface="Wingdings" panose="05000000000000000000" pitchFamily="2" charset="2"/>
              <a:buChar char="ü"/>
            </a:pPr>
            <a:r>
              <a:rPr lang="en-US" altLang="en-US" sz="2000" dirty="0">
                <a:latin typeface="Comic Sans MS" panose="030F0702030302020204" pitchFamily="66" charset="0"/>
                <a:ea typeface="Calibri" panose="020F0502020204030204" pitchFamily="34" charset="0"/>
                <a:cs typeface="Times New Roman" panose="02020603050405020304" pitchFamily="18" charset="0"/>
              </a:rPr>
              <a:t> Some enter for </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a short time </a:t>
            </a:r>
            <a:r>
              <a:rPr lang="en-US" altLang="en-US" sz="2000" dirty="0">
                <a:latin typeface="Comic Sans MS" panose="030F0702030302020204" pitchFamily="66" charset="0"/>
                <a:ea typeface="Calibri" panose="020F0502020204030204" pitchFamily="34" charset="0"/>
                <a:cs typeface="Times New Roman" panose="02020603050405020304" pitchFamily="18" charset="0"/>
              </a:rPr>
              <a:t>to experience the disciplined life, others commit for a </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lifetime</a:t>
            </a:r>
          </a:p>
          <a:p>
            <a:pPr algn="just" eaLnBrk="1" hangingPunct="1">
              <a:lnSpc>
                <a:spcPct val="150000"/>
              </a:lnSpc>
              <a:spcBef>
                <a:spcPct val="0"/>
              </a:spcBef>
              <a:buClrTx/>
              <a:buFont typeface="Wingdings" panose="05000000000000000000" pitchFamily="2" charset="2"/>
              <a:buChar char="ü"/>
            </a:pPr>
            <a:r>
              <a:rPr lang="en-US" altLang="en-US" sz="2000" dirty="0">
                <a:latin typeface="Comic Sans MS" panose="030F0702030302020204" pitchFamily="66" charset="0"/>
                <a:ea typeface="Calibri" panose="020F0502020204030204" pitchFamily="34" charset="0"/>
                <a:cs typeface="Times New Roman" panose="02020603050405020304" pitchFamily="18" charset="0"/>
              </a:rPr>
              <a:t>The aim - </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gain enlightenment</a:t>
            </a:r>
          </a:p>
          <a:p>
            <a:pPr algn="just" eaLnBrk="1" hangingPunct="1">
              <a:lnSpc>
                <a:spcPct val="150000"/>
              </a:lnSpc>
              <a:spcBef>
                <a:spcPct val="0"/>
              </a:spcBef>
              <a:buClrTx/>
              <a:buFont typeface="Wingdings" panose="05000000000000000000" pitchFamily="2" charset="2"/>
              <a:buChar char="ü"/>
            </a:pP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Vihara - monasteries </a:t>
            </a:r>
            <a:r>
              <a:rPr lang="en-US" altLang="en-US" sz="2000" dirty="0">
                <a:latin typeface="Comic Sans MS" panose="030F0702030302020204" pitchFamily="66" charset="0"/>
                <a:ea typeface="Calibri" panose="020F0502020204030204" pitchFamily="34" charset="0"/>
                <a:cs typeface="Times New Roman" panose="02020603050405020304" pitchFamily="18" charset="0"/>
              </a:rPr>
              <a:t>where Buddha’s followers live</a:t>
            </a:r>
          </a:p>
          <a:p>
            <a:pPr algn="just" eaLnBrk="1" hangingPunct="1">
              <a:lnSpc>
                <a:spcPct val="150000"/>
              </a:lnSpc>
              <a:spcBef>
                <a:spcPct val="0"/>
              </a:spcBef>
              <a:buClrTx/>
              <a:buFont typeface="Wingdings" panose="05000000000000000000" pitchFamily="2" charset="2"/>
              <a:buChar char="ü"/>
            </a:pPr>
            <a:r>
              <a:rPr lang="en-US" altLang="en-US" sz="2000" dirty="0">
                <a:latin typeface="Comic Sans MS" panose="030F0702030302020204" pitchFamily="66" charset="0"/>
                <a:ea typeface="Calibri" panose="020F0502020204030204" pitchFamily="34" charset="0"/>
                <a:cs typeface="Times New Roman" panose="02020603050405020304" pitchFamily="18" charset="0"/>
              </a:rPr>
              <a:t>The </a:t>
            </a:r>
            <a:r>
              <a:rPr lang="en-US" altLang="en-US" sz="2000" b="1" dirty="0">
                <a:solidFill>
                  <a:schemeClr val="accent1"/>
                </a:solidFill>
                <a:latin typeface="Comic Sans MS" panose="030F0702030302020204" pitchFamily="66" charset="0"/>
                <a:ea typeface="Calibri" panose="020F0502020204030204" pitchFamily="34" charset="0"/>
                <a:cs typeface="Times New Roman" panose="02020603050405020304" pitchFamily="18" charset="0"/>
              </a:rPr>
              <a:t>vihara</a:t>
            </a:r>
            <a:r>
              <a:rPr lang="en-US" altLang="en-US" sz="2000" dirty="0">
                <a:latin typeface="Comic Sans MS" panose="030F0702030302020204" pitchFamily="66" charset="0"/>
                <a:ea typeface="Calibri" panose="020F0502020204030204" pitchFamily="34" charset="0"/>
                <a:cs typeface="Times New Roman" panose="02020603050405020304" pitchFamily="18" charset="0"/>
              </a:rPr>
              <a:t> creates </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the best possible conditions for a person to make spiritual progress</a:t>
            </a:r>
          </a:p>
        </p:txBody>
      </p:sp>
      <p:pic>
        <p:nvPicPr>
          <p:cNvPr id="122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229" y="288012"/>
            <a:ext cx="3178628" cy="178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16686" y="288012"/>
            <a:ext cx="3570513" cy="6124754"/>
          </a:xfrm>
          <a:prstGeom prst="rect">
            <a:avLst/>
          </a:prstGeom>
          <a:noFill/>
          <a:ln w="34925">
            <a:solidFill>
              <a:schemeClr val="accent1"/>
            </a:solidFill>
          </a:ln>
        </p:spPr>
        <p:txBody>
          <a:bodyPr wrap="square" rtlCol="0">
            <a:spAutoFit/>
          </a:bodyPr>
          <a:lstStyle/>
          <a:p>
            <a:r>
              <a:rPr lang="en-GB" sz="3200" b="1" dirty="0">
                <a:solidFill>
                  <a:schemeClr val="accent1"/>
                </a:solidFill>
              </a:rPr>
              <a:t>Evaluate:</a:t>
            </a:r>
          </a:p>
          <a:p>
            <a:endParaRPr lang="en-GB" sz="2000" dirty="0"/>
          </a:p>
          <a:p>
            <a:r>
              <a:rPr lang="en-GB" sz="2000" dirty="0"/>
              <a:t>Why might this group be seen as further on the path to enlightenment?</a:t>
            </a:r>
          </a:p>
          <a:p>
            <a:endParaRPr lang="en-GB" sz="2000" dirty="0"/>
          </a:p>
          <a:p>
            <a:r>
              <a:rPr lang="en-GB" sz="2000" dirty="0"/>
              <a:t>Which even in the Buddha’s life does the act of rejecting the world and becoming ordained replicate.</a:t>
            </a:r>
          </a:p>
          <a:p>
            <a:endParaRPr lang="en-GB" sz="2000" dirty="0"/>
          </a:p>
          <a:p>
            <a:r>
              <a:rPr lang="en-GB" sz="2000" dirty="0"/>
              <a:t>What do you think of this event – necessary? Does it raise any issues?</a:t>
            </a:r>
          </a:p>
          <a:p>
            <a:endParaRPr lang="en-GB" sz="2000" dirty="0"/>
          </a:p>
          <a:p>
            <a:r>
              <a:rPr lang="en-GB" sz="2000" dirty="0"/>
              <a:t>How may this show commitment to cessation of Dukkha and to the search for enlightenment?</a:t>
            </a:r>
          </a:p>
        </p:txBody>
      </p:sp>
    </p:spTree>
    <p:extLst>
      <p:ext uri="{BB962C8B-B14F-4D97-AF65-F5344CB8AC3E}">
        <p14:creationId xmlns:p14="http://schemas.microsoft.com/office/powerpoint/2010/main" val="321425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wipe(left)">
                                      <p:cBhvr>
                                        <p:cTn id="12" dur="500"/>
                                        <p:tgtEl>
                                          <p:spTgt spid="12293"/>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2294"/>
                                        </p:tgtEl>
                                        <p:attrNameLst>
                                          <p:attrName>style.visibility</p:attrName>
                                        </p:attrNameLst>
                                      </p:cBhvr>
                                      <p:to>
                                        <p:strVal val="visible"/>
                                      </p:to>
                                    </p:set>
                                    <p:anim calcmode="lin" valueType="num">
                                      <p:cBhvr>
                                        <p:cTn id="16" dur="500" fill="hold"/>
                                        <p:tgtEl>
                                          <p:spTgt spid="12294"/>
                                        </p:tgtEl>
                                        <p:attrNameLst>
                                          <p:attrName>ppt_w</p:attrName>
                                        </p:attrNameLst>
                                      </p:cBhvr>
                                      <p:tavLst>
                                        <p:tav tm="0">
                                          <p:val>
                                            <p:fltVal val="0"/>
                                          </p:val>
                                        </p:tav>
                                        <p:tav tm="100000">
                                          <p:val>
                                            <p:strVal val="#ppt_w"/>
                                          </p:val>
                                        </p:tav>
                                      </p:tavLst>
                                    </p:anim>
                                    <p:anim calcmode="lin" valueType="num">
                                      <p:cBhvr>
                                        <p:cTn id="17" dur="500" fill="hold"/>
                                        <p:tgtEl>
                                          <p:spTgt spid="12294"/>
                                        </p:tgtEl>
                                        <p:attrNameLst>
                                          <p:attrName>ppt_h</p:attrName>
                                        </p:attrNameLst>
                                      </p:cBhvr>
                                      <p:tavLst>
                                        <p:tav tm="0">
                                          <p:val>
                                            <p:fltVal val="0"/>
                                          </p:val>
                                        </p:tav>
                                        <p:tav tm="100000">
                                          <p:val>
                                            <p:strVal val="#ppt_h"/>
                                          </p:val>
                                        </p:tav>
                                      </p:tavLst>
                                    </p:anim>
                                    <p:animEffect transition="in" filter="fade">
                                      <p:cBhvr>
                                        <p:cTn id="18"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09790" y="485548"/>
            <a:ext cx="822461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accent2"/>
              </a:buClr>
              <a:buFont typeface="Wingdings" panose="05000000000000000000" pitchFamily="2" charset="2"/>
              <a:buChar char="o"/>
              <a:tabLst>
                <a:tab pos="539750" algn="l"/>
              </a:tabLst>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tabLst>
                <a:tab pos="539750" algn="l"/>
              </a:tabLst>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tabLst>
                <a:tab pos="539750" algn="l"/>
              </a:tabLst>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tabLst>
                <a:tab pos="539750" algn="l"/>
              </a:tabLst>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tabLst>
                <a:tab pos="539750" algn="l"/>
              </a:tabLst>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tabLst>
                <a:tab pos="539750" algn="l"/>
              </a:tabLst>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tabLst>
                <a:tab pos="539750" algn="l"/>
              </a:tabLst>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tabLst>
                <a:tab pos="539750" algn="l"/>
              </a:tabLst>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tabLst>
                <a:tab pos="539750" algn="l"/>
              </a:tabLst>
              <a:defRPr sz="2000">
                <a:solidFill>
                  <a:schemeClr val="tx1"/>
                </a:solidFill>
                <a:latin typeface="Verdana" panose="020B0604030504040204" pitchFamily="34" charset="0"/>
              </a:defRPr>
            </a:lvl9pPr>
          </a:lstStyle>
          <a:p>
            <a:pPr algn="just">
              <a:spcBef>
                <a:spcPct val="0"/>
              </a:spcBef>
              <a:buClrTx/>
              <a:buFontTx/>
              <a:buNone/>
            </a:pPr>
            <a:r>
              <a:rPr lang="en-US" altLang="en-US" sz="3200" dirty="0">
                <a:solidFill>
                  <a:schemeClr val="accent1"/>
                </a:solidFill>
                <a:latin typeface="Comic Sans MS" panose="030F0702030302020204" pitchFamily="66" charset="0"/>
                <a:cs typeface="Calibri" panose="020F0502020204030204" pitchFamily="34" charset="0"/>
              </a:rPr>
              <a:t>The Buddha said: </a:t>
            </a:r>
          </a:p>
          <a:p>
            <a:pPr algn="just">
              <a:spcBef>
                <a:spcPct val="0"/>
              </a:spcBef>
              <a:buClrTx/>
              <a:buFontTx/>
              <a:buNone/>
            </a:pPr>
            <a:endParaRPr lang="en-US" altLang="en-US" sz="2000" dirty="0">
              <a:latin typeface="Comic Sans MS" panose="030F0702030302020204" pitchFamily="66" charset="0"/>
              <a:cs typeface="Calibri" panose="020F0502020204030204" pitchFamily="34" charset="0"/>
            </a:endParaRPr>
          </a:p>
          <a:p>
            <a:pPr algn="just">
              <a:lnSpc>
                <a:spcPct val="150000"/>
              </a:lnSpc>
              <a:spcBef>
                <a:spcPct val="0"/>
              </a:spcBef>
              <a:buClrTx/>
              <a:buFontTx/>
              <a:buNone/>
            </a:pPr>
            <a:r>
              <a:rPr lang="en-US" altLang="en-US" sz="2000" b="1" dirty="0">
                <a:latin typeface="Comic Sans MS" panose="030F0702030302020204" pitchFamily="66" charset="0"/>
                <a:cs typeface="Calibri" panose="020F0502020204030204" pitchFamily="34" charset="0"/>
              </a:rPr>
              <a:t>"A man who wishes to be my disciple must be willing to give up all direct relations with his family, the social life of the world and all dependence on wealth." </a:t>
            </a:r>
            <a:endParaRPr lang="en-US" altLang="en-US" sz="2000" b="1" dirty="0">
              <a:latin typeface="Comic Sans MS" panose="030F0702030302020204" pitchFamily="66" charset="0"/>
            </a:endParaRPr>
          </a:p>
        </p:txBody>
      </p:sp>
      <p:pic>
        <p:nvPicPr>
          <p:cNvPr id="13317" name="Picture 4" descr="C:\Users\GbrDan\Desktop\meditation-1018837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821" y="485548"/>
            <a:ext cx="3046865" cy="225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9790" y="3367314"/>
            <a:ext cx="11562896" cy="2923877"/>
          </a:xfrm>
          <a:prstGeom prst="rect">
            <a:avLst/>
          </a:prstGeom>
          <a:noFill/>
          <a:ln w="41275">
            <a:solidFill>
              <a:schemeClr val="accent1"/>
            </a:solidFill>
          </a:ln>
        </p:spPr>
        <p:txBody>
          <a:bodyPr wrap="square" rtlCol="0">
            <a:spAutoFit/>
          </a:bodyPr>
          <a:lstStyle/>
          <a:p>
            <a:r>
              <a:rPr lang="en-GB" sz="3600" b="1" dirty="0">
                <a:solidFill>
                  <a:srgbClr val="C00000"/>
                </a:solidFill>
              </a:rPr>
              <a:t>Evaluate:</a:t>
            </a:r>
          </a:p>
          <a:p>
            <a:endParaRPr lang="en-GB" sz="800" dirty="0"/>
          </a:p>
          <a:p>
            <a:r>
              <a:rPr lang="en-GB" dirty="0">
                <a:latin typeface="+mj-lt"/>
              </a:rPr>
              <a:t>Is this true?</a:t>
            </a:r>
          </a:p>
          <a:p>
            <a:endParaRPr lang="en-GB" sz="800" dirty="0">
              <a:latin typeface="+mj-lt"/>
            </a:endParaRPr>
          </a:p>
          <a:p>
            <a:r>
              <a:rPr lang="en-GB" dirty="0">
                <a:latin typeface="+mj-lt"/>
              </a:rPr>
              <a:t>What types of issues could still being attached in terms of relationships or wealth bring for a Buddhist (links to the </a:t>
            </a:r>
            <a:r>
              <a:rPr lang="en-GB" b="1" dirty="0">
                <a:latin typeface="+mj-lt"/>
              </a:rPr>
              <a:t>Three Poisons and Dukkha</a:t>
            </a:r>
            <a:r>
              <a:rPr lang="en-GB" dirty="0">
                <a:latin typeface="+mj-lt"/>
              </a:rPr>
              <a:t>)</a:t>
            </a:r>
          </a:p>
          <a:p>
            <a:endParaRPr lang="en-GB" sz="800" dirty="0">
              <a:latin typeface="+mj-lt"/>
            </a:endParaRPr>
          </a:p>
          <a:p>
            <a:r>
              <a:rPr lang="en-GB" dirty="0">
                <a:latin typeface="+mj-lt"/>
              </a:rPr>
              <a:t>Is being part of the </a:t>
            </a:r>
            <a:r>
              <a:rPr lang="en-US" altLang="en-US" dirty="0">
                <a:latin typeface="+mj-lt"/>
                <a:ea typeface="Calibri" panose="020F0502020204030204" pitchFamily="34" charset="0"/>
                <a:cs typeface="Times New Roman" panose="02020603050405020304" pitchFamily="18" charset="0"/>
              </a:rPr>
              <a:t>Vihara necessary or beneficial do you think?</a:t>
            </a:r>
          </a:p>
          <a:p>
            <a:endParaRPr lang="en-US" altLang="en-US" sz="800" dirty="0">
              <a:latin typeface="+mj-lt"/>
              <a:ea typeface="Calibri" panose="020F0502020204030204" pitchFamily="34" charset="0"/>
              <a:cs typeface="Times New Roman" panose="02020603050405020304" pitchFamily="18" charset="0"/>
            </a:endParaRPr>
          </a:p>
          <a:p>
            <a:r>
              <a:rPr lang="en-US" dirty="0">
                <a:latin typeface="+mj-lt"/>
                <a:cs typeface="Times New Roman" panose="02020603050405020304" pitchFamily="18" charset="0"/>
              </a:rPr>
              <a:t>Is this practical for everyone?</a:t>
            </a:r>
          </a:p>
          <a:p>
            <a:endParaRPr lang="en-US" sz="800" dirty="0">
              <a:latin typeface="+mj-lt"/>
              <a:cs typeface="Times New Roman" panose="02020603050405020304" pitchFamily="18" charset="0"/>
            </a:endParaRPr>
          </a:p>
          <a:p>
            <a:r>
              <a:rPr lang="en-US" dirty="0">
                <a:latin typeface="+mj-lt"/>
                <a:cs typeface="Times New Roman" panose="02020603050405020304" pitchFamily="18" charset="0"/>
              </a:rPr>
              <a:t>Can you raise an ethical issue – links to ‘Clashes of Duty’ Kant?</a:t>
            </a:r>
          </a:p>
        </p:txBody>
      </p:sp>
    </p:spTree>
    <p:extLst>
      <p:ext uri="{BB962C8B-B14F-4D97-AF65-F5344CB8AC3E}">
        <p14:creationId xmlns:p14="http://schemas.microsoft.com/office/powerpoint/2010/main" val="4177423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checkerboard(across)">
                                      <p:cBhvr>
                                        <p:cTn id="7" dur="500"/>
                                        <p:tgtEl>
                                          <p:spTgt spid="44033">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3">
                                            <p:txEl>
                                              <p:pRg st="2" end="2"/>
                                            </p:txEl>
                                          </p:spTgt>
                                        </p:tgtEl>
                                        <p:attrNameLst>
                                          <p:attrName>style.visibility</p:attrName>
                                        </p:attrNameLst>
                                      </p:cBhvr>
                                      <p:to>
                                        <p:strVal val="visible"/>
                                      </p:to>
                                    </p:set>
                                    <p:animEffect transition="in" filter="checkerboard(across)">
                                      <p:cBhvr>
                                        <p:cTn id="11" dur="500"/>
                                        <p:tgtEl>
                                          <p:spTgt spid="44033">
                                            <p:txEl>
                                              <p:pRg st="2" end="2"/>
                                            </p:txEl>
                                          </p:spTgt>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 calcmode="lin" valueType="num">
                                      <p:cBhvr>
                                        <p:cTn id="15" dur="500" fill="hold"/>
                                        <p:tgtEl>
                                          <p:spTgt spid="13317"/>
                                        </p:tgtEl>
                                        <p:attrNameLst>
                                          <p:attrName>ppt_w</p:attrName>
                                        </p:attrNameLst>
                                      </p:cBhvr>
                                      <p:tavLst>
                                        <p:tav tm="0">
                                          <p:val>
                                            <p:fltVal val="0"/>
                                          </p:val>
                                        </p:tav>
                                        <p:tav tm="100000">
                                          <p:val>
                                            <p:strVal val="#ppt_w"/>
                                          </p:val>
                                        </p:tav>
                                      </p:tavLst>
                                    </p:anim>
                                    <p:anim calcmode="lin" valueType="num">
                                      <p:cBhvr>
                                        <p:cTn id="16" dur="500" fill="hold"/>
                                        <p:tgtEl>
                                          <p:spTgt spid="13317"/>
                                        </p:tgtEl>
                                        <p:attrNameLst>
                                          <p:attrName>ppt_h</p:attrName>
                                        </p:attrNameLst>
                                      </p:cBhvr>
                                      <p:tavLst>
                                        <p:tav tm="0">
                                          <p:val>
                                            <p:fltVal val="0"/>
                                          </p:val>
                                        </p:tav>
                                        <p:tav tm="100000">
                                          <p:val>
                                            <p:strVal val="#ppt_h"/>
                                          </p:val>
                                        </p:tav>
                                      </p:tavLst>
                                    </p:anim>
                                    <p:animEffect transition="in" filter="fade">
                                      <p:cBhvr>
                                        <p:cTn id="1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ChangeArrowheads="1"/>
          </p:cNvSpPr>
          <p:nvPr/>
        </p:nvSpPr>
        <p:spPr bwMode="auto">
          <a:xfrm>
            <a:off x="441459" y="1205189"/>
            <a:ext cx="7886585"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150000"/>
              </a:lnSpc>
              <a:spcBef>
                <a:spcPct val="0"/>
              </a:spcBef>
              <a:buClrTx/>
              <a:buFont typeface="Wingdings" panose="05000000000000000000" pitchFamily="2" charset="2"/>
              <a:buChar char=""/>
            </a:pPr>
            <a:r>
              <a:rPr lang="en-US" altLang="en-US" sz="2000" b="1" dirty="0">
                <a:latin typeface="Comic Sans MS" panose="030F0702030302020204" pitchFamily="66" charset="0"/>
                <a:cs typeface="Calibri" panose="020F0502020204030204" pitchFamily="34" charset="0"/>
              </a:rPr>
              <a:t>ordinary people who follow the Buddhist way of life</a:t>
            </a:r>
          </a:p>
          <a:p>
            <a:pPr algn="just" eaLnBrk="1" hangingPunct="1">
              <a:lnSpc>
                <a:spcPct val="150000"/>
              </a:lnSpc>
              <a:spcBef>
                <a:spcPct val="0"/>
              </a:spcBef>
              <a:buClrTx/>
              <a:buFont typeface="Wingdings" panose="05000000000000000000" pitchFamily="2" charset="2"/>
              <a:buChar char=""/>
            </a:pPr>
            <a:r>
              <a:rPr lang="en-US" altLang="en-US" sz="2000" dirty="0">
                <a:latin typeface="Comic Sans MS" panose="030F0702030302020204" pitchFamily="66" charset="0"/>
                <a:cs typeface="Calibri" panose="020F0502020204030204" pitchFamily="34" charset="0"/>
              </a:rPr>
              <a:t>some may see lay people as </a:t>
            </a:r>
            <a:r>
              <a:rPr lang="en-US" altLang="en-US" sz="2000" b="1" dirty="0">
                <a:latin typeface="Comic Sans MS" panose="030F0702030302020204" pitchFamily="66" charset="0"/>
                <a:cs typeface="Calibri" panose="020F0502020204030204" pitchFamily="34" charset="0"/>
              </a:rPr>
              <a:t>inferior in religious status to monks</a:t>
            </a:r>
            <a:r>
              <a:rPr lang="en-US" altLang="en-US" sz="2000" dirty="0">
                <a:latin typeface="Comic Sans MS" panose="030F0702030302020204" pitchFamily="66" charset="0"/>
                <a:cs typeface="Calibri" panose="020F0502020204030204" pitchFamily="34" charset="0"/>
              </a:rPr>
              <a:t> because they cannot devote all their lives to the Dhamma and have to be concerned with more worldly attachments</a:t>
            </a:r>
          </a:p>
          <a:p>
            <a:pPr algn="just" eaLnBrk="1" hangingPunct="1">
              <a:lnSpc>
                <a:spcPct val="150000"/>
              </a:lnSpc>
              <a:spcBef>
                <a:spcPct val="0"/>
              </a:spcBef>
              <a:buClrTx/>
              <a:buFont typeface="Wingdings" panose="05000000000000000000" pitchFamily="2" charset="2"/>
              <a:buChar char=""/>
            </a:pPr>
            <a:r>
              <a:rPr lang="en-US" altLang="en-US" sz="2000" dirty="0">
                <a:latin typeface="Comic Sans MS" panose="030F0702030302020204" pitchFamily="66" charset="0"/>
                <a:cs typeface="Calibri" panose="020F0502020204030204" pitchFamily="34" charset="0"/>
              </a:rPr>
              <a:t>The Buddha accepted that not all people were ready to detach from all worldly things that induce Dukkha and the Three Poisons.</a:t>
            </a:r>
          </a:p>
          <a:p>
            <a:pPr algn="just" eaLnBrk="1" hangingPunct="1">
              <a:lnSpc>
                <a:spcPct val="150000"/>
              </a:lnSpc>
              <a:spcBef>
                <a:spcPct val="0"/>
              </a:spcBef>
              <a:buClrTx/>
              <a:buFont typeface="Wingdings" panose="05000000000000000000" pitchFamily="2" charset="2"/>
              <a:buChar char=""/>
            </a:pPr>
            <a:r>
              <a:rPr lang="en-US" altLang="en-US" sz="2000" dirty="0">
                <a:latin typeface="Comic Sans MS" panose="030F0702030302020204" pitchFamily="66" charset="0"/>
                <a:cs typeface="Calibri" panose="020F0502020204030204" pitchFamily="34" charset="0"/>
              </a:rPr>
              <a:t>The lay Sangha can provide community and support when life is challenging.</a:t>
            </a:r>
            <a:endParaRPr lang="en-US" altLang="en-US" sz="2000" dirty="0">
              <a:latin typeface="Times New Roman" panose="02020603050405020304" pitchFamily="18" charset="0"/>
              <a:cs typeface="Times New Roman" panose="02020603050405020304" pitchFamily="18" charset="0"/>
            </a:endParaRPr>
          </a:p>
          <a:p>
            <a:pPr algn="just" eaLnBrk="1" hangingPunct="1">
              <a:lnSpc>
                <a:spcPct val="115000"/>
              </a:lnSpc>
              <a:spcBef>
                <a:spcPct val="0"/>
              </a:spcBef>
              <a:buClrTx/>
              <a:buFont typeface="Wingdings" panose="05000000000000000000" pitchFamily="2" charset="2"/>
              <a:buChar char=""/>
            </a:pPr>
            <a:endParaRPr lang="en-US" altLang="en-US" sz="2400" b="1" dirty="0">
              <a:latin typeface="Times New Roman" panose="02020603050405020304" pitchFamily="18" charset="0"/>
              <a:cs typeface="Times New Roman" panose="02020603050405020304" pitchFamily="18" charset="0"/>
            </a:endParaRPr>
          </a:p>
        </p:txBody>
      </p:sp>
      <p:sp>
        <p:nvSpPr>
          <p:cNvPr id="10245" name="Rectangle 5"/>
          <p:cNvSpPr>
            <a:spLocks noChangeArrowheads="1"/>
          </p:cNvSpPr>
          <p:nvPr/>
        </p:nvSpPr>
        <p:spPr bwMode="auto">
          <a:xfrm>
            <a:off x="4583114" y="188914"/>
            <a:ext cx="26677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FF0000"/>
                </a:solidFill>
                <a:latin typeface="Comic Sans MS" panose="030F0702030302020204" pitchFamily="66" charset="0"/>
                <a:cs typeface="Calibri" panose="020F0502020204030204" pitchFamily="34" charset="0"/>
              </a:rPr>
              <a:t> The laity</a:t>
            </a:r>
            <a:endParaRPr lang="en-US" altLang="en-US" sz="4000" b="1" dirty="0">
              <a:solidFill>
                <a:srgbClr val="FF0000"/>
              </a:solidFill>
              <a:latin typeface="Times New Roman" panose="02020603050405020304" pitchFamily="18" charset="0"/>
            </a:endParaRPr>
          </a:p>
        </p:txBody>
      </p:sp>
      <p:pic>
        <p:nvPicPr>
          <p:cNvPr id="102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314" y="305029"/>
            <a:ext cx="2714172" cy="180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55314" y="2728686"/>
            <a:ext cx="2714172" cy="2800767"/>
          </a:xfrm>
          <a:prstGeom prst="rect">
            <a:avLst/>
          </a:prstGeom>
          <a:noFill/>
          <a:ln w="34925">
            <a:solidFill>
              <a:schemeClr val="accent1"/>
            </a:solidFill>
          </a:ln>
        </p:spPr>
        <p:txBody>
          <a:bodyPr wrap="square" rtlCol="0">
            <a:spAutoFit/>
          </a:bodyPr>
          <a:lstStyle/>
          <a:p>
            <a:r>
              <a:rPr lang="en-GB" sz="3200" b="1" dirty="0">
                <a:solidFill>
                  <a:schemeClr val="accent1"/>
                </a:solidFill>
              </a:rPr>
              <a:t>Evaluate:</a:t>
            </a:r>
          </a:p>
          <a:p>
            <a:endParaRPr lang="en-GB" dirty="0"/>
          </a:p>
          <a:p>
            <a:r>
              <a:rPr lang="en-GB" dirty="0"/>
              <a:t>Is this more practical and attainable for most people?</a:t>
            </a:r>
          </a:p>
          <a:p>
            <a:endParaRPr lang="en-GB" dirty="0"/>
          </a:p>
          <a:p>
            <a:r>
              <a:rPr lang="en-GB" dirty="0"/>
              <a:t>How would Buddhism have reached so far with </a:t>
            </a:r>
            <a:r>
              <a:rPr lang="en-GB" dirty="0" smtClean="0"/>
              <a:t>out a </a:t>
            </a:r>
            <a:r>
              <a:rPr lang="en-GB" dirty="0"/>
              <a:t>Lay following?</a:t>
            </a:r>
          </a:p>
        </p:txBody>
      </p:sp>
    </p:spTree>
    <p:extLst>
      <p:ext uri="{BB962C8B-B14F-4D97-AF65-F5344CB8AC3E}">
        <p14:creationId xmlns:p14="http://schemas.microsoft.com/office/powerpoint/2010/main" val="300850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left)">
                                      <p:cBhvr>
                                        <p:cTn id="12" dur="500"/>
                                        <p:tgtEl>
                                          <p:spTgt spid="10244"/>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500" fill="hold"/>
                                        <p:tgtEl>
                                          <p:spTgt spid="10246"/>
                                        </p:tgtEl>
                                        <p:attrNameLst>
                                          <p:attrName>ppt_w</p:attrName>
                                        </p:attrNameLst>
                                      </p:cBhvr>
                                      <p:tavLst>
                                        <p:tav tm="0">
                                          <p:val>
                                            <p:fltVal val="0"/>
                                          </p:val>
                                        </p:tav>
                                        <p:tav tm="100000">
                                          <p:val>
                                            <p:strVal val="#ppt_w"/>
                                          </p:val>
                                        </p:tav>
                                      </p:tavLst>
                                    </p:anim>
                                    <p:anim calcmode="lin" valueType="num">
                                      <p:cBhvr>
                                        <p:cTn id="17" dur="500" fill="hold"/>
                                        <p:tgtEl>
                                          <p:spTgt spid="10246"/>
                                        </p:tgtEl>
                                        <p:attrNameLst>
                                          <p:attrName>ppt_h</p:attrName>
                                        </p:attrNameLst>
                                      </p:cBhvr>
                                      <p:tavLst>
                                        <p:tav tm="0">
                                          <p:val>
                                            <p:fltVal val="0"/>
                                          </p:val>
                                        </p:tav>
                                        <p:tav tm="100000">
                                          <p:val>
                                            <p:strVal val="#ppt_h"/>
                                          </p:val>
                                        </p:tav>
                                      </p:tavLst>
                                    </p:anim>
                                    <p:animEffect transition="in" filter="fade">
                                      <p:cBhvr>
                                        <p:cTn id="18"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701903" y="1597986"/>
            <a:ext cx="878522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 typeface="Wingdings" panose="05000000000000000000" pitchFamily="2" charset="2"/>
              <a:buChar char="ü"/>
            </a:pP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The relationship between monastics and lay people</a:t>
            </a:r>
            <a:r>
              <a:rPr lang="en-US" altLang="en-US" sz="2000" dirty="0">
                <a:latin typeface="Comic Sans MS" panose="030F0702030302020204" pitchFamily="66" charset="0"/>
                <a:ea typeface="Calibri" panose="020F0502020204030204" pitchFamily="34" charset="0"/>
                <a:cs typeface="Times New Roman" panose="02020603050405020304" pitchFamily="18" charset="0"/>
              </a:rPr>
              <a:t>: one of </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mutual benefit and mutual dependence</a:t>
            </a:r>
            <a:endParaRPr lang="en-US" altLang="en-US" sz="2000" dirty="0">
              <a:latin typeface="Comic Sans MS" panose="030F0702030302020204" pitchFamily="66" charset="0"/>
              <a:ea typeface="Calibri" panose="020F0502020204030204" pitchFamily="34" charset="0"/>
              <a:cs typeface="Times New Roman" panose="02020603050405020304" pitchFamily="18" charset="0"/>
            </a:endParaRPr>
          </a:p>
          <a:p>
            <a:pPr eaLnBrk="1" hangingPunct="1">
              <a:lnSpc>
                <a:spcPct val="150000"/>
              </a:lnSpc>
              <a:spcBef>
                <a:spcPct val="0"/>
              </a:spcBef>
              <a:buClrTx/>
              <a:buFont typeface="Wingdings" panose="05000000000000000000" pitchFamily="2" charset="2"/>
              <a:buChar char="ü"/>
            </a:pPr>
            <a:r>
              <a:rPr lang="en-US" altLang="en-US" sz="20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 lay community supports the monastic community with </a:t>
            </a:r>
            <a:r>
              <a:rPr lang="en-US" altLang="en-US"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material gifts</a:t>
            </a:r>
          </a:p>
          <a:p>
            <a:pPr eaLnBrk="1" hangingPunct="1">
              <a:lnSpc>
                <a:spcPct val="150000"/>
              </a:lnSpc>
              <a:spcBef>
                <a:spcPct val="0"/>
              </a:spcBef>
              <a:buClrTx/>
              <a:buFont typeface="Wingdings" panose="05000000000000000000" pitchFamily="2" charset="2"/>
              <a:buChar char="ü"/>
            </a:pPr>
            <a:r>
              <a:rPr lang="en-US" altLang="en-US" sz="20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They </a:t>
            </a:r>
            <a:r>
              <a:rPr lang="en-US" altLang="en-US" sz="2000" b="1" dirty="0">
                <a:latin typeface="Comic Sans MS" panose="030F0702030302020204" pitchFamily="66" charset="0"/>
                <a:ea typeface="Calibri" panose="020F0502020204030204" pitchFamily="34" charset="0"/>
                <a:cs typeface="Times New Roman" panose="02020603050405020304" pitchFamily="18" charset="0"/>
              </a:rPr>
              <a:t>volunteer</a:t>
            </a:r>
            <a:r>
              <a:rPr lang="en-US" altLang="en-US" sz="2000" dirty="0">
                <a:latin typeface="Comic Sans MS" panose="030F0702030302020204" pitchFamily="66" charset="0"/>
                <a:ea typeface="Calibri" panose="020F0502020204030204" pitchFamily="34" charset="0"/>
                <a:cs typeface="Times New Roman" panose="02020603050405020304" pitchFamily="18" charset="0"/>
              </a:rPr>
              <a:t> to clean, cook, do the gardening, go shopping and carry out building maintenance </a:t>
            </a:r>
          </a:p>
          <a:p>
            <a:pPr eaLnBrk="1" hangingPunct="1">
              <a:lnSpc>
                <a:spcPct val="150000"/>
              </a:lnSpc>
              <a:spcBef>
                <a:spcPct val="0"/>
              </a:spcBef>
              <a:buClrTx/>
              <a:buFont typeface="Wingdings" panose="05000000000000000000" pitchFamily="2" charset="2"/>
              <a:buChar char="ü"/>
            </a:pPr>
            <a:r>
              <a:rPr lang="en-US" altLang="en-US" sz="20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They can </a:t>
            </a:r>
            <a:r>
              <a:rPr lang="en-US" altLang="en-US"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create good karma by supporting the monastic Sangha</a:t>
            </a:r>
          </a:p>
          <a:p>
            <a:pPr eaLnBrk="1" hangingPunct="1">
              <a:lnSpc>
                <a:spcPct val="150000"/>
              </a:lnSpc>
              <a:spcBef>
                <a:spcPct val="0"/>
              </a:spcBef>
              <a:buClrTx/>
              <a:buFont typeface="Wingdings" panose="05000000000000000000" pitchFamily="2" charset="2"/>
              <a:buChar char="ü"/>
            </a:pPr>
            <a:r>
              <a:rPr lang="en-US" altLang="en-US"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 Lay community can receive support and a literal refuge in times of spiritual crisis.</a:t>
            </a:r>
          </a:p>
          <a:p>
            <a:pPr eaLnBrk="1" hangingPunct="1">
              <a:spcBef>
                <a:spcPct val="0"/>
              </a:spcBef>
              <a:buClrTx/>
              <a:buFont typeface="Wingdings" panose="05000000000000000000" pitchFamily="2" charset="2"/>
              <a:buChar char="q"/>
            </a:pPr>
            <a:endParaRPr lang="en-US" altLang="en-US" sz="24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112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472" y="233361"/>
            <a:ext cx="2751138"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1903" y="233361"/>
            <a:ext cx="6105297" cy="1200329"/>
          </a:xfrm>
          <a:prstGeom prst="rect">
            <a:avLst/>
          </a:prstGeom>
          <a:noFill/>
        </p:spPr>
        <p:txBody>
          <a:bodyPr wrap="square" rtlCol="0">
            <a:spAutoFit/>
          </a:bodyPr>
          <a:lstStyle/>
          <a:p>
            <a:r>
              <a:rPr lang="en-US" altLang="en-US" sz="3600" b="1" dirty="0">
                <a:solidFill>
                  <a:schemeClr val="accent1"/>
                </a:solidFill>
                <a:latin typeface="Comic Sans MS" panose="030F0702030302020204" pitchFamily="66" charset="0"/>
                <a:ea typeface="Calibri" panose="020F0502020204030204" pitchFamily="34" charset="0"/>
                <a:cs typeface="Times New Roman" panose="02020603050405020304" pitchFamily="18" charset="0"/>
              </a:rPr>
              <a:t>The relationship between monastic and lay Sangha</a:t>
            </a:r>
            <a:endParaRPr lang="en-GB" sz="3600" dirty="0">
              <a:solidFill>
                <a:schemeClr val="accent1"/>
              </a:solidFill>
            </a:endParaRPr>
          </a:p>
        </p:txBody>
      </p:sp>
    </p:spTree>
    <p:extLst>
      <p:ext uri="{BB962C8B-B14F-4D97-AF65-F5344CB8AC3E}">
        <p14:creationId xmlns:p14="http://schemas.microsoft.com/office/powerpoint/2010/main" val="3817705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500"/>
                                        <p:tgtEl>
                                          <p:spTgt spid="11268"/>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 calcmode="lin" valueType="num">
                                      <p:cBhvr>
                                        <p:cTn id="11" dur="500" fill="hold"/>
                                        <p:tgtEl>
                                          <p:spTgt spid="11269"/>
                                        </p:tgtEl>
                                        <p:attrNameLst>
                                          <p:attrName>ppt_w</p:attrName>
                                        </p:attrNameLst>
                                      </p:cBhvr>
                                      <p:tavLst>
                                        <p:tav tm="0">
                                          <p:val>
                                            <p:fltVal val="0"/>
                                          </p:val>
                                        </p:tav>
                                        <p:tav tm="100000">
                                          <p:val>
                                            <p:strVal val="#ppt_w"/>
                                          </p:val>
                                        </p:tav>
                                      </p:tavLst>
                                    </p:anim>
                                    <p:anim calcmode="lin" valueType="num">
                                      <p:cBhvr>
                                        <p:cTn id="12" dur="500" fill="hold"/>
                                        <p:tgtEl>
                                          <p:spTgt spid="11269"/>
                                        </p:tgtEl>
                                        <p:attrNameLst>
                                          <p:attrName>ppt_h</p:attrName>
                                        </p:attrNameLst>
                                      </p:cBhvr>
                                      <p:tavLst>
                                        <p:tav tm="0">
                                          <p:val>
                                            <p:fltVal val="0"/>
                                          </p:val>
                                        </p:tav>
                                        <p:tav tm="100000">
                                          <p:val>
                                            <p:strVal val="#ppt_h"/>
                                          </p:val>
                                        </p:tav>
                                      </p:tavLst>
                                    </p:anim>
                                    <p:animEffect transition="in" filter="fade">
                                      <p:cBhvr>
                                        <p:cTn id="1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Taking Refuge</a:t>
            </a:r>
          </a:p>
        </p:txBody>
      </p:sp>
      <p:sp>
        <p:nvSpPr>
          <p:cNvPr id="3" name="Content Placeholder 2"/>
          <p:cNvSpPr>
            <a:spLocks noGrp="1"/>
          </p:cNvSpPr>
          <p:nvPr>
            <p:ph idx="1"/>
          </p:nvPr>
        </p:nvSpPr>
        <p:spPr>
          <a:xfrm>
            <a:off x="475344" y="2107300"/>
            <a:ext cx="5257800" cy="4183289"/>
          </a:xfrm>
          <a:ln w="25400">
            <a:solidFill>
              <a:schemeClr val="accent1"/>
            </a:solidFill>
          </a:ln>
        </p:spPr>
        <p:txBody>
          <a:bodyPr/>
          <a:lstStyle/>
          <a:p>
            <a:pPr marL="0" indent="0">
              <a:buNone/>
            </a:pPr>
            <a:r>
              <a:rPr lang="en-US" altLang="en-US"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At difficult times in their lives, people sometimes look for </a:t>
            </a:r>
            <a:r>
              <a:rPr lang="en-US" altLang="en-US" b="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refuge</a:t>
            </a:r>
            <a:r>
              <a:rPr lang="en-US" altLang="en-US"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r>
              <a:rPr lang="en-GB" altLang="en-US" dirty="0">
                <a:latin typeface="Calibri Light" panose="020F0302020204030204" pitchFamily="34" charset="0"/>
                <a:ea typeface="Calibri" panose="020F0502020204030204" pitchFamily="34" charset="0"/>
                <a:cs typeface="Calibri Light" panose="020F0302020204030204" pitchFamily="34" charset="0"/>
              </a:rPr>
              <a:t>any place, person, action, or thing that offers protection, help, or relief </a:t>
            </a:r>
            <a:endParaRPr lang="en-US" altLang="en-US"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endParaRPr lang="en-US" dirty="0">
              <a:solidFill>
                <a:srgbClr val="000000"/>
              </a:solidFill>
              <a:latin typeface="Calibri Light" panose="020F0302020204030204" pitchFamily="34" charset="0"/>
              <a:cs typeface="Calibri Light" panose="020F0302020204030204" pitchFamily="34" charset="0"/>
            </a:endParaRPr>
          </a:p>
          <a:p>
            <a:pPr marL="0" indent="0">
              <a:buNone/>
            </a:pPr>
            <a:r>
              <a:rPr lang="en-US" dirty="0" err="1">
                <a:solidFill>
                  <a:srgbClr val="000000"/>
                </a:solidFill>
                <a:latin typeface="Calibri Light" panose="020F0302020204030204" pitchFamily="34" charset="0"/>
                <a:cs typeface="Calibri Light" panose="020F0302020204030204" pitchFamily="34" charset="0"/>
              </a:rPr>
              <a:t>Dukka</a:t>
            </a:r>
            <a:r>
              <a:rPr lang="en-US" dirty="0">
                <a:solidFill>
                  <a:srgbClr val="000000"/>
                </a:solidFill>
                <a:latin typeface="Calibri Light" panose="020F0302020204030204" pitchFamily="34" charset="0"/>
                <a:cs typeface="Calibri Light" panose="020F0302020204030204" pitchFamily="34" charset="0"/>
              </a:rPr>
              <a:t> is the Buddhist (and ancient Indian) idea that life is full of suffering, mainly induces by the lack of permeance.</a:t>
            </a:r>
          </a:p>
          <a:p>
            <a:endParaRPr lang="en-GB" dirty="0"/>
          </a:p>
        </p:txBody>
      </p:sp>
      <p:sp>
        <p:nvSpPr>
          <p:cNvPr id="4" name="TextBox 3"/>
          <p:cNvSpPr txBox="1"/>
          <p:nvPr/>
        </p:nvSpPr>
        <p:spPr>
          <a:xfrm>
            <a:off x="6952344" y="5070167"/>
            <a:ext cx="4847771" cy="1323439"/>
          </a:xfrm>
          <a:prstGeom prst="rect">
            <a:avLst/>
          </a:prstGeom>
          <a:noFill/>
          <a:ln w="31750">
            <a:solidFill>
              <a:srgbClr val="C00000"/>
            </a:solidFill>
          </a:ln>
        </p:spPr>
        <p:txBody>
          <a:bodyPr wrap="square" rtlCol="0">
            <a:spAutoFit/>
          </a:bodyPr>
          <a:lstStyle/>
          <a:p>
            <a:r>
              <a:rPr lang="en-GB" sz="2000" b="1" dirty="0"/>
              <a:t>Explain the suffering that the Buddha observed</a:t>
            </a:r>
          </a:p>
          <a:p>
            <a:endParaRPr lang="en-GB" sz="2000" b="1" dirty="0"/>
          </a:p>
          <a:p>
            <a:r>
              <a:rPr lang="en-GB" sz="2000" b="1" dirty="0"/>
              <a:t>How did he react?</a:t>
            </a:r>
          </a:p>
        </p:txBody>
      </p:sp>
      <p:pic>
        <p:nvPicPr>
          <p:cNvPr id="5" name="Picture 4"/>
          <p:cNvPicPr>
            <a:picLocks noChangeAspect="1"/>
          </p:cNvPicPr>
          <p:nvPr/>
        </p:nvPicPr>
        <p:blipFill rotWithShape="1">
          <a:blip r:embed="rId2"/>
          <a:srcRect l="40357" t="49312" r="48453" b="30360"/>
          <a:stretch/>
        </p:blipFill>
        <p:spPr>
          <a:xfrm>
            <a:off x="6106667" y="384138"/>
            <a:ext cx="1705867" cy="1742161"/>
          </a:xfrm>
          <a:prstGeom prst="rect">
            <a:avLst/>
          </a:prstGeom>
        </p:spPr>
      </p:pic>
      <p:sp>
        <p:nvSpPr>
          <p:cNvPr id="7" name="TextBox 6"/>
          <p:cNvSpPr txBox="1"/>
          <p:nvPr/>
        </p:nvSpPr>
        <p:spPr>
          <a:xfrm>
            <a:off x="8186058" y="252260"/>
            <a:ext cx="3614057" cy="4493538"/>
          </a:xfrm>
          <a:prstGeom prst="rect">
            <a:avLst/>
          </a:prstGeom>
          <a:noFill/>
          <a:ln w="9525">
            <a:solidFill>
              <a:srgbClr val="0070C0"/>
            </a:solidFill>
          </a:ln>
        </p:spPr>
        <p:txBody>
          <a:bodyPr wrap="square" rtlCol="0">
            <a:spAutoFit/>
          </a:bodyPr>
          <a:lstStyle/>
          <a:p>
            <a:r>
              <a:rPr lang="en-GB" sz="2200" dirty="0"/>
              <a:t>Buddhism teaches that The Three Poisons are the root of all suffering.</a:t>
            </a:r>
          </a:p>
          <a:p>
            <a:endParaRPr lang="en-GB" sz="2200" dirty="0"/>
          </a:p>
          <a:p>
            <a:r>
              <a:rPr lang="en-GB" sz="2200" dirty="0"/>
              <a:t>Explain how each could cause suffering</a:t>
            </a:r>
          </a:p>
          <a:p>
            <a:endParaRPr lang="en-GB" sz="2200" dirty="0"/>
          </a:p>
          <a:p>
            <a:pPr marL="285750" indent="-285750">
              <a:buFont typeface="Arial" panose="020B0604020202020204" pitchFamily="34" charset="0"/>
              <a:buChar char="•"/>
            </a:pPr>
            <a:r>
              <a:rPr lang="en-GB" sz="2200" dirty="0"/>
              <a:t>Desire</a:t>
            </a:r>
          </a:p>
          <a:p>
            <a:pPr marL="285750" indent="-285750">
              <a:buFont typeface="Arial" panose="020B0604020202020204" pitchFamily="34" charset="0"/>
              <a:buChar char="•"/>
            </a:pPr>
            <a:r>
              <a:rPr lang="en-GB" sz="2200" dirty="0"/>
              <a:t>Hatred</a:t>
            </a:r>
          </a:p>
          <a:p>
            <a:pPr marL="285750" indent="-285750">
              <a:buFont typeface="Arial" panose="020B0604020202020204" pitchFamily="34" charset="0"/>
              <a:buChar char="•"/>
            </a:pPr>
            <a:r>
              <a:rPr lang="en-GB" sz="2200" dirty="0"/>
              <a:t>Ignorance</a:t>
            </a:r>
          </a:p>
          <a:p>
            <a:pPr marL="285750" indent="-285750">
              <a:buFont typeface="Arial" panose="020B0604020202020204" pitchFamily="34" charset="0"/>
              <a:buChar char="•"/>
            </a:pPr>
            <a:endParaRPr lang="en-GB" sz="2200" dirty="0"/>
          </a:p>
          <a:p>
            <a:r>
              <a:rPr lang="en-GB" sz="2200" b="1" dirty="0">
                <a:solidFill>
                  <a:srgbClr val="C00000"/>
                </a:solidFill>
              </a:rPr>
              <a:t>Taking Refuge is how to overcome The Three Poisons</a:t>
            </a:r>
          </a:p>
        </p:txBody>
      </p:sp>
      <p:pic>
        <p:nvPicPr>
          <p:cNvPr id="8" name="Picture 7"/>
          <p:cNvPicPr>
            <a:picLocks noChangeAspect="1"/>
          </p:cNvPicPr>
          <p:nvPr/>
        </p:nvPicPr>
        <p:blipFill>
          <a:blip r:embed="rId3"/>
          <a:stretch>
            <a:fillRect/>
          </a:stretch>
        </p:blipFill>
        <p:spPr>
          <a:xfrm>
            <a:off x="6150211" y="2514559"/>
            <a:ext cx="1731736" cy="1731736"/>
          </a:xfrm>
          <a:prstGeom prst="rect">
            <a:avLst/>
          </a:prstGeom>
        </p:spPr>
      </p:pic>
    </p:spTree>
    <p:extLst>
      <p:ext uri="{BB962C8B-B14F-4D97-AF65-F5344CB8AC3E}">
        <p14:creationId xmlns:p14="http://schemas.microsoft.com/office/powerpoint/2010/main" val="1473587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1789113" y="2060575"/>
            <a:ext cx="86407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 typeface="Wingdings" panose="05000000000000000000" pitchFamily="2" charset="2"/>
              <a:buChar char="ü"/>
            </a:pPr>
            <a:r>
              <a:rPr lang="en-US" altLang="en-US" sz="2400">
                <a:latin typeface="Comic Sans MS" panose="030F0702030302020204" pitchFamily="66" charset="0"/>
                <a:ea typeface="Times New Roman" panose="02020603050405020304" pitchFamily="18" charset="0"/>
                <a:cs typeface="Arial" panose="020B0604020202020204" pitchFamily="34" charset="0"/>
              </a:rPr>
              <a:t>They follow </a:t>
            </a:r>
            <a:r>
              <a:rPr lang="en-US" altLang="en-US" sz="2400" b="1">
                <a:latin typeface="Comic Sans MS" panose="030F0702030302020204" pitchFamily="66" charset="0"/>
                <a:ea typeface="Times New Roman" panose="02020603050405020304" pitchFamily="18" charset="0"/>
                <a:cs typeface="Arial" panose="020B0604020202020204" pitchFamily="34" charset="0"/>
              </a:rPr>
              <a:t>227 rules </a:t>
            </a:r>
            <a:r>
              <a:rPr lang="en-US" altLang="en-US" sz="2400">
                <a:latin typeface="Comic Sans MS" panose="030F0702030302020204" pitchFamily="66" charset="0"/>
                <a:ea typeface="Times New Roman" panose="02020603050405020304" pitchFamily="18" charset="0"/>
                <a:cs typeface="Arial" panose="020B0604020202020204" pitchFamily="34" charset="0"/>
              </a:rPr>
              <a:t>(The Vinaya Pitaka)</a:t>
            </a:r>
          </a:p>
          <a:p>
            <a:pPr eaLnBrk="1" hangingPunct="1">
              <a:lnSpc>
                <a:spcPct val="150000"/>
              </a:lnSpc>
              <a:spcBef>
                <a:spcPct val="0"/>
              </a:spcBef>
              <a:buClrTx/>
              <a:buFont typeface="Wingdings" panose="05000000000000000000" pitchFamily="2" charset="2"/>
              <a:buChar char="ü"/>
            </a:pPr>
            <a:r>
              <a:rPr lang="en-US" altLang="en-US" sz="2400">
                <a:latin typeface="Comic Sans MS" panose="030F0702030302020204" pitchFamily="66" charset="0"/>
                <a:ea typeface="Times New Roman" panose="02020603050405020304" pitchFamily="18" charset="0"/>
                <a:cs typeface="Arial" panose="020B0604020202020204" pitchFamily="34" charset="0"/>
              </a:rPr>
              <a:t>Monks are </a:t>
            </a:r>
            <a:r>
              <a:rPr lang="en-US" altLang="en-US" sz="2400" b="1">
                <a:latin typeface="Comic Sans MS" panose="030F0702030302020204" pitchFamily="66" charset="0"/>
                <a:ea typeface="Times New Roman" panose="02020603050405020304" pitchFamily="18" charset="0"/>
                <a:cs typeface="Arial" panose="020B0604020202020204" pitchFamily="34" charset="0"/>
              </a:rPr>
              <a:t>not allowed to work for money </a:t>
            </a:r>
            <a:r>
              <a:rPr lang="en-US" altLang="en-US" sz="2400">
                <a:latin typeface="Comic Sans MS" panose="030F0702030302020204" pitchFamily="66" charset="0"/>
                <a:ea typeface="Times New Roman" panose="02020603050405020304" pitchFamily="18" charset="0"/>
                <a:cs typeface="Arial" panose="020B0604020202020204" pitchFamily="34" charset="0"/>
              </a:rPr>
              <a:t>and therefore they </a:t>
            </a:r>
            <a:r>
              <a:rPr lang="en-US" altLang="en-US" sz="2400" b="1">
                <a:latin typeface="Comic Sans MS" panose="030F0702030302020204" pitchFamily="66" charset="0"/>
                <a:ea typeface="Times New Roman" panose="02020603050405020304" pitchFamily="18" charset="0"/>
                <a:cs typeface="Arial" panose="020B0604020202020204" pitchFamily="34" charset="0"/>
              </a:rPr>
              <a:t>rely on the lay community for support</a:t>
            </a:r>
          </a:p>
          <a:p>
            <a:pPr eaLnBrk="1" hangingPunct="1">
              <a:lnSpc>
                <a:spcPct val="150000"/>
              </a:lnSpc>
              <a:spcBef>
                <a:spcPct val="0"/>
              </a:spcBef>
              <a:buClrTx/>
              <a:buFont typeface="Wingdings" panose="05000000000000000000" pitchFamily="2" charset="2"/>
              <a:buChar char="ü"/>
            </a:pPr>
            <a:r>
              <a:rPr lang="en-US" altLang="en-US" sz="2400">
                <a:latin typeface="Comic Sans MS" panose="030F0702030302020204" pitchFamily="66" charset="0"/>
                <a:ea typeface="Times New Roman" panose="02020603050405020304" pitchFamily="18" charset="0"/>
                <a:cs typeface="Arial" panose="020B0604020202020204" pitchFamily="34" charset="0"/>
              </a:rPr>
              <a:t>They </a:t>
            </a:r>
            <a:r>
              <a:rPr lang="en-US" altLang="en-US" sz="2400" b="1">
                <a:latin typeface="Comic Sans MS" panose="030F0702030302020204" pitchFamily="66" charset="0"/>
                <a:ea typeface="Times New Roman" panose="02020603050405020304" pitchFamily="18" charset="0"/>
                <a:cs typeface="Arial" panose="020B0604020202020204" pitchFamily="34" charset="0"/>
              </a:rPr>
              <a:t>shave their head and face</a:t>
            </a:r>
          </a:p>
          <a:p>
            <a:pPr eaLnBrk="1" hangingPunct="1">
              <a:lnSpc>
                <a:spcPct val="150000"/>
              </a:lnSpc>
              <a:spcBef>
                <a:spcPct val="0"/>
              </a:spcBef>
              <a:buClrTx/>
              <a:buFont typeface="Wingdings" panose="05000000000000000000" pitchFamily="2" charset="2"/>
              <a:buChar char="ü"/>
            </a:pPr>
            <a:r>
              <a:rPr lang="en-US" altLang="en-US" sz="2400">
                <a:latin typeface="Comic Sans MS" panose="030F0702030302020204" pitchFamily="66" charset="0"/>
                <a:ea typeface="Times New Roman" panose="02020603050405020304" pitchFamily="18" charset="0"/>
                <a:cs typeface="Arial" panose="020B0604020202020204" pitchFamily="34" charset="0"/>
              </a:rPr>
              <a:t>Their </a:t>
            </a:r>
            <a:r>
              <a:rPr lang="en-US" altLang="en-US" sz="2400" b="1">
                <a:latin typeface="Comic Sans MS" panose="030F0702030302020204" pitchFamily="66" charset="0"/>
                <a:ea typeface="Times New Roman" panose="02020603050405020304" pitchFamily="18" charset="0"/>
                <a:cs typeface="Arial" panose="020B0604020202020204" pitchFamily="34" charset="0"/>
              </a:rPr>
              <a:t>possessions: orange robes, a</a:t>
            </a:r>
            <a:r>
              <a:rPr lang="en-US" altLang="en-US" sz="2400" b="1">
                <a:latin typeface="Comic Sans MS" panose="030F0702030302020204" pitchFamily="66" charset="0"/>
                <a:ea typeface="Calibri" panose="020F0502020204030204" pitchFamily="34" charset="0"/>
                <a:cs typeface="Times New Roman" panose="02020603050405020304" pitchFamily="18" charset="0"/>
              </a:rPr>
              <a:t>n offering bowl, a razor, a water strainer, a needle</a:t>
            </a:r>
            <a:endParaRPr lang="en-US" altLang="en-US" sz="2400" b="1">
              <a:latin typeface="Comic Sans MS" panose="030F0702030302020204" pitchFamily="66" charset="0"/>
            </a:endParaRPr>
          </a:p>
          <a:p>
            <a:pPr eaLnBrk="1" hangingPunct="1">
              <a:spcBef>
                <a:spcPct val="0"/>
              </a:spcBef>
              <a:buClrTx/>
              <a:buFont typeface="Wingdings" panose="05000000000000000000" pitchFamily="2" charset="2"/>
              <a:buChar char="ü"/>
            </a:pPr>
            <a:endParaRPr lang="en-US" altLang="en-US" sz="2400">
              <a:latin typeface="Comic Sans MS" panose="030F0702030302020204" pitchFamily="66" charset="0"/>
            </a:endParaRPr>
          </a:p>
        </p:txBody>
      </p:sp>
      <p:pic>
        <p:nvPicPr>
          <p:cNvPr id="15365" name="Picture 5" descr="http://www.jphotostyle.com/handwriting/images/r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389" y="840582"/>
            <a:ext cx="2124077" cy="193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29571" y="585788"/>
            <a:ext cx="8058616" cy="646331"/>
          </a:xfrm>
          <a:prstGeom prst="rect">
            <a:avLst/>
          </a:prstGeom>
        </p:spPr>
        <p:txBody>
          <a:bodyPr wrap="none">
            <a:spAutoFit/>
          </a:bodyPr>
          <a:lstStyle/>
          <a:p>
            <a:r>
              <a:rPr lang="en-US" sz="3600" b="1" dirty="0">
                <a:solidFill>
                  <a:schemeClr val="accent1"/>
                </a:solidFill>
                <a:latin typeface="Comic Sans MS" panose="030F0702030302020204" pitchFamily="66" charset="0"/>
                <a:cs typeface="Times New Roman" panose="02020603050405020304" pitchFamily="18" charset="0"/>
              </a:rPr>
              <a:t>Being part of the Monastic Sangha</a:t>
            </a:r>
            <a:endParaRPr lang="en-GB" sz="3600" dirty="0"/>
          </a:p>
        </p:txBody>
      </p:sp>
    </p:spTree>
    <p:extLst>
      <p:ext uri="{BB962C8B-B14F-4D97-AF65-F5344CB8AC3E}">
        <p14:creationId xmlns:p14="http://schemas.microsoft.com/office/powerpoint/2010/main" val="246621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additive="base">
                                        <p:cTn id="12" dur="500" fill="hold"/>
                                        <p:tgtEl>
                                          <p:spTgt spid="15365"/>
                                        </p:tgtEl>
                                        <p:attrNameLst>
                                          <p:attrName>ppt_x</p:attrName>
                                        </p:attrNameLst>
                                      </p:cBhvr>
                                      <p:tavLst>
                                        <p:tav tm="0">
                                          <p:val>
                                            <p:strVal val="1+#ppt_w/2"/>
                                          </p:val>
                                        </p:tav>
                                        <p:tav tm="100000">
                                          <p:val>
                                            <p:strVal val="#ppt_x"/>
                                          </p:val>
                                        </p:tav>
                                      </p:tavLst>
                                    </p:anim>
                                    <p:anim calcmode="lin" valueType="num">
                                      <p:cBhvr additive="base">
                                        <p:cTn id="13"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508000" y="1241878"/>
            <a:ext cx="535577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150000"/>
              </a:lnSpc>
              <a:spcBef>
                <a:spcPct val="0"/>
              </a:spcBef>
              <a:buClrTx/>
              <a:buFont typeface="Wingdings" panose="05000000000000000000" pitchFamily="2" charset="2"/>
              <a:buChar char="Ø"/>
            </a:pPr>
            <a:r>
              <a:rPr lang="en-US" altLang="en-US" sz="2400" dirty="0">
                <a:latin typeface="Comic Sans MS" panose="030F0702030302020204" pitchFamily="66" charset="0"/>
              </a:rPr>
              <a:t>Many lay Buddhist families encourage their sons  to </a:t>
            </a:r>
            <a:r>
              <a:rPr lang="en-US" altLang="en-US" sz="2400" b="1" dirty="0">
                <a:latin typeface="Comic Sans MS" panose="030F0702030302020204" pitchFamily="66" charset="0"/>
              </a:rPr>
              <a:t>join the monastic community for a period of time </a:t>
            </a:r>
            <a:r>
              <a:rPr lang="en-US" altLang="en-US" sz="2400" dirty="0">
                <a:latin typeface="Comic Sans MS" panose="030F0702030302020204" pitchFamily="66" charset="0"/>
              </a:rPr>
              <a:t>in order to gain good </a:t>
            </a:r>
            <a:r>
              <a:rPr lang="en-US" altLang="en-US" sz="2400" dirty="0" err="1">
                <a:latin typeface="Comic Sans MS" panose="030F0702030302020204" pitchFamily="66" charset="0"/>
              </a:rPr>
              <a:t>kamma</a:t>
            </a:r>
            <a:r>
              <a:rPr lang="en-US" altLang="en-US" sz="2400" dirty="0">
                <a:latin typeface="Comic Sans MS" panose="030F0702030302020204" pitchFamily="66" charset="0"/>
              </a:rPr>
              <a:t> for themselves and the whole family </a:t>
            </a:r>
          </a:p>
          <a:p>
            <a:pPr algn="just" eaLnBrk="1" hangingPunct="1">
              <a:lnSpc>
                <a:spcPct val="150000"/>
              </a:lnSpc>
              <a:spcBef>
                <a:spcPct val="0"/>
              </a:spcBef>
              <a:buClrTx/>
              <a:buFont typeface="Wingdings" panose="05000000000000000000" pitchFamily="2" charset="2"/>
              <a:buChar char="Ø"/>
            </a:pPr>
            <a:r>
              <a:rPr lang="en-US" altLang="en-US" sz="2400" dirty="0">
                <a:latin typeface="Comic Sans MS" panose="030F0702030302020204" pitchFamily="66" charset="0"/>
              </a:rPr>
              <a:t>In order to be admitted to the Sangha, a man must be </a:t>
            </a:r>
            <a:r>
              <a:rPr lang="en-US" altLang="en-US" sz="2400" b="1" dirty="0">
                <a:latin typeface="Comic Sans MS" panose="030F0702030302020204" pitchFamily="66" charset="0"/>
              </a:rPr>
              <a:t>healthy, unattached, and free from debt</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782" y="1721639"/>
            <a:ext cx="31861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87753" y="295411"/>
            <a:ext cx="8215086" cy="646331"/>
          </a:xfrm>
          <a:prstGeom prst="rect">
            <a:avLst/>
          </a:prstGeom>
          <a:noFill/>
        </p:spPr>
        <p:txBody>
          <a:bodyPr wrap="square" rtlCol="0">
            <a:spAutoFit/>
          </a:bodyPr>
          <a:lstStyle/>
          <a:p>
            <a:r>
              <a:rPr lang="en-GB" sz="3600" b="1" dirty="0">
                <a:solidFill>
                  <a:schemeClr val="accent1"/>
                </a:solidFill>
              </a:rPr>
              <a:t>Becoming part of the Monastic Sangha</a:t>
            </a:r>
          </a:p>
        </p:txBody>
      </p:sp>
      <p:sp>
        <p:nvSpPr>
          <p:cNvPr id="5" name="Rectangle 4"/>
          <p:cNvSpPr/>
          <p:nvPr/>
        </p:nvSpPr>
        <p:spPr>
          <a:xfrm>
            <a:off x="7092609" y="5510352"/>
            <a:ext cx="4692991" cy="646331"/>
          </a:xfrm>
          <a:prstGeom prst="rect">
            <a:avLst/>
          </a:prstGeom>
        </p:spPr>
        <p:txBody>
          <a:bodyPr wrap="square">
            <a:spAutoFit/>
          </a:bodyPr>
          <a:lstStyle/>
          <a:p>
            <a:pPr>
              <a:spcBef>
                <a:spcPct val="0"/>
              </a:spcBef>
            </a:pPr>
            <a:r>
              <a:rPr lang="en-GB" altLang="en-US" dirty="0">
                <a:latin typeface="Comic Sans MS" panose="030F0702030302020204" pitchFamily="66" charset="0"/>
                <a:hlinkClick r:id="rId3"/>
              </a:rPr>
              <a:t>http://archive.teachfind.com/ttv/www.teachers.tv/videos/making-of-a-monk.html</a:t>
            </a:r>
            <a:endParaRPr lang="en-GB" altLang="en-US" dirty="0">
              <a:latin typeface="Comic Sans MS" panose="030F0702030302020204" pitchFamily="66" charset="0"/>
            </a:endParaRPr>
          </a:p>
        </p:txBody>
      </p:sp>
      <p:sp>
        <p:nvSpPr>
          <p:cNvPr id="6" name="TextBox 5"/>
          <p:cNvSpPr txBox="1"/>
          <p:nvPr/>
        </p:nvSpPr>
        <p:spPr>
          <a:xfrm>
            <a:off x="7092609" y="4734990"/>
            <a:ext cx="4020457" cy="461665"/>
          </a:xfrm>
          <a:prstGeom prst="rect">
            <a:avLst/>
          </a:prstGeom>
          <a:noFill/>
        </p:spPr>
        <p:txBody>
          <a:bodyPr wrap="square" rtlCol="0">
            <a:spAutoFit/>
          </a:bodyPr>
          <a:lstStyle/>
          <a:p>
            <a:r>
              <a:rPr lang="en-GB" sz="2400" b="1" dirty="0">
                <a:solidFill>
                  <a:srgbClr val="C00000"/>
                </a:solidFill>
              </a:rPr>
              <a:t>The Making of a Monk:</a:t>
            </a:r>
          </a:p>
        </p:txBody>
      </p:sp>
    </p:spTree>
    <p:extLst>
      <p:ext uri="{BB962C8B-B14F-4D97-AF65-F5344CB8AC3E}">
        <p14:creationId xmlns:p14="http://schemas.microsoft.com/office/powerpoint/2010/main" val="52317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16389"/>
                                        </p:tgtEl>
                                        <p:attrNameLst>
                                          <p:attrName>style.visibility</p:attrName>
                                        </p:attrNameLst>
                                      </p:cBhvr>
                                      <p:to>
                                        <p:strVal val="visible"/>
                                      </p:to>
                                    </p:set>
                                    <p:anim calcmode="lin" valueType="num">
                                      <p:cBhvr>
                                        <p:cTn id="11" dur="500" fill="hold"/>
                                        <p:tgtEl>
                                          <p:spTgt spid="16389"/>
                                        </p:tgtEl>
                                        <p:attrNameLst>
                                          <p:attrName>ppt_w</p:attrName>
                                        </p:attrNameLst>
                                      </p:cBhvr>
                                      <p:tavLst>
                                        <p:tav tm="0">
                                          <p:val>
                                            <p:fltVal val="0"/>
                                          </p:val>
                                        </p:tav>
                                        <p:tav tm="100000">
                                          <p:val>
                                            <p:strVal val="#ppt_w"/>
                                          </p:val>
                                        </p:tav>
                                      </p:tavLst>
                                    </p:anim>
                                    <p:anim calcmode="lin" valueType="num">
                                      <p:cBhvr>
                                        <p:cTn id="12" dur="500" fill="hold"/>
                                        <p:tgtEl>
                                          <p:spTgt spid="16389"/>
                                        </p:tgtEl>
                                        <p:attrNameLst>
                                          <p:attrName>ppt_h</p:attrName>
                                        </p:attrNameLst>
                                      </p:cBhvr>
                                      <p:tavLst>
                                        <p:tav tm="0">
                                          <p:val>
                                            <p:fltVal val="0"/>
                                          </p:val>
                                        </p:tav>
                                        <p:tav tm="100000">
                                          <p:val>
                                            <p:strVal val="#ppt_h"/>
                                          </p:val>
                                        </p:tav>
                                      </p:tavLst>
                                    </p:anim>
                                    <p:animEffect transition="in" filter="fade">
                                      <p:cBhvr>
                                        <p:cTn id="13"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
          <p:cNvSpPr>
            <a:spLocks noChangeArrowheads="1"/>
          </p:cNvSpPr>
          <p:nvPr/>
        </p:nvSpPr>
        <p:spPr bwMode="auto">
          <a:xfrm>
            <a:off x="188686" y="1219350"/>
            <a:ext cx="7772400"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56" bIns="0" anchor="ctr">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a:lnSpc>
                <a:spcPct val="150000"/>
              </a:lnSpc>
              <a:spcBef>
                <a:spcPct val="0"/>
              </a:spcBef>
              <a:buClrTx/>
              <a:buFont typeface="Wingdings" panose="05000000000000000000" pitchFamily="2" charset="2"/>
              <a:buChar char="ü"/>
            </a:pPr>
            <a:r>
              <a:rPr lang="en-US" altLang="en-US" sz="2000" dirty="0">
                <a:latin typeface="Comic Sans MS" panose="030F0702030302020204" pitchFamily="66" charset="0"/>
                <a:cs typeface="Calibri" panose="020F0502020204030204" pitchFamily="34" charset="0"/>
              </a:rPr>
              <a:t>A </a:t>
            </a:r>
            <a:r>
              <a:rPr lang="en-US" altLang="en-US" sz="2000" b="1" dirty="0">
                <a:solidFill>
                  <a:srgbClr val="7030A0"/>
                </a:solidFill>
                <a:latin typeface="Comic Sans MS" panose="030F0702030302020204" pitchFamily="66" charset="0"/>
                <a:cs typeface="Calibri" panose="020F0502020204030204" pitchFamily="34" charset="0"/>
              </a:rPr>
              <a:t>vihara</a:t>
            </a:r>
            <a:r>
              <a:rPr lang="en-US" altLang="en-US" sz="2000" dirty="0">
                <a:latin typeface="Comic Sans MS" panose="030F0702030302020204" pitchFamily="66" charset="0"/>
                <a:cs typeface="Calibri" panose="020F0502020204030204" pitchFamily="34" charset="0"/>
              </a:rPr>
              <a:t> is considered to </a:t>
            </a:r>
            <a:r>
              <a:rPr lang="en-US" altLang="en-US" sz="2000" b="1" dirty="0">
                <a:latin typeface="Comic Sans MS" panose="030F0702030302020204" pitchFamily="66" charset="0"/>
                <a:cs typeface="Calibri" panose="020F0502020204030204" pitchFamily="34" charset="0"/>
              </a:rPr>
              <a:t>benefit all who live around it</a:t>
            </a:r>
          </a:p>
          <a:p>
            <a:pPr algn="just">
              <a:lnSpc>
                <a:spcPct val="150000"/>
              </a:lnSpc>
              <a:spcBef>
                <a:spcPct val="0"/>
              </a:spcBef>
              <a:buClrTx/>
              <a:buFont typeface="Wingdings" panose="05000000000000000000" pitchFamily="2" charset="2"/>
              <a:buChar char="ü"/>
            </a:pPr>
            <a:r>
              <a:rPr lang="en-US" altLang="en-US" sz="2000" dirty="0">
                <a:latin typeface="Comic Sans MS" panose="030F0702030302020204" pitchFamily="66" charset="0"/>
                <a:cs typeface="Calibri" panose="020F0502020204030204" pitchFamily="34" charset="0"/>
              </a:rPr>
              <a:t>The function of the Sangha was made clear when the Buddha first sent his </a:t>
            </a:r>
            <a:r>
              <a:rPr lang="en-US" altLang="en-US" sz="2000" dirty="0" err="1">
                <a:latin typeface="Comic Sans MS" panose="030F0702030302020204" pitchFamily="66" charset="0"/>
                <a:cs typeface="Calibri" panose="020F0502020204030204" pitchFamily="34" charset="0"/>
              </a:rPr>
              <a:t>Bhikkus</a:t>
            </a:r>
            <a:r>
              <a:rPr lang="en-US" altLang="en-US" sz="2000" dirty="0">
                <a:latin typeface="Comic Sans MS" panose="030F0702030302020204" pitchFamily="66" charset="0"/>
                <a:cs typeface="Calibri" panose="020F0502020204030204" pitchFamily="34" charset="0"/>
              </a:rPr>
              <a:t> into the world. </a:t>
            </a:r>
            <a:r>
              <a:rPr lang="en-US" altLang="en-US" sz="2000" b="1" dirty="0">
                <a:latin typeface="Comic Sans MS" panose="030F0702030302020204" pitchFamily="66" charset="0"/>
                <a:cs typeface="Calibri" panose="020F0502020204030204" pitchFamily="34" charset="0"/>
              </a:rPr>
              <a:t>"Go out on your journey for the profit of many, out of compassion for the world, for the welfare and bliss of mankind. Proclaim the Dhamma.“</a:t>
            </a:r>
          </a:p>
          <a:p>
            <a:pPr algn="just">
              <a:lnSpc>
                <a:spcPct val="150000"/>
              </a:lnSpc>
              <a:spcBef>
                <a:spcPct val="0"/>
              </a:spcBef>
              <a:buClrTx/>
              <a:buFont typeface="Wingdings" panose="05000000000000000000" pitchFamily="2" charset="2"/>
              <a:buChar char="ü"/>
            </a:pPr>
            <a:r>
              <a:rPr lang="en-US" altLang="en-US" sz="2000" b="1" dirty="0">
                <a:latin typeface="Comic Sans MS" panose="030F0702030302020204" pitchFamily="66" charset="0"/>
                <a:cs typeface="Calibri" panose="020F0502020204030204" pitchFamily="34" charset="0"/>
              </a:rPr>
              <a:t>upholding the traditions and practices </a:t>
            </a:r>
            <a:r>
              <a:rPr lang="en-US" altLang="en-US" sz="2000" dirty="0">
                <a:latin typeface="Comic Sans MS" panose="030F0702030302020204" pitchFamily="66" charset="0"/>
                <a:cs typeface="Calibri" panose="020F0502020204030204" pitchFamily="34" charset="0"/>
              </a:rPr>
              <a:t>of the Buddhist religion to the practical benefit of the community</a:t>
            </a:r>
          </a:p>
          <a:p>
            <a:pPr algn="just">
              <a:lnSpc>
                <a:spcPct val="150000"/>
              </a:lnSpc>
              <a:spcBef>
                <a:spcPct val="0"/>
              </a:spcBef>
              <a:buClrTx/>
              <a:buFont typeface="Wingdings" panose="05000000000000000000" pitchFamily="2" charset="2"/>
              <a:buChar char="ü"/>
            </a:pPr>
            <a:r>
              <a:rPr lang="en-US" altLang="en-US" sz="2000" b="1" dirty="0">
                <a:latin typeface="Comic Sans MS" panose="030F0702030302020204" pitchFamily="66" charset="0"/>
                <a:ea typeface="Calibri" panose="020F0502020204030204" pitchFamily="34" charset="0"/>
                <a:cs typeface="Arial" panose="020B0604020202020204" pitchFamily="34" charset="0"/>
              </a:rPr>
              <a:t>passing on the Dhamma </a:t>
            </a:r>
            <a:r>
              <a:rPr lang="en-US" altLang="en-US" sz="2000" dirty="0">
                <a:latin typeface="Comic Sans MS" panose="030F0702030302020204" pitchFamily="66" charset="0"/>
                <a:ea typeface="Calibri" panose="020F0502020204030204" pitchFamily="34" charset="0"/>
                <a:cs typeface="Arial" panose="020B0604020202020204" pitchFamily="34" charset="0"/>
              </a:rPr>
              <a:t>and keeping ancient texts alive</a:t>
            </a:r>
          </a:p>
          <a:p>
            <a:pPr algn="just">
              <a:lnSpc>
                <a:spcPct val="150000"/>
              </a:lnSpc>
              <a:spcBef>
                <a:spcPct val="0"/>
              </a:spcBef>
              <a:buClrTx/>
              <a:buFont typeface="Wingdings" panose="05000000000000000000" pitchFamily="2" charset="2"/>
              <a:buChar char="ü"/>
            </a:pPr>
            <a:r>
              <a:rPr lang="en-US" altLang="en-US" sz="2000" b="1" dirty="0">
                <a:latin typeface="Comic Sans MS" panose="030F0702030302020204" pitchFamily="66" charset="0"/>
                <a:cs typeface="Calibri" panose="020F0502020204030204" pitchFamily="34" charset="0"/>
              </a:rPr>
              <a:t>educational </a:t>
            </a:r>
            <a:r>
              <a:rPr lang="en-US" altLang="en-US" sz="2000" b="1" dirty="0" smtClean="0">
                <a:latin typeface="Comic Sans MS" panose="030F0702030302020204" pitchFamily="66" charset="0"/>
                <a:cs typeface="Calibri" panose="020F0502020204030204" pitchFamily="34" charset="0"/>
              </a:rPr>
              <a:t>role and supporting Buddhists in day to day life.</a:t>
            </a:r>
            <a:endParaRPr lang="en-US" altLang="en-US" sz="2000" b="1" dirty="0">
              <a:latin typeface="Comic Sans MS" panose="030F0702030302020204" pitchFamily="66" charset="0"/>
            </a:endParaRPr>
          </a:p>
          <a:p>
            <a:pPr marL="0" indent="0" algn="just">
              <a:lnSpc>
                <a:spcPct val="150000"/>
              </a:lnSpc>
              <a:spcBef>
                <a:spcPct val="0"/>
              </a:spcBef>
              <a:buClrTx/>
              <a:buNone/>
            </a:pPr>
            <a:endParaRPr lang="en-US" altLang="en-US" sz="2000" b="1" dirty="0">
              <a:latin typeface="Comic Sans MS" panose="030F0702030302020204" pitchFamily="66" charset="0"/>
            </a:endParaRPr>
          </a:p>
        </p:txBody>
      </p:sp>
      <p:sp>
        <p:nvSpPr>
          <p:cNvPr id="23557" name="Rectangle 3"/>
          <p:cNvSpPr>
            <a:spLocks noChangeArrowheads="1"/>
          </p:cNvSpPr>
          <p:nvPr/>
        </p:nvSpPr>
        <p:spPr bwMode="auto">
          <a:xfrm>
            <a:off x="1847850" y="574676"/>
            <a:ext cx="4679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spcBef>
                <a:spcPct val="0"/>
              </a:spcBef>
              <a:buClrTx/>
              <a:buFontTx/>
              <a:buNone/>
            </a:pPr>
            <a:r>
              <a:rPr lang="en-US" altLang="en-US" sz="2800" b="1" dirty="0">
                <a:solidFill>
                  <a:srgbClr val="C00000"/>
                </a:solidFill>
                <a:latin typeface="Comic Sans MS" panose="030F0702030302020204" pitchFamily="66" charset="0"/>
                <a:cs typeface="Calibri" panose="020F0502020204030204" pitchFamily="34" charset="0"/>
              </a:rPr>
              <a:t>The role of the Sangha </a:t>
            </a:r>
            <a:endParaRPr lang="en-GB" altLang="en-US" sz="2800" b="1" dirty="0">
              <a:solidFill>
                <a:srgbClr val="C00000"/>
              </a:solidFill>
              <a:latin typeface="Comic Sans MS" panose="030F0702030302020204" pitchFamily="66" charset="0"/>
            </a:endParaRPr>
          </a:p>
        </p:txBody>
      </p:sp>
      <p:pic>
        <p:nvPicPr>
          <p:cNvPr id="245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442" y="574485"/>
            <a:ext cx="3170082" cy="21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924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additive="base">
                                        <p:cTn id="12" dur="500" fill="hold"/>
                                        <p:tgtEl>
                                          <p:spTgt spid="24582"/>
                                        </p:tgtEl>
                                        <p:attrNameLst>
                                          <p:attrName>ppt_x</p:attrName>
                                        </p:attrNameLst>
                                      </p:cBhvr>
                                      <p:tavLst>
                                        <p:tav tm="0">
                                          <p:val>
                                            <p:strVal val="1+#ppt_w/2"/>
                                          </p:val>
                                        </p:tav>
                                        <p:tav tm="100000">
                                          <p:val>
                                            <p:strVal val="#ppt_x"/>
                                          </p:val>
                                        </p:tav>
                                      </p:tavLst>
                                    </p:anim>
                                    <p:anim calcmode="lin" valueType="num">
                                      <p:cBhvr additive="base">
                                        <p:cTn id="13" dur="500" fill="hold"/>
                                        <p:tgtEl>
                                          <p:spTgt spid="2458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wipe(left)">
                                      <p:cBhvr>
                                        <p:cTn id="1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654" r="1470" b="4087"/>
          <a:stretch/>
        </p:blipFill>
        <p:spPr bwMode="auto">
          <a:xfrm>
            <a:off x="1" y="0"/>
            <a:ext cx="95308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65321" y="407635"/>
            <a:ext cx="2121879" cy="5816977"/>
          </a:xfrm>
          <a:prstGeom prst="rect">
            <a:avLst/>
          </a:prstGeom>
          <a:noFill/>
          <a:ln w="41275">
            <a:solidFill>
              <a:schemeClr val="accent1"/>
            </a:solidFill>
          </a:ln>
        </p:spPr>
        <p:txBody>
          <a:bodyPr wrap="square" rtlCol="0">
            <a:spAutoFit/>
          </a:bodyPr>
          <a:lstStyle/>
          <a:p>
            <a:pPr algn="just"/>
            <a:r>
              <a:rPr lang="en-GB" sz="2400" b="1" dirty="0" smtClean="0">
                <a:solidFill>
                  <a:srgbClr val="C00000"/>
                </a:solidFill>
              </a:rPr>
              <a:t>To show extra effort!</a:t>
            </a:r>
          </a:p>
          <a:p>
            <a:pPr algn="just"/>
            <a:endParaRPr lang="en-GB" b="1" dirty="0">
              <a:solidFill>
                <a:srgbClr val="7030A0"/>
              </a:solidFill>
            </a:endParaRPr>
          </a:p>
          <a:p>
            <a:r>
              <a:rPr lang="en-GB" b="1" dirty="0" smtClean="0">
                <a:solidFill>
                  <a:srgbClr val="7030A0"/>
                </a:solidFill>
              </a:rPr>
              <a:t>Have a look at the Manchester Buddhist Centre's  </a:t>
            </a:r>
            <a:r>
              <a:rPr lang="en-GB" b="1" dirty="0" err="1" smtClean="0">
                <a:solidFill>
                  <a:srgbClr val="7030A0"/>
                </a:solidFill>
              </a:rPr>
              <a:t>Sangha</a:t>
            </a:r>
            <a:r>
              <a:rPr lang="en-GB" b="1" dirty="0" smtClean="0">
                <a:solidFill>
                  <a:srgbClr val="7030A0"/>
                </a:solidFill>
              </a:rPr>
              <a:t> community</a:t>
            </a:r>
          </a:p>
          <a:p>
            <a:endParaRPr lang="en-GB" b="1" dirty="0">
              <a:solidFill>
                <a:srgbClr val="7030A0"/>
              </a:solidFill>
            </a:endParaRPr>
          </a:p>
          <a:p>
            <a:r>
              <a:rPr lang="en-GB" b="1" dirty="0" smtClean="0">
                <a:solidFill>
                  <a:srgbClr val="7030A0"/>
                </a:solidFill>
              </a:rPr>
              <a:t>Why is this an important aspect of support and refuge?</a:t>
            </a:r>
          </a:p>
          <a:p>
            <a:endParaRPr lang="en-GB" b="1" dirty="0">
              <a:solidFill>
                <a:srgbClr val="7030A0"/>
              </a:solidFill>
            </a:endParaRPr>
          </a:p>
          <a:p>
            <a:r>
              <a:rPr lang="en-GB" b="1" dirty="0" smtClean="0">
                <a:solidFill>
                  <a:srgbClr val="7030A0"/>
                </a:solidFill>
              </a:rPr>
              <a:t>Is this useful for a modern Buddhist?</a:t>
            </a:r>
          </a:p>
          <a:p>
            <a:endParaRPr lang="en-GB" b="1" dirty="0">
              <a:solidFill>
                <a:srgbClr val="7030A0"/>
              </a:solidFill>
            </a:endParaRPr>
          </a:p>
          <a:p>
            <a:r>
              <a:rPr lang="en-GB" b="1" dirty="0" smtClean="0">
                <a:solidFill>
                  <a:srgbClr val="7030A0"/>
                </a:solidFill>
              </a:rPr>
              <a:t>What sort of support do they offer?</a:t>
            </a:r>
          </a:p>
          <a:p>
            <a:endParaRPr lang="en-GB" dirty="0"/>
          </a:p>
          <a:p>
            <a:endParaRPr lang="en-GB" dirty="0"/>
          </a:p>
        </p:txBody>
      </p:sp>
    </p:spTree>
    <p:extLst>
      <p:ext uri="{BB962C8B-B14F-4D97-AF65-F5344CB8AC3E}">
        <p14:creationId xmlns:p14="http://schemas.microsoft.com/office/powerpoint/2010/main" val="75542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16633"/>
            <a:ext cx="882047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GB" sz="2400" dirty="0">
                <a:solidFill>
                  <a:prstClr val="white"/>
                </a:solidFill>
              </a:rPr>
              <a:t>Discuss and </a:t>
            </a:r>
            <a:r>
              <a:rPr lang="en-GB" sz="2400" dirty="0" smtClean="0">
                <a:solidFill>
                  <a:prstClr val="white"/>
                </a:solidFill>
              </a:rPr>
              <a:t>Explain and Evaluate</a:t>
            </a:r>
            <a:endParaRPr lang="en-GB" sz="2400" dirty="0">
              <a:solidFill>
                <a:prstClr val="white"/>
              </a:solidFill>
            </a:endParaRPr>
          </a:p>
        </p:txBody>
      </p:sp>
      <p:cxnSp>
        <p:nvCxnSpPr>
          <p:cNvPr id="9" name="Straight Arrow Connector 8"/>
          <p:cNvCxnSpPr/>
          <p:nvPr/>
        </p:nvCxnSpPr>
        <p:spPr>
          <a:xfrm>
            <a:off x="2063750" y="2037285"/>
            <a:ext cx="7920038"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sp>
        <p:nvSpPr>
          <p:cNvPr id="14348" name="TextBox 9"/>
          <p:cNvSpPr txBox="1">
            <a:spLocks noChangeArrowheads="1"/>
          </p:cNvSpPr>
          <p:nvPr/>
        </p:nvSpPr>
        <p:spPr bwMode="auto">
          <a:xfrm>
            <a:off x="1631505" y="2420889"/>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dirty="0">
                <a:solidFill>
                  <a:prstClr val="black"/>
                </a:solidFill>
                <a:latin typeface="Comic Sans MS" panose="030F0702030302020204" pitchFamily="66" charset="0"/>
              </a:rPr>
              <a:t> </a:t>
            </a:r>
            <a:r>
              <a:rPr lang="en-GB" sz="2800" dirty="0" smtClean="0">
                <a:solidFill>
                  <a:prstClr val="black"/>
                </a:solidFill>
                <a:latin typeface="Comic Sans MS" panose="030F0702030302020204" pitchFamily="66" charset="0"/>
              </a:rPr>
              <a:t>Assess which of the Three Jewels is most important in taking refuge</a:t>
            </a:r>
            <a:endParaRPr lang="en-GB" sz="2800" dirty="0">
              <a:solidFill>
                <a:prstClr val="black"/>
              </a:solidFill>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81" y="980728"/>
            <a:ext cx="1092470" cy="1092470"/>
          </a:xfrm>
          <a:prstGeom prst="rect">
            <a:avLst/>
          </a:prstGeom>
        </p:spPr>
      </p:pic>
      <p:pic>
        <p:nvPicPr>
          <p:cNvPr id="10" name="Picture 9"/>
          <p:cNvPicPr>
            <a:picLocks noChangeAspect="1"/>
          </p:cNvPicPr>
          <p:nvPr/>
        </p:nvPicPr>
        <p:blipFill>
          <a:blip r:embed="rId3"/>
          <a:stretch>
            <a:fillRect/>
          </a:stretch>
        </p:blipFill>
        <p:spPr>
          <a:xfrm>
            <a:off x="4943872" y="3950146"/>
            <a:ext cx="2633700" cy="2877561"/>
          </a:xfrm>
          <a:prstGeom prst="rect">
            <a:avLst/>
          </a:prstGeom>
        </p:spPr>
      </p:pic>
    </p:spTree>
    <p:extLst>
      <p:ext uri="{BB962C8B-B14F-4D97-AF65-F5344CB8AC3E}">
        <p14:creationId xmlns:p14="http://schemas.microsoft.com/office/powerpoint/2010/main" val="2219886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16633"/>
            <a:ext cx="882047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GB" sz="2400" dirty="0">
                <a:solidFill>
                  <a:prstClr val="white"/>
                </a:solidFill>
              </a:rPr>
              <a:t>Discuss and Explain reasons for and against</a:t>
            </a:r>
          </a:p>
        </p:txBody>
      </p:sp>
      <p:sp>
        <p:nvSpPr>
          <p:cNvPr id="6" name="TextBox 5"/>
          <p:cNvSpPr txBox="1"/>
          <p:nvPr/>
        </p:nvSpPr>
        <p:spPr>
          <a:xfrm>
            <a:off x="1703512" y="1124744"/>
            <a:ext cx="324036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4000" dirty="0">
                <a:solidFill>
                  <a:prstClr val="white"/>
                </a:solidFill>
              </a:rPr>
              <a:t>AGREE</a:t>
            </a:r>
          </a:p>
        </p:txBody>
      </p:sp>
      <p:sp>
        <p:nvSpPr>
          <p:cNvPr id="7" name="TextBox 6"/>
          <p:cNvSpPr txBox="1"/>
          <p:nvPr/>
        </p:nvSpPr>
        <p:spPr>
          <a:xfrm>
            <a:off x="7248128" y="1124744"/>
            <a:ext cx="324036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sz="4000" dirty="0">
                <a:solidFill>
                  <a:prstClr val="white"/>
                </a:solidFill>
              </a:rPr>
              <a:t>DISAGREE</a:t>
            </a:r>
          </a:p>
        </p:txBody>
      </p:sp>
      <p:cxnSp>
        <p:nvCxnSpPr>
          <p:cNvPr id="9" name="Straight Arrow Connector 8"/>
          <p:cNvCxnSpPr/>
          <p:nvPr/>
        </p:nvCxnSpPr>
        <p:spPr>
          <a:xfrm>
            <a:off x="2063750" y="2132856"/>
            <a:ext cx="7920038"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sp>
        <p:nvSpPr>
          <p:cNvPr id="14348" name="TextBox 9"/>
          <p:cNvSpPr txBox="1">
            <a:spLocks noChangeArrowheads="1"/>
          </p:cNvSpPr>
          <p:nvPr/>
        </p:nvSpPr>
        <p:spPr bwMode="auto">
          <a:xfrm>
            <a:off x="1631505" y="2420889"/>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dirty="0" smtClean="0">
                <a:solidFill>
                  <a:prstClr val="black"/>
                </a:solidFill>
                <a:latin typeface="Comic Sans MS" panose="030F0702030302020204" pitchFamily="66" charset="0"/>
              </a:rPr>
              <a:t>Assess the claim that the Dharma is the only way to truly take refuge from </a:t>
            </a:r>
            <a:r>
              <a:rPr lang="en-GB" sz="2800" dirty="0" err="1" smtClean="0">
                <a:solidFill>
                  <a:prstClr val="black"/>
                </a:solidFill>
                <a:latin typeface="Comic Sans MS" panose="030F0702030302020204" pitchFamily="66" charset="0"/>
              </a:rPr>
              <a:t>Dukkha</a:t>
            </a:r>
            <a:endParaRPr lang="en-GB" sz="2800" dirty="0">
              <a:solidFill>
                <a:prstClr val="black"/>
              </a:solidFill>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81" y="980728"/>
            <a:ext cx="1092470" cy="1092470"/>
          </a:xfrm>
          <a:prstGeom prst="rect">
            <a:avLst/>
          </a:prstGeom>
        </p:spPr>
      </p:pic>
      <p:pic>
        <p:nvPicPr>
          <p:cNvPr id="10" name="Picture 9"/>
          <p:cNvPicPr>
            <a:picLocks noChangeAspect="1"/>
          </p:cNvPicPr>
          <p:nvPr/>
        </p:nvPicPr>
        <p:blipFill>
          <a:blip r:embed="rId3"/>
          <a:stretch>
            <a:fillRect/>
          </a:stretch>
        </p:blipFill>
        <p:spPr>
          <a:xfrm>
            <a:off x="4943872" y="3950146"/>
            <a:ext cx="2633700" cy="2877561"/>
          </a:xfrm>
          <a:prstGeom prst="rect">
            <a:avLst/>
          </a:prstGeom>
        </p:spPr>
      </p:pic>
    </p:spTree>
    <p:extLst>
      <p:ext uri="{BB962C8B-B14F-4D97-AF65-F5344CB8AC3E}">
        <p14:creationId xmlns:p14="http://schemas.microsoft.com/office/powerpoint/2010/main" val="2219886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16633"/>
            <a:ext cx="882047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GB" sz="2400" dirty="0">
                <a:solidFill>
                  <a:prstClr val="white"/>
                </a:solidFill>
              </a:rPr>
              <a:t>Discuss and Explain reasons for and against</a:t>
            </a:r>
          </a:p>
        </p:txBody>
      </p:sp>
      <p:sp>
        <p:nvSpPr>
          <p:cNvPr id="6" name="TextBox 5"/>
          <p:cNvSpPr txBox="1"/>
          <p:nvPr/>
        </p:nvSpPr>
        <p:spPr>
          <a:xfrm>
            <a:off x="1703512" y="1124744"/>
            <a:ext cx="324036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4000" dirty="0">
                <a:solidFill>
                  <a:prstClr val="white"/>
                </a:solidFill>
              </a:rPr>
              <a:t>AGREE</a:t>
            </a:r>
          </a:p>
        </p:txBody>
      </p:sp>
      <p:sp>
        <p:nvSpPr>
          <p:cNvPr id="7" name="TextBox 6"/>
          <p:cNvSpPr txBox="1"/>
          <p:nvPr/>
        </p:nvSpPr>
        <p:spPr>
          <a:xfrm>
            <a:off x="7248128" y="1124744"/>
            <a:ext cx="324036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sz="4000" dirty="0">
                <a:solidFill>
                  <a:prstClr val="white"/>
                </a:solidFill>
              </a:rPr>
              <a:t>DISAGREE</a:t>
            </a:r>
          </a:p>
        </p:txBody>
      </p:sp>
      <p:cxnSp>
        <p:nvCxnSpPr>
          <p:cNvPr id="9" name="Straight Arrow Connector 8"/>
          <p:cNvCxnSpPr/>
          <p:nvPr/>
        </p:nvCxnSpPr>
        <p:spPr>
          <a:xfrm>
            <a:off x="2063750" y="2132856"/>
            <a:ext cx="7920038"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sp>
        <p:nvSpPr>
          <p:cNvPr id="14348" name="TextBox 9"/>
          <p:cNvSpPr txBox="1">
            <a:spLocks noChangeArrowheads="1"/>
          </p:cNvSpPr>
          <p:nvPr/>
        </p:nvSpPr>
        <p:spPr bwMode="auto">
          <a:xfrm>
            <a:off x="1631505" y="2420889"/>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a:solidFill>
                  <a:prstClr val="black"/>
                </a:solidFill>
                <a:latin typeface="Comic Sans MS" panose="030F0702030302020204" pitchFamily="66" charset="0"/>
              </a:rPr>
              <a:t>“Taking refuge in The Sangha is the most important aspect of the Triple Gem.”</a:t>
            </a:r>
            <a:endParaRPr lang="en-GB" sz="2800" dirty="0">
              <a:solidFill>
                <a:prstClr val="black"/>
              </a:solidFill>
              <a:latin typeface="Comic Sans MS" panose="030F0702030302020204"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81" y="980728"/>
            <a:ext cx="1092470" cy="1092470"/>
          </a:xfrm>
          <a:prstGeom prst="rect">
            <a:avLst/>
          </a:prstGeom>
        </p:spPr>
      </p:pic>
      <p:pic>
        <p:nvPicPr>
          <p:cNvPr id="10" name="Picture 9"/>
          <p:cNvPicPr>
            <a:picLocks noChangeAspect="1"/>
          </p:cNvPicPr>
          <p:nvPr/>
        </p:nvPicPr>
        <p:blipFill>
          <a:blip r:embed="rId3"/>
          <a:stretch>
            <a:fillRect/>
          </a:stretch>
        </p:blipFill>
        <p:spPr>
          <a:xfrm>
            <a:off x="4943872" y="3950146"/>
            <a:ext cx="2633700" cy="2877561"/>
          </a:xfrm>
          <a:prstGeom prst="rect">
            <a:avLst/>
          </a:prstGeom>
        </p:spPr>
      </p:pic>
    </p:spTree>
    <p:extLst>
      <p:ext uri="{BB962C8B-B14F-4D97-AF65-F5344CB8AC3E}">
        <p14:creationId xmlns:p14="http://schemas.microsoft.com/office/powerpoint/2010/main" val="2465949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16633"/>
            <a:ext cx="882047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GB" sz="2400" dirty="0">
                <a:solidFill>
                  <a:prstClr val="white"/>
                </a:solidFill>
              </a:rPr>
              <a:t>Discuss and Explain reasons for and against</a:t>
            </a:r>
          </a:p>
        </p:txBody>
      </p:sp>
      <p:sp>
        <p:nvSpPr>
          <p:cNvPr id="6" name="TextBox 5"/>
          <p:cNvSpPr txBox="1"/>
          <p:nvPr/>
        </p:nvSpPr>
        <p:spPr>
          <a:xfrm>
            <a:off x="1703512" y="1124744"/>
            <a:ext cx="324036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4000" dirty="0">
                <a:solidFill>
                  <a:prstClr val="white"/>
                </a:solidFill>
              </a:rPr>
              <a:t>AGREE</a:t>
            </a:r>
          </a:p>
        </p:txBody>
      </p:sp>
      <p:sp>
        <p:nvSpPr>
          <p:cNvPr id="7" name="TextBox 6"/>
          <p:cNvSpPr txBox="1"/>
          <p:nvPr/>
        </p:nvSpPr>
        <p:spPr>
          <a:xfrm>
            <a:off x="7248128" y="1124744"/>
            <a:ext cx="324036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sz="4000" dirty="0">
                <a:solidFill>
                  <a:prstClr val="white"/>
                </a:solidFill>
              </a:rPr>
              <a:t>DISAGREE</a:t>
            </a:r>
          </a:p>
        </p:txBody>
      </p:sp>
      <p:cxnSp>
        <p:nvCxnSpPr>
          <p:cNvPr id="9" name="Straight Arrow Connector 8"/>
          <p:cNvCxnSpPr/>
          <p:nvPr/>
        </p:nvCxnSpPr>
        <p:spPr>
          <a:xfrm>
            <a:off x="2063750" y="2132856"/>
            <a:ext cx="7920038"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sp>
        <p:nvSpPr>
          <p:cNvPr id="14348" name="TextBox 9"/>
          <p:cNvSpPr txBox="1">
            <a:spLocks noChangeArrowheads="1"/>
          </p:cNvSpPr>
          <p:nvPr/>
        </p:nvSpPr>
        <p:spPr bwMode="auto">
          <a:xfrm>
            <a:off x="1631505" y="2420889"/>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dirty="0">
                <a:solidFill>
                  <a:prstClr val="black"/>
                </a:solidFill>
                <a:latin typeface="Comic Sans MS" panose="030F0702030302020204" pitchFamily="66" charset="0"/>
              </a:rPr>
              <a:t> “Without taking refuge, </a:t>
            </a:r>
            <a:br>
              <a:rPr lang="en-GB" sz="2800" dirty="0">
                <a:solidFill>
                  <a:prstClr val="black"/>
                </a:solidFill>
                <a:latin typeface="Comic Sans MS" panose="030F0702030302020204" pitchFamily="66" charset="0"/>
              </a:rPr>
            </a:br>
            <a:r>
              <a:rPr lang="en-GB" sz="2800" dirty="0">
                <a:solidFill>
                  <a:prstClr val="black"/>
                </a:solidFill>
                <a:latin typeface="Comic Sans MS" panose="030F0702030302020204" pitchFamily="66" charset="0"/>
              </a:rPr>
              <a:t>one cannot really identify as a Buddhist”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81" y="980728"/>
            <a:ext cx="1092470" cy="1092470"/>
          </a:xfrm>
          <a:prstGeom prst="rect">
            <a:avLst/>
          </a:prstGeom>
        </p:spPr>
      </p:pic>
      <p:pic>
        <p:nvPicPr>
          <p:cNvPr id="10" name="Picture 9"/>
          <p:cNvPicPr>
            <a:picLocks noChangeAspect="1"/>
          </p:cNvPicPr>
          <p:nvPr/>
        </p:nvPicPr>
        <p:blipFill>
          <a:blip r:embed="rId3"/>
          <a:stretch>
            <a:fillRect/>
          </a:stretch>
        </p:blipFill>
        <p:spPr>
          <a:xfrm>
            <a:off x="4943872" y="3950146"/>
            <a:ext cx="2633700" cy="2877561"/>
          </a:xfrm>
          <a:prstGeom prst="rect">
            <a:avLst/>
          </a:prstGeom>
        </p:spPr>
      </p:pic>
    </p:spTree>
    <p:extLst>
      <p:ext uri="{BB962C8B-B14F-4D97-AF65-F5344CB8AC3E}">
        <p14:creationId xmlns:p14="http://schemas.microsoft.com/office/powerpoint/2010/main" val="581965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16633"/>
            <a:ext cx="882047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GB" sz="2400" dirty="0">
                <a:solidFill>
                  <a:prstClr val="white"/>
                </a:solidFill>
              </a:rPr>
              <a:t>Discuss and Explain reasons for and against</a:t>
            </a:r>
          </a:p>
        </p:txBody>
      </p:sp>
      <p:sp>
        <p:nvSpPr>
          <p:cNvPr id="6" name="TextBox 5"/>
          <p:cNvSpPr txBox="1"/>
          <p:nvPr/>
        </p:nvSpPr>
        <p:spPr>
          <a:xfrm>
            <a:off x="1703512" y="1124744"/>
            <a:ext cx="324036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4000" dirty="0">
                <a:solidFill>
                  <a:prstClr val="white"/>
                </a:solidFill>
              </a:rPr>
              <a:t>AGREE</a:t>
            </a:r>
          </a:p>
        </p:txBody>
      </p:sp>
      <p:sp>
        <p:nvSpPr>
          <p:cNvPr id="7" name="TextBox 6"/>
          <p:cNvSpPr txBox="1"/>
          <p:nvPr/>
        </p:nvSpPr>
        <p:spPr>
          <a:xfrm>
            <a:off x="7248128" y="1124744"/>
            <a:ext cx="324036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GB" sz="4000" dirty="0">
                <a:solidFill>
                  <a:prstClr val="white"/>
                </a:solidFill>
              </a:rPr>
              <a:t>DISAGREE</a:t>
            </a:r>
          </a:p>
        </p:txBody>
      </p:sp>
      <p:cxnSp>
        <p:nvCxnSpPr>
          <p:cNvPr id="9" name="Straight Arrow Connector 8"/>
          <p:cNvCxnSpPr/>
          <p:nvPr/>
        </p:nvCxnSpPr>
        <p:spPr>
          <a:xfrm>
            <a:off x="2063750" y="2132856"/>
            <a:ext cx="7920038" cy="0"/>
          </a:xfrm>
          <a:prstGeom prst="straightConnector1">
            <a:avLst/>
          </a:prstGeom>
          <a:ln w="79375">
            <a:headEnd type="arrow"/>
            <a:tailEnd type="arrow"/>
          </a:ln>
        </p:spPr>
        <p:style>
          <a:lnRef idx="1">
            <a:schemeClr val="accent1"/>
          </a:lnRef>
          <a:fillRef idx="0">
            <a:schemeClr val="accent1"/>
          </a:fillRef>
          <a:effectRef idx="0">
            <a:schemeClr val="accent1"/>
          </a:effectRef>
          <a:fontRef idx="minor">
            <a:schemeClr val="tx1"/>
          </a:fontRef>
        </p:style>
      </p:cxnSp>
      <p:sp>
        <p:nvSpPr>
          <p:cNvPr id="14348" name="TextBox 9"/>
          <p:cNvSpPr txBox="1">
            <a:spLocks noChangeArrowheads="1"/>
          </p:cNvSpPr>
          <p:nvPr/>
        </p:nvSpPr>
        <p:spPr bwMode="auto">
          <a:xfrm>
            <a:off x="1631505" y="2420889"/>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dirty="0">
                <a:solidFill>
                  <a:prstClr val="black"/>
                </a:solidFill>
                <a:latin typeface="Comic Sans MS" panose="030F0702030302020204" pitchFamily="66"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81" y="980728"/>
            <a:ext cx="1092470" cy="1092470"/>
          </a:xfrm>
          <a:prstGeom prst="rect">
            <a:avLst/>
          </a:prstGeom>
        </p:spPr>
      </p:pic>
      <p:pic>
        <p:nvPicPr>
          <p:cNvPr id="10" name="Picture 9"/>
          <p:cNvPicPr>
            <a:picLocks noChangeAspect="1"/>
          </p:cNvPicPr>
          <p:nvPr/>
        </p:nvPicPr>
        <p:blipFill>
          <a:blip r:embed="rId3"/>
          <a:stretch>
            <a:fillRect/>
          </a:stretch>
        </p:blipFill>
        <p:spPr>
          <a:xfrm>
            <a:off x="4943872" y="3950146"/>
            <a:ext cx="2633700" cy="2877561"/>
          </a:xfrm>
          <a:prstGeom prst="rect">
            <a:avLst/>
          </a:prstGeom>
        </p:spPr>
      </p:pic>
      <p:sp>
        <p:nvSpPr>
          <p:cNvPr id="11" name="TextBox 9"/>
          <p:cNvSpPr txBox="1">
            <a:spLocks noChangeArrowheads="1"/>
          </p:cNvSpPr>
          <p:nvPr/>
        </p:nvSpPr>
        <p:spPr bwMode="auto">
          <a:xfrm>
            <a:off x="1783905" y="2573289"/>
            <a:ext cx="8785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a:solidFill>
                  <a:prstClr val="black"/>
                </a:solidFill>
                <a:latin typeface="Comic Sans MS" panose="030F0702030302020204" pitchFamily="66" charset="0"/>
              </a:rPr>
              <a:t>“Only Buddhist monks are </a:t>
            </a:r>
            <a:br>
              <a:rPr lang="en-GB" sz="2800">
                <a:solidFill>
                  <a:prstClr val="black"/>
                </a:solidFill>
                <a:latin typeface="Comic Sans MS" panose="030F0702030302020204" pitchFamily="66" charset="0"/>
              </a:rPr>
            </a:br>
            <a:r>
              <a:rPr lang="en-GB" sz="2800">
                <a:solidFill>
                  <a:prstClr val="black"/>
                </a:solidFill>
                <a:latin typeface="Comic Sans MS" panose="030F0702030302020204" pitchFamily="66" charset="0"/>
              </a:rPr>
              <a:t>full practitioners of Buddhism”</a:t>
            </a:r>
            <a:endParaRPr lang="en-GB" sz="28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6417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ChangeArrowheads="1"/>
          </p:cNvSpPr>
          <p:nvPr/>
        </p:nvSpPr>
        <p:spPr bwMode="auto">
          <a:xfrm>
            <a:off x="2309814" y="404814"/>
            <a:ext cx="3495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800" b="1">
                <a:solidFill>
                  <a:srgbClr val="FF0000"/>
                </a:solidFill>
                <a:latin typeface="Comic Sans MS" panose="030F0702030302020204" pitchFamily="66" charset="0"/>
                <a:ea typeface="Calibri" panose="020F0502020204030204" pitchFamily="34" charset="0"/>
                <a:cs typeface="Times New Roman" panose="02020603050405020304" pitchFamily="18" charset="0"/>
              </a:rPr>
              <a:t>The Three Jewels </a:t>
            </a:r>
            <a:endParaRPr lang="en-GB" altLang="en-US" sz="2800" b="1">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11270" name="Rectangle 9"/>
          <p:cNvSpPr>
            <a:spLocks noChangeArrowheads="1"/>
          </p:cNvSpPr>
          <p:nvPr/>
        </p:nvSpPr>
        <p:spPr bwMode="auto">
          <a:xfrm>
            <a:off x="1535114" y="4305300"/>
            <a:ext cx="3336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Tx/>
              <a:buNone/>
            </a:pPr>
            <a:r>
              <a:rPr lang="en-US" altLang="en-US" sz="3200">
                <a:latin typeface="Comic Sans MS" panose="030F0702030302020204" pitchFamily="66" charset="0"/>
                <a:ea typeface="Calibri" panose="020F0502020204030204" pitchFamily="34" charset="0"/>
                <a:cs typeface="Times New Roman" panose="02020603050405020304" pitchFamily="18" charset="0"/>
              </a:rPr>
              <a:t>the Sangha</a:t>
            </a:r>
          </a:p>
          <a:p>
            <a:pPr eaLnBrk="1" hangingPunct="1">
              <a:lnSpc>
                <a:spcPct val="150000"/>
              </a:lnSpc>
              <a:spcBef>
                <a:spcPct val="0"/>
              </a:spcBef>
              <a:buClrTx/>
              <a:buFontTx/>
              <a:buNone/>
            </a:pPr>
            <a:r>
              <a:rPr lang="en-US" altLang="en-US" sz="3200">
                <a:latin typeface="Comic Sans MS" panose="030F0702030302020204" pitchFamily="66" charset="0"/>
                <a:ea typeface="Calibri" panose="020F0502020204030204" pitchFamily="34" charset="0"/>
                <a:cs typeface="Times New Roman" panose="02020603050405020304" pitchFamily="18" charset="0"/>
              </a:rPr>
              <a:t>(the community) </a:t>
            </a:r>
            <a:endParaRPr lang="en-GB" altLang="en-US" sz="3200">
              <a:latin typeface="Comic Sans MS" panose="030F0702030302020204" pitchFamily="66" charset="0"/>
              <a:ea typeface="Calibri" panose="020F0502020204030204" pitchFamily="34" charset="0"/>
              <a:cs typeface="Times New Roman" panose="02020603050405020304" pitchFamily="18" charset="0"/>
            </a:endParaRPr>
          </a:p>
        </p:txBody>
      </p:sp>
      <p:sp>
        <p:nvSpPr>
          <p:cNvPr id="11271" name="Rectangle 10"/>
          <p:cNvSpPr>
            <a:spLocks noChangeArrowheads="1"/>
          </p:cNvSpPr>
          <p:nvPr/>
        </p:nvSpPr>
        <p:spPr bwMode="auto">
          <a:xfrm>
            <a:off x="1604964" y="1976439"/>
            <a:ext cx="25415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Tx/>
              <a:buNone/>
            </a:pPr>
            <a:r>
              <a:rPr lang="en-US" altLang="en-US" sz="3200">
                <a:latin typeface="Comic Sans MS" panose="030F0702030302020204" pitchFamily="66" charset="0"/>
                <a:ea typeface="Calibri" panose="020F0502020204030204" pitchFamily="34" charset="0"/>
                <a:cs typeface="Times New Roman" panose="02020603050405020304" pitchFamily="18" charset="0"/>
              </a:rPr>
              <a:t>the Buddha</a:t>
            </a:r>
          </a:p>
          <a:p>
            <a:pPr eaLnBrk="1" hangingPunct="1">
              <a:lnSpc>
                <a:spcPct val="150000"/>
              </a:lnSpc>
              <a:spcBef>
                <a:spcPct val="0"/>
              </a:spcBef>
              <a:buClrTx/>
              <a:buFontTx/>
              <a:buNone/>
            </a:pPr>
            <a:r>
              <a:rPr lang="en-US" altLang="en-US" sz="3200">
                <a:latin typeface="Comic Sans MS" panose="030F0702030302020204" pitchFamily="66" charset="0"/>
                <a:ea typeface="Calibri" panose="020F0502020204030204" pitchFamily="34" charset="0"/>
                <a:cs typeface="Times New Roman" panose="02020603050405020304" pitchFamily="18" charset="0"/>
              </a:rPr>
              <a:t>(the doctor)</a:t>
            </a:r>
            <a:endParaRPr lang="en-GB" altLang="en-US" sz="3200">
              <a:latin typeface="Comic Sans MS" panose="030F0702030302020204" pitchFamily="66" charset="0"/>
              <a:ea typeface="Calibri" panose="020F0502020204030204" pitchFamily="34" charset="0"/>
              <a:cs typeface="Times New Roman" panose="02020603050405020304" pitchFamily="18" charset="0"/>
            </a:endParaRPr>
          </a:p>
        </p:txBody>
      </p:sp>
      <p:sp>
        <p:nvSpPr>
          <p:cNvPr id="11272" name="Rectangle 11"/>
          <p:cNvSpPr>
            <a:spLocks noChangeArrowheads="1"/>
          </p:cNvSpPr>
          <p:nvPr/>
        </p:nvSpPr>
        <p:spPr bwMode="auto">
          <a:xfrm>
            <a:off x="7494588" y="3976689"/>
            <a:ext cx="3054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Tx/>
              <a:buNone/>
            </a:pPr>
            <a:r>
              <a:rPr lang="en-US" altLang="en-US" sz="3200">
                <a:latin typeface="Comic Sans MS" panose="030F0702030302020204" pitchFamily="66" charset="0"/>
                <a:ea typeface="Calibri" panose="020F0502020204030204" pitchFamily="34" charset="0"/>
                <a:cs typeface="Times New Roman" panose="02020603050405020304" pitchFamily="18" charset="0"/>
              </a:rPr>
              <a:t>the Dhamma</a:t>
            </a:r>
          </a:p>
          <a:p>
            <a:pPr eaLnBrk="1" hangingPunct="1">
              <a:lnSpc>
                <a:spcPct val="150000"/>
              </a:lnSpc>
              <a:spcBef>
                <a:spcPct val="0"/>
              </a:spcBef>
              <a:buClrTx/>
              <a:buFontTx/>
              <a:buNone/>
            </a:pPr>
            <a:r>
              <a:rPr lang="en-US" altLang="en-US" sz="3200">
                <a:latin typeface="Comic Sans MS" panose="030F0702030302020204" pitchFamily="66" charset="0"/>
                <a:ea typeface="Calibri" panose="020F0502020204030204" pitchFamily="34" charset="0"/>
                <a:cs typeface="Times New Roman" panose="02020603050405020304" pitchFamily="18" charset="0"/>
              </a:rPr>
              <a:t>(the medicine) </a:t>
            </a:r>
            <a:endParaRPr lang="en-GB" altLang="en-US" sz="3200">
              <a:latin typeface="Comic Sans MS" panose="030F0702030302020204" pitchFamily="66" charset="0"/>
              <a:ea typeface="Calibri" panose="020F0502020204030204" pitchFamily="34" charset="0"/>
              <a:cs typeface="Times New Roman" panose="02020603050405020304" pitchFamily="18" charset="0"/>
            </a:endParaRPr>
          </a:p>
        </p:txBody>
      </p:sp>
      <p:pic>
        <p:nvPicPr>
          <p:cNvPr id="11274" name="Picture 5" descr="C:\Users\gbrdan\Desktop\Three%20Jew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6344" y="106363"/>
            <a:ext cx="2039258" cy="18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2206625"/>
            <a:ext cx="23066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4437063"/>
            <a:ext cx="2346325"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551" y="1844675"/>
            <a:ext cx="1476375"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919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heckerboard(across)">
                                      <p:cBhvr>
                                        <p:cTn id="7" dur="500"/>
                                        <p:tgtEl>
                                          <p:spTgt spid="11269"/>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11274"/>
                                        </p:tgtEl>
                                        <p:attrNameLst>
                                          <p:attrName>style.visibility</p:attrName>
                                        </p:attrNameLst>
                                      </p:cBhvr>
                                      <p:to>
                                        <p:strVal val="visible"/>
                                      </p:to>
                                    </p:set>
                                    <p:anim calcmode="lin" valueType="num">
                                      <p:cBhvr>
                                        <p:cTn id="11" dur="500" fill="hold"/>
                                        <p:tgtEl>
                                          <p:spTgt spid="11274"/>
                                        </p:tgtEl>
                                        <p:attrNameLst>
                                          <p:attrName>ppt_w</p:attrName>
                                        </p:attrNameLst>
                                      </p:cBhvr>
                                      <p:tavLst>
                                        <p:tav tm="0">
                                          <p:val>
                                            <p:fltVal val="0"/>
                                          </p:val>
                                        </p:tav>
                                        <p:tav tm="100000">
                                          <p:val>
                                            <p:strVal val="#ppt_w"/>
                                          </p:val>
                                        </p:tav>
                                      </p:tavLst>
                                    </p:anim>
                                    <p:anim calcmode="lin" valueType="num">
                                      <p:cBhvr>
                                        <p:cTn id="12" dur="500" fill="hold"/>
                                        <p:tgtEl>
                                          <p:spTgt spid="11274"/>
                                        </p:tgtEl>
                                        <p:attrNameLst>
                                          <p:attrName>ppt_h</p:attrName>
                                        </p:attrNameLst>
                                      </p:cBhvr>
                                      <p:tavLst>
                                        <p:tav tm="0">
                                          <p:val>
                                            <p:fltVal val="0"/>
                                          </p:val>
                                        </p:tav>
                                        <p:tav tm="100000">
                                          <p:val>
                                            <p:strVal val="#ppt_h"/>
                                          </p:val>
                                        </p:tav>
                                      </p:tavLst>
                                    </p:anim>
                                    <p:animEffect transition="in" filter="fade">
                                      <p:cBhvr>
                                        <p:cTn id="13" dur="500"/>
                                        <p:tgtEl>
                                          <p:spTgt spid="112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271"/>
                                        </p:tgtEl>
                                        <p:attrNameLst>
                                          <p:attrName>style.visibility</p:attrName>
                                        </p:attrNameLst>
                                      </p:cBhvr>
                                      <p:to>
                                        <p:strVal val="visible"/>
                                      </p:to>
                                    </p:set>
                                    <p:animEffect transition="in" filter="checkerboard(across)">
                                      <p:cBhvr>
                                        <p:cTn id="18" dur="500"/>
                                        <p:tgtEl>
                                          <p:spTgt spid="11271"/>
                                        </p:tgtEl>
                                      </p:cBhvr>
                                    </p:animEffect>
                                  </p:childTnLst>
                                </p:cTn>
                              </p:par>
                            </p:childTnLst>
                          </p:cTn>
                        </p:par>
                        <p:par>
                          <p:cTn id="19" fill="hold" nodeType="afterGroup">
                            <p:stCondLst>
                              <p:cond delay="500"/>
                            </p:stCondLst>
                            <p:childTnLst>
                              <p:par>
                                <p:cTn id="20" presetID="53" presetClass="entr" presetSubtype="16" fill="hold" nodeType="afterEffect">
                                  <p:stCondLst>
                                    <p:cond delay="0"/>
                                  </p:stCondLst>
                                  <p:childTnLst>
                                    <p:set>
                                      <p:cBhvr>
                                        <p:cTn id="21" dur="1" fill="hold">
                                          <p:stCondLst>
                                            <p:cond delay="0"/>
                                          </p:stCondLst>
                                        </p:cTn>
                                        <p:tgtEl>
                                          <p:spTgt spid="16396"/>
                                        </p:tgtEl>
                                        <p:attrNameLst>
                                          <p:attrName>style.visibility</p:attrName>
                                        </p:attrNameLst>
                                      </p:cBhvr>
                                      <p:to>
                                        <p:strVal val="visible"/>
                                      </p:to>
                                    </p:set>
                                    <p:anim calcmode="lin" valueType="num">
                                      <p:cBhvr>
                                        <p:cTn id="22" dur="500" fill="hold"/>
                                        <p:tgtEl>
                                          <p:spTgt spid="16396"/>
                                        </p:tgtEl>
                                        <p:attrNameLst>
                                          <p:attrName>ppt_w</p:attrName>
                                        </p:attrNameLst>
                                      </p:cBhvr>
                                      <p:tavLst>
                                        <p:tav tm="0">
                                          <p:val>
                                            <p:fltVal val="0"/>
                                          </p:val>
                                        </p:tav>
                                        <p:tav tm="100000">
                                          <p:val>
                                            <p:strVal val="#ppt_w"/>
                                          </p:val>
                                        </p:tav>
                                      </p:tavLst>
                                    </p:anim>
                                    <p:anim calcmode="lin" valueType="num">
                                      <p:cBhvr>
                                        <p:cTn id="23" dur="500" fill="hold"/>
                                        <p:tgtEl>
                                          <p:spTgt spid="16396"/>
                                        </p:tgtEl>
                                        <p:attrNameLst>
                                          <p:attrName>ppt_h</p:attrName>
                                        </p:attrNameLst>
                                      </p:cBhvr>
                                      <p:tavLst>
                                        <p:tav tm="0">
                                          <p:val>
                                            <p:fltVal val="0"/>
                                          </p:val>
                                        </p:tav>
                                        <p:tav tm="100000">
                                          <p:val>
                                            <p:strVal val="#ppt_h"/>
                                          </p:val>
                                        </p:tav>
                                      </p:tavLst>
                                    </p:anim>
                                    <p:animEffect transition="in" filter="fade">
                                      <p:cBhvr>
                                        <p:cTn id="24" dur="500"/>
                                        <p:tgtEl>
                                          <p:spTgt spid="1639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checkerboard(across)">
                                      <p:cBhvr>
                                        <p:cTn id="29" dur="500"/>
                                        <p:tgtEl>
                                          <p:spTgt spid="11270"/>
                                        </p:tgtEl>
                                      </p:cBhvr>
                                    </p:animEffect>
                                  </p:childTnLst>
                                </p:cTn>
                              </p:par>
                            </p:childTnLst>
                          </p:cTn>
                        </p:par>
                        <p:par>
                          <p:cTn id="30" fill="hold" nodeType="afterGroup">
                            <p:stCondLst>
                              <p:cond delay="500"/>
                            </p:stCondLst>
                            <p:childTnLst>
                              <p:par>
                                <p:cTn id="31" presetID="53" presetClass="entr" presetSubtype="16" fill="hold" nodeType="afterEffect">
                                  <p:stCondLst>
                                    <p:cond delay="0"/>
                                  </p:stCondLst>
                                  <p:childTnLst>
                                    <p:set>
                                      <p:cBhvr>
                                        <p:cTn id="32" dur="1" fill="hold">
                                          <p:stCondLst>
                                            <p:cond delay="0"/>
                                          </p:stCondLst>
                                        </p:cTn>
                                        <p:tgtEl>
                                          <p:spTgt spid="16395"/>
                                        </p:tgtEl>
                                        <p:attrNameLst>
                                          <p:attrName>style.visibility</p:attrName>
                                        </p:attrNameLst>
                                      </p:cBhvr>
                                      <p:to>
                                        <p:strVal val="visible"/>
                                      </p:to>
                                    </p:set>
                                    <p:anim calcmode="lin" valueType="num">
                                      <p:cBhvr>
                                        <p:cTn id="33" dur="500" fill="hold"/>
                                        <p:tgtEl>
                                          <p:spTgt spid="16395"/>
                                        </p:tgtEl>
                                        <p:attrNameLst>
                                          <p:attrName>ppt_w</p:attrName>
                                        </p:attrNameLst>
                                      </p:cBhvr>
                                      <p:tavLst>
                                        <p:tav tm="0">
                                          <p:val>
                                            <p:fltVal val="0"/>
                                          </p:val>
                                        </p:tav>
                                        <p:tav tm="100000">
                                          <p:val>
                                            <p:strVal val="#ppt_w"/>
                                          </p:val>
                                        </p:tav>
                                      </p:tavLst>
                                    </p:anim>
                                    <p:anim calcmode="lin" valueType="num">
                                      <p:cBhvr>
                                        <p:cTn id="34" dur="500" fill="hold"/>
                                        <p:tgtEl>
                                          <p:spTgt spid="16395"/>
                                        </p:tgtEl>
                                        <p:attrNameLst>
                                          <p:attrName>ppt_h</p:attrName>
                                        </p:attrNameLst>
                                      </p:cBhvr>
                                      <p:tavLst>
                                        <p:tav tm="0">
                                          <p:val>
                                            <p:fltVal val="0"/>
                                          </p:val>
                                        </p:tav>
                                        <p:tav tm="100000">
                                          <p:val>
                                            <p:strVal val="#ppt_h"/>
                                          </p:val>
                                        </p:tav>
                                      </p:tavLst>
                                    </p:anim>
                                    <p:animEffect transition="in" filter="fade">
                                      <p:cBhvr>
                                        <p:cTn id="35" dur="500"/>
                                        <p:tgtEl>
                                          <p:spTgt spid="1639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1272"/>
                                        </p:tgtEl>
                                        <p:attrNameLst>
                                          <p:attrName>style.visibility</p:attrName>
                                        </p:attrNameLst>
                                      </p:cBhvr>
                                      <p:to>
                                        <p:strVal val="visible"/>
                                      </p:to>
                                    </p:set>
                                    <p:animEffect transition="in" filter="checkerboard(across)">
                                      <p:cBhvr>
                                        <p:cTn id="40" dur="500"/>
                                        <p:tgtEl>
                                          <p:spTgt spid="11272"/>
                                        </p:tgtEl>
                                      </p:cBhvr>
                                    </p:animEffect>
                                  </p:childTnLst>
                                </p:cTn>
                              </p:par>
                            </p:childTnLst>
                          </p:cTn>
                        </p:par>
                        <p:par>
                          <p:cTn id="41" fill="hold" nodeType="afterGroup">
                            <p:stCondLst>
                              <p:cond delay="500"/>
                            </p:stCondLst>
                            <p:childTnLst>
                              <p:par>
                                <p:cTn id="42" presetID="53" presetClass="entr" presetSubtype="16" fill="hold" nodeType="afterEffect">
                                  <p:stCondLst>
                                    <p:cond delay="0"/>
                                  </p:stCondLst>
                                  <p:childTnLst>
                                    <p:set>
                                      <p:cBhvr>
                                        <p:cTn id="43" dur="1" fill="hold">
                                          <p:stCondLst>
                                            <p:cond delay="0"/>
                                          </p:stCondLst>
                                        </p:cTn>
                                        <p:tgtEl>
                                          <p:spTgt spid="16394"/>
                                        </p:tgtEl>
                                        <p:attrNameLst>
                                          <p:attrName>style.visibility</p:attrName>
                                        </p:attrNameLst>
                                      </p:cBhvr>
                                      <p:to>
                                        <p:strVal val="visible"/>
                                      </p:to>
                                    </p:set>
                                    <p:anim calcmode="lin" valueType="num">
                                      <p:cBhvr>
                                        <p:cTn id="44" dur="500" fill="hold"/>
                                        <p:tgtEl>
                                          <p:spTgt spid="16394"/>
                                        </p:tgtEl>
                                        <p:attrNameLst>
                                          <p:attrName>ppt_w</p:attrName>
                                        </p:attrNameLst>
                                      </p:cBhvr>
                                      <p:tavLst>
                                        <p:tav tm="0">
                                          <p:val>
                                            <p:fltVal val="0"/>
                                          </p:val>
                                        </p:tav>
                                        <p:tav tm="100000">
                                          <p:val>
                                            <p:strVal val="#ppt_w"/>
                                          </p:val>
                                        </p:tav>
                                      </p:tavLst>
                                    </p:anim>
                                    <p:anim calcmode="lin" valueType="num">
                                      <p:cBhvr>
                                        <p:cTn id="45" dur="500" fill="hold"/>
                                        <p:tgtEl>
                                          <p:spTgt spid="16394"/>
                                        </p:tgtEl>
                                        <p:attrNameLst>
                                          <p:attrName>ppt_h</p:attrName>
                                        </p:attrNameLst>
                                      </p:cBhvr>
                                      <p:tavLst>
                                        <p:tav tm="0">
                                          <p:val>
                                            <p:fltVal val="0"/>
                                          </p:val>
                                        </p:tav>
                                        <p:tav tm="100000">
                                          <p:val>
                                            <p:strVal val="#ppt_h"/>
                                          </p:val>
                                        </p:tav>
                                      </p:tavLst>
                                    </p:anim>
                                    <p:animEffect transition="in" filter="fade">
                                      <p:cBhvr>
                                        <p:cTn id="46"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fld id="{BB41B193-ED44-4C2D-AD75-FC22A08BDF6C}" type="datetime3">
              <a:rPr lang="en-US" altLang="en-US" sz="1200">
                <a:solidFill>
                  <a:srgbClr val="000000"/>
                </a:solidFill>
                <a:latin typeface="Arial" panose="020B0604020202020204" pitchFamily="34" charset="0"/>
              </a:rPr>
              <a:pPr eaLnBrk="1" hangingPunct="1">
                <a:spcBef>
                  <a:spcPct val="0"/>
                </a:spcBef>
                <a:buClrTx/>
                <a:buFontTx/>
                <a:buNone/>
              </a:pPr>
              <a:t>13 June 2017</a:t>
            </a:fld>
            <a:endParaRPr lang="en-GB" altLang="en-US" sz="1200">
              <a:solidFill>
                <a:srgbClr val="000000"/>
              </a:solidFill>
              <a:latin typeface="Arial" panose="020B0604020202020204" pitchFamily="34" charset="0"/>
            </a:endParaRPr>
          </a:p>
        </p:txBody>
      </p:sp>
      <p:sp>
        <p:nvSpPr>
          <p:cNvPr id="184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fld id="{68BBB634-AA28-47CF-85CE-F4BF5559F95A}" type="slidenum">
              <a:rPr lang="en-GB" altLang="en-US" sz="1200">
                <a:solidFill>
                  <a:srgbClr val="000000"/>
                </a:solidFill>
                <a:latin typeface="Arial Black" panose="020B0A04020102020204" pitchFamily="34" charset="0"/>
              </a:rPr>
              <a:pPr eaLnBrk="1" hangingPunct="1">
                <a:spcBef>
                  <a:spcPct val="0"/>
                </a:spcBef>
                <a:buClrTx/>
                <a:buFontTx/>
                <a:buNone/>
              </a:pPr>
              <a:t>4</a:t>
            </a:fld>
            <a:endParaRPr lang="en-GB" altLang="en-US" sz="1200">
              <a:solidFill>
                <a:srgbClr val="000000"/>
              </a:solidFill>
              <a:latin typeface="Arial Black" panose="020B0A04020102020204" pitchFamily="34" charset="0"/>
            </a:endParaRPr>
          </a:p>
        </p:txBody>
      </p:sp>
      <p:sp>
        <p:nvSpPr>
          <p:cNvPr id="14341" name="Rectangle 4"/>
          <p:cNvSpPr>
            <a:spLocks noChangeArrowheads="1"/>
          </p:cNvSpPr>
          <p:nvPr/>
        </p:nvSpPr>
        <p:spPr bwMode="auto">
          <a:xfrm>
            <a:off x="1774826" y="4437064"/>
            <a:ext cx="8893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Tx/>
              <a:buNone/>
            </a:pPr>
            <a:r>
              <a:rPr lang="en-US" altLang="en-US" sz="2400">
                <a:latin typeface="Comic Sans MS" panose="030F0702030302020204" pitchFamily="66" charset="0"/>
                <a:ea typeface="Calibri" panose="020F0502020204030204" pitchFamily="34" charset="0"/>
                <a:cs typeface="Times New Roman" panose="02020603050405020304" pitchFamily="18" charset="0"/>
              </a:rPr>
              <a:t>The Dhamma could not have been taught without the Buddha and could not have been followed without the Sangha. </a:t>
            </a:r>
            <a:endParaRPr lang="en-GB" altLang="en-US" sz="2400">
              <a:latin typeface="Comic Sans MS" panose="030F0702030302020204" pitchFamily="66" charset="0"/>
              <a:ea typeface="Calibri" panose="020F0502020204030204" pitchFamily="34" charset="0"/>
              <a:cs typeface="Times New Roman" panose="02020603050405020304" pitchFamily="18" charset="0"/>
            </a:endParaRPr>
          </a:p>
        </p:txBody>
      </p:sp>
      <p:sp>
        <p:nvSpPr>
          <p:cNvPr id="14342" name="Rectangle 5"/>
          <p:cNvSpPr>
            <a:spLocks noChangeArrowheads="1"/>
          </p:cNvSpPr>
          <p:nvPr/>
        </p:nvSpPr>
        <p:spPr bwMode="auto">
          <a:xfrm>
            <a:off x="1838325" y="260351"/>
            <a:ext cx="85788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lnSpc>
                <a:spcPct val="150000"/>
              </a:lnSpc>
              <a:spcBef>
                <a:spcPct val="0"/>
              </a:spcBef>
              <a:buClrTx/>
              <a:buFontTx/>
              <a:buNone/>
            </a:pPr>
            <a:r>
              <a:rPr lang="en-US" altLang="en-US" sz="32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The Buddha, the Dhamma and the Sangha </a:t>
            </a:r>
            <a:r>
              <a:rPr lang="en-US" altLang="en-US"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are </a:t>
            </a:r>
            <a:r>
              <a:rPr lang="en-US" altLang="en-US" sz="2400" b="1" dirty="0">
                <a:latin typeface="Comic Sans MS" panose="030F0702030302020204" pitchFamily="66" charset="0"/>
                <a:ea typeface="Calibri" panose="020F0502020204030204" pitchFamily="34" charset="0"/>
                <a:cs typeface="Times New Roman" panose="02020603050405020304" pitchFamily="18" charset="0"/>
              </a:rPr>
              <a:t>inseparable: </a:t>
            </a:r>
            <a:r>
              <a:rPr lang="en-US" altLang="en-US"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each depends on the other two. </a:t>
            </a:r>
            <a:endParaRPr lang="en-GB" altLang="en-US" sz="24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143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73238"/>
            <a:ext cx="193833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20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heckerboard(across)">
                                      <p:cBhvr>
                                        <p:cTn id="7" dur="500"/>
                                        <p:tgtEl>
                                          <p:spTgt spid="14342"/>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14343"/>
                                        </p:tgtEl>
                                        <p:attrNameLst>
                                          <p:attrName>style.visibility</p:attrName>
                                        </p:attrNameLst>
                                      </p:cBhvr>
                                      <p:to>
                                        <p:strVal val="visible"/>
                                      </p:to>
                                    </p:set>
                                    <p:anim calcmode="lin" valueType="num">
                                      <p:cBhvr>
                                        <p:cTn id="11" dur="500" fill="hold"/>
                                        <p:tgtEl>
                                          <p:spTgt spid="14343"/>
                                        </p:tgtEl>
                                        <p:attrNameLst>
                                          <p:attrName>ppt_w</p:attrName>
                                        </p:attrNameLst>
                                      </p:cBhvr>
                                      <p:tavLst>
                                        <p:tav tm="0">
                                          <p:val>
                                            <p:fltVal val="0"/>
                                          </p:val>
                                        </p:tav>
                                        <p:tav tm="100000">
                                          <p:val>
                                            <p:strVal val="#ppt_w"/>
                                          </p:val>
                                        </p:tav>
                                      </p:tavLst>
                                    </p:anim>
                                    <p:anim calcmode="lin" valueType="num">
                                      <p:cBhvr>
                                        <p:cTn id="12" dur="500" fill="hold"/>
                                        <p:tgtEl>
                                          <p:spTgt spid="14343"/>
                                        </p:tgtEl>
                                        <p:attrNameLst>
                                          <p:attrName>ppt_h</p:attrName>
                                        </p:attrNameLst>
                                      </p:cBhvr>
                                      <p:tavLst>
                                        <p:tav tm="0">
                                          <p:val>
                                            <p:fltVal val="0"/>
                                          </p:val>
                                        </p:tav>
                                        <p:tav tm="100000">
                                          <p:val>
                                            <p:strVal val="#ppt_h"/>
                                          </p:val>
                                        </p:tav>
                                      </p:tavLst>
                                    </p:anim>
                                    <p:animEffect transition="in" filter="fade">
                                      <p:cBhvr>
                                        <p:cTn id="13" dur="500"/>
                                        <p:tgtEl>
                                          <p:spTgt spid="14343"/>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341"/>
                                        </p:tgtEl>
                                        <p:attrNameLst>
                                          <p:attrName>style.visibility</p:attrName>
                                        </p:attrNameLst>
                                      </p:cBhvr>
                                      <p:to>
                                        <p:strVal val="visible"/>
                                      </p:to>
                                    </p:set>
                                    <p:anim calcmode="lin" valueType="num">
                                      <p:cBhvr additive="base">
                                        <p:cTn id="17" dur="500" fill="hold"/>
                                        <p:tgtEl>
                                          <p:spTgt spid="14341"/>
                                        </p:tgtEl>
                                        <p:attrNameLst>
                                          <p:attrName>ppt_x</p:attrName>
                                        </p:attrNameLst>
                                      </p:cBhvr>
                                      <p:tavLst>
                                        <p:tav tm="0">
                                          <p:val>
                                            <p:strVal val="#ppt_x"/>
                                          </p:val>
                                        </p:tav>
                                        <p:tav tm="100000">
                                          <p:val>
                                            <p:strVal val="#ppt_x"/>
                                          </p:val>
                                        </p:tav>
                                      </p:tavLst>
                                    </p:anim>
                                    <p:anim calcmode="lin" valueType="num">
                                      <p:cBhvr additive="base">
                                        <p:cTn id="1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715" y="423863"/>
            <a:ext cx="9762900" cy="5262979"/>
          </a:xfrm>
          <a:prstGeom prst="rect">
            <a:avLst/>
          </a:prstGeom>
        </p:spPr>
        <p:txBody>
          <a:bodyPr wrap="square">
            <a:spAutoFit/>
          </a:bodyPr>
          <a:lstStyle/>
          <a:p>
            <a:pPr algn="just">
              <a:lnSpc>
                <a:spcPct val="150000"/>
              </a:lnSpc>
              <a:defRPr/>
            </a:pPr>
            <a:r>
              <a:rPr lang="en-US" sz="2800" b="1" dirty="0">
                <a:solidFill>
                  <a:srgbClr val="C00000"/>
                </a:solidFill>
                <a:latin typeface="Comic Sans MS"/>
                <a:ea typeface="Calibri"/>
                <a:cs typeface="Times New Roman"/>
              </a:rPr>
              <a:t>Every day a Buddhist makes a declaration to take refuge in the Three Jewels:</a:t>
            </a:r>
            <a:endParaRPr lang="en-GB" sz="2800" b="1" dirty="0">
              <a:solidFill>
                <a:srgbClr val="C00000"/>
              </a:solidFill>
              <a:latin typeface="Calibri"/>
              <a:ea typeface="Calibri"/>
              <a:cs typeface="Times New Roman"/>
            </a:endParaRPr>
          </a:p>
          <a:p>
            <a:pPr algn="just">
              <a:lnSpc>
                <a:spcPct val="150000"/>
              </a:lnSpc>
              <a:defRPr/>
            </a:pPr>
            <a:r>
              <a:rPr lang="en-GB" dirty="0">
                <a:latin typeface="Comic Sans MS"/>
                <a:ea typeface="Calibri"/>
                <a:cs typeface="Times New Roman"/>
              </a:rPr>
              <a:t> </a:t>
            </a:r>
            <a:endParaRPr lang="en-GB" dirty="0">
              <a:latin typeface="Calibri"/>
              <a:ea typeface="Calibri"/>
              <a:cs typeface="Times New Roman"/>
            </a:endParaRPr>
          </a:p>
          <a:p>
            <a:pPr marL="342900" indent="-342900" algn="just">
              <a:lnSpc>
                <a:spcPct val="150000"/>
              </a:lnSpc>
              <a:buFont typeface="Wingdings" pitchFamily="2" charset="2"/>
              <a:buChar char="Ø"/>
              <a:defRPr/>
            </a:pPr>
            <a:r>
              <a:rPr lang="en-US" sz="2800" b="1" dirty="0">
                <a:solidFill>
                  <a:schemeClr val="accent1"/>
                </a:solidFill>
                <a:latin typeface="Comic Sans MS"/>
                <a:ea typeface="Calibri"/>
                <a:cs typeface="Times New Roman"/>
              </a:rPr>
              <a:t>I take refuge in the Buddha,</a:t>
            </a:r>
            <a:endParaRPr lang="en-GB" sz="2800" b="1" dirty="0">
              <a:solidFill>
                <a:schemeClr val="accent1"/>
              </a:solidFill>
              <a:latin typeface="Calibri"/>
              <a:ea typeface="Calibri"/>
              <a:cs typeface="Times New Roman"/>
            </a:endParaRPr>
          </a:p>
          <a:p>
            <a:pPr marL="342900" indent="-342900" algn="just">
              <a:lnSpc>
                <a:spcPct val="150000"/>
              </a:lnSpc>
              <a:buFont typeface="Wingdings" pitchFamily="2" charset="2"/>
              <a:buChar char="Ø"/>
              <a:defRPr/>
            </a:pPr>
            <a:r>
              <a:rPr lang="en-US" sz="2800" b="1" dirty="0">
                <a:solidFill>
                  <a:schemeClr val="accent1"/>
                </a:solidFill>
                <a:latin typeface="Comic Sans MS"/>
                <a:ea typeface="Calibri"/>
                <a:cs typeface="Times New Roman"/>
              </a:rPr>
              <a:t>I take refuge in the </a:t>
            </a:r>
            <a:r>
              <a:rPr lang="en-US" sz="2800" b="1" dirty="0" err="1">
                <a:solidFill>
                  <a:schemeClr val="accent1"/>
                </a:solidFill>
                <a:latin typeface="Comic Sans MS"/>
                <a:ea typeface="Calibri"/>
                <a:cs typeface="Times New Roman"/>
              </a:rPr>
              <a:t>Dhamma</a:t>
            </a:r>
            <a:r>
              <a:rPr lang="en-US" sz="2800" b="1" dirty="0">
                <a:solidFill>
                  <a:schemeClr val="accent1"/>
                </a:solidFill>
                <a:latin typeface="Comic Sans MS"/>
                <a:ea typeface="Calibri"/>
                <a:cs typeface="Times New Roman"/>
              </a:rPr>
              <a:t>,</a:t>
            </a:r>
            <a:endParaRPr lang="en-GB" sz="2800" b="1" dirty="0">
              <a:solidFill>
                <a:schemeClr val="accent1"/>
              </a:solidFill>
              <a:latin typeface="Calibri"/>
              <a:ea typeface="Calibri"/>
              <a:cs typeface="Times New Roman"/>
            </a:endParaRPr>
          </a:p>
          <a:p>
            <a:pPr marL="342900" indent="-342900" algn="just">
              <a:lnSpc>
                <a:spcPct val="150000"/>
              </a:lnSpc>
              <a:buFont typeface="Wingdings" pitchFamily="2" charset="2"/>
              <a:buChar char="Ø"/>
              <a:defRPr/>
            </a:pPr>
            <a:r>
              <a:rPr lang="en-US" sz="2800" b="1" dirty="0">
                <a:solidFill>
                  <a:schemeClr val="accent1"/>
                </a:solidFill>
                <a:latin typeface="Comic Sans MS"/>
                <a:ea typeface="Calibri"/>
                <a:cs typeface="Times New Roman"/>
              </a:rPr>
              <a:t>I take refuge in the </a:t>
            </a:r>
            <a:r>
              <a:rPr lang="en-US" sz="2800" b="1" dirty="0" err="1">
                <a:solidFill>
                  <a:schemeClr val="accent1"/>
                </a:solidFill>
                <a:latin typeface="Comic Sans MS"/>
                <a:ea typeface="Calibri"/>
                <a:cs typeface="Times New Roman"/>
              </a:rPr>
              <a:t>Sangha</a:t>
            </a:r>
            <a:r>
              <a:rPr lang="en-US" sz="2800" b="1" dirty="0">
                <a:solidFill>
                  <a:schemeClr val="accent1"/>
                </a:solidFill>
                <a:latin typeface="Comic Sans MS"/>
                <a:ea typeface="Calibri"/>
                <a:cs typeface="Times New Roman"/>
              </a:rPr>
              <a:t>.</a:t>
            </a:r>
          </a:p>
          <a:p>
            <a:pPr algn="just">
              <a:lnSpc>
                <a:spcPct val="150000"/>
              </a:lnSpc>
              <a:defRPr/>
            </a:pPr>
            <a:endParaRPr lang="en-US" dirty="0">
              <a:latin typeface="Comic Sans MS"/>
              <a:ea typeface="Calibri"/>
              <a:cs typeface="Times New Roman"/>
            </a:endParaRPr>
          </a:p>
          <a:p>
            <a:pPr algn="just">
              <a:lnSpc>
                <a:spcPct val="150000"/>
              </a:lnSpc>
              <a:defRPr/>
            </a:pPr>
            <a:r>
              <a:rPr lang="en-US" sz="2400" dirty="0">
                <a:latin typeface="Comic Sans MS"/>
                <a:ea typeface="Calibri"/>
                <a:cs typeface="Times New Roman"/>
              </a:rPr>
              <a:t>By making this declaration Buddhists show that they are dedicated to the Buddha and his teachings. </a:t>
            </a:r>
            <a:endParaRPr lang="en-GB" sz="2400" dirty="0">
              <a:latin typeface="Calibri"/>
              <a:ea typeface="Calibri"/>
              <a:cs typeface="Times New Roman"/>
            </a:endParaRPr>
          </a:p>
        </p:txBody>
      </p:sp>
      <p:pic>
        <p:nvPicPr>
          <p:cNvPr id="1946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2014745"/>
            <a:ext cx="2781300" cy="20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514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19462"/>
                                        </p:tgtEl>
                                        <p:attrNameLst>
                                          <p:attrName>style.visibility</p:attrName>
                                        </p:attrNameLst>
                                      </p:cBhvr>
                                      <p:to>
                                        <p:strVal val="visible"/>
                                      </p:to>
                                    </p:set>
                                    <p:anim calcmode="lin" valueType="num">
                                      <p:cBhvr additive="base">
                                        <p:cTn id="11" dur="500" fill="hold"/>
                                        <p:tgtEl>
                                          <p:spTgt spid="19462"/>
                                        </p:tgtEl>
                                        <p:attrNameLst>
                                          <p:attrName>ppt_x</p:attrName>
                                        </p:attrNameLst>
                                      </p:cBhvr>
                                      <p:tavLst>
                                        <p:tav tm="0">
                                          <p:val>
                                            <p:strVal val="1+#ppt_w/2"/>
                                          </p:val>
                                        </p:tav>
                                        <p:tav tm="100000">
                                          <p:val>
                                            <p:strVal val="#ppt_x"/>
                                          </p:val>
                                        </p:tav>
                                      </p:tavLst>
                                    </p:anim>
                                    <p:anim calcmode="lin" valueType="num">
                                      <p:cBhvr additive="base">
                                        <p:cTn id="12"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noChangeArrowheads="1"/>
          </p:cNvSpPr>
          <p:nvPr/>
        </p:nvSpPr>
        <p:spPr bwMode="auto">
          <a:xfrm>
            <a:off x="2063750" y="1989138"/>
            <a:ext cx="619283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150000"/>
              </a:lnSpc>
              <a:spcBef>
                <a:spcPct val="0"/>
              </a:spcBef>
              <a:buClrTx/>
              <a:buFont typeface="Wingdings" panose="05000000000000000000" pitchFamily="2" charset="2"/>
              <a:buChar char="Ø"/>
            </a:pPr>
            <a:r>
              <a:rPr lang="en-US" altLang="en-US" sz="2400">
                <a:latin typeface="Comic Sans MS" panose="030F0702030302020204" pitchFamily="66" charset="0"/>
                <a:ea typeface="Calibri" panose="020F0502020204030204" pitchFamily="34" charset="0"/>
                <a:cs typeface="Times New Roman" panose="02020603050405020304" pitchFamily="18" charset="0"/>
              </a:rPr>
              <a:t>help them practically to cope with the inevitable suffering which life involves</a:t>
            </a:r>
          </a:p>
          <a:p>
            <a:pPr algn="just" eaLnBrk="1" hangingPunct="1">
              <a:lnSpc>
                <a:spcPct val="150000"/>
              </a:lnSpc>
              <a:spcBef>
                <a:spcPct val="0"/>
              </a:spcBef>
              <a:buClrTx/>
              <a:buFont typeface="Wingdings" panose="05000000000000000000" pitchFamily="2" charset="2"/>
              <a:buChar char="Ø"/>
            </a:pPr>
            <a:r>
              <a:rPr lang="en-US" altLang="en-US" sz="2400">
                <a:latin typeface="Comic Sans MS" panose="030F0702030302020204" pitchFamily="66" charset="0"/>
                <a:ea typeface="Calibri" panose="020F0502020204030204" pitchFamily="34" charset="0"/>
                <a:cs typeface="Times New Roman" panose="02020603050405020304" pitchFamily="18" charset="0"/>
              </a:rPr>
              <a:t>point Buddhists in the right direction along the road to enlightenment </a:t>
            </a:r>
          </a:p>
          <a:p>
            <a:pPr algn="just" eaLnBrk="1" hangingPunct="1">
              <a:lnSpc>
                <a:spcPct val="150000"/>
              </a:lnSpc>
              <a:spcBef>
                <a:spcPct val="0"/>
              </a:spcBef>
              <a:buClrTx/>
              <a:buFont typeface="Wingdings" panose="05000000000000000000" pitchFamily="2" charset="2"/>
              <a:buChar char="Ø"/>
            </a:pPr>
            <a:r>
              <a:rPr lang="en-US" altLang="en-US" sz="2400">
                <a:latin typeface="Comic Sans MS" panose="030F0702030302020204" pitchFamily="66" charset="0"/>
                <a:ea typeface="Calibri" panose="020F0502020204030204" pitchFamily="34" charset="0"/>
                <a:cs typeface="Times New Roman" panose="02020603050405020304" pitchFamily="18" charset="0"/>
              </a:rPr>
              <a:t>help Buddhists make sense of life</a:t>
            </a:r>
          </a:p>
          <a:p>
            <a:pPr algn="just" eaLnBrk="1" hangingPunct="1">
              <a:lnSpc>
                <a:spcPct val="150000"/>
              </a:lnSpc>
              <a:spcBef>
                <a:spcPct val="0"/>
              </a:spcBef>
              <a:buClrTx/>
              <a:buFont typeface="Wingdings" panose="05000000000000000000" pitchFamily="2" charset="2"/>
              <a:buChar char="Ø"/>
            </a:pPr>
            <a:r>
              <a:rPr lang="en-US" altLang="en-US" sz="2400">
                <a:latin typeface="Comic Sans MS" panose="030F0702030302020204" pitchFamily="66" charset="0"/>
                <a:ea typeface="Calibri" panose="020F0502020204030204" pitchFamily="34" charset="0"/>
                <a:cs typeface="Times New Roman" panose="02020603050405020304" pitchFamily="18" charset="0"/>
              </a:rPr>
              <a:t>are very special and valuable to a Buddhist</a:t>
            </a:r>
            <a:endParaRPr lang="en-GB" alt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3318" name="Rectangle 5"/>
          <p:cNvSpPr>
            <a:spLocks noChangeArrowheads="1"/>
          </p:cNvSpPr>
          <p:nvPr/>
        </p:nvSpPr>
        <p:spPr bwMode="auto">
          <a:xfrm>
            <a:off x="1571625" y="414339"/>
            <a:ext cx="909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eaLnBrk="0" hangingPunct="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eaLnBrk="0" hangingPunct="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eaLnBrk="0" hangingPunct="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800" b="1">
                <a:solidFill>
                  <a:srgbClr val="FF0000"/>
                </a:solidFill>
                <a:latin typeface="Comic Sans MS" panose="030F0702030302020204" pitchFamily="66" charset="0"/>
                <a:ea typeface="Calibri" panose="020F0502020204030204" pitchFamily="34" charset="0"/>
                <a:cs typeface="Times New Roman" panose="02020603050405020304" pitchFamily="18" charset="0"/>
              </a:rPr>
              <a:t>The Three Jewels – the importance for Buddhists </a:t>
            </a:r>
            <a:endParaRPr lang="en-GB" altLang="en-US" sz="240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133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051" y="2276475"/>
            <a:ext cx="206057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073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checkerboard(across)">
                                      <p:cBhvr>
                                        <p:cTn id="7" dur="500"/>
                                        <p:tgtEl>
                                          <p:spTgt spid="13318"/>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p:cTn id="11" dur="500" fill="hold"/>
                                        <p:tgtEl>
                                          <p:spTgt spid="13319"/>
                                        </p:tgtEl>
                                        <p:attrNameLst>
                                          <p:attrName>ppt_w</p:attrName>
                                        </p:attrNameLst>
                                      </p:cBhvr>
                                      <p:tavLst>
                                        <p:tav tm="0">
                                          <p:val>
                                            <p:fltVal val="0"/>
                                          </p:val>
                                        </p:tav>
                                        <p:tav tm="100000">
                                          <p:val>
                                            <p:strVal val="#ppt_w"/>
                                          </p:val>
                                        </p:tav>
                                      </p:tavLst>
                                    </p:anim>
                                    <p:anim calcmode="lin" valueType="num">
                                      <p:cBhvr>
                                        <p:cTn id="12" dur="500" fill="hold"/>
                                        <p:tgtEl>
                                          <p:spTgt spid="13319"/>
                                        </p:tgtEl>
                                        <p:attrNameLst>
                                          <p:attrName>ppt_h</p:attrName>
                                        </p:attrNameLst>
                                      </p:cBhvr>
                                      <p:tavLst>
                                        <p:tav tm="0">
                                          <p:val>
                                            <p:fltVal val="0"/>
                                          </p:val>
                                        </p:tav>
                                        <p:tav tm="100000">
                                          <p:val>
                                            <p:strVal val="#ppt_h"/>
                                          </p:val>
                                        </p:tav>
                                      </p:tavLst>
                                    </p:anim>
                                    <p:animEffect transition="in" filter="fade">
                                      <p:cBhvr>
                                        <p:cTn id="13" dur="500"/>
                                        <p:tgtEl>
                                          <p:spTgt spid="133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1269">
                                            <p:txEl>
                                              <p:pRg st="0" end="0"/>
                                            </p:txEl>
                                          </p:spTgt>
                                        </p:tgtEl>
                                        <p:attrNameLst>
                                          <p:attrName>style.visibility</p:attrName>
                                        </p:attrNameLst>
                                      </p:cBhvr>
                                      <p:to>
                                        <p:strVal val="visible"/>
                                      </p:to>
                                    </p:set>
                                    <p:animEffect transition="in" filter="wipe(left)">
                                      <p:cBhvr>
                                        <p:cTn id="18" dur="500"/>
                                        <p:tgtEl>
                                          <p:spTgt spid="11269">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1269">
                                            <p:txEl>
                                              <p:pRg st="1" end="1"/>
                                            </p:txEl>
                                          </p:spTgt>
                                        </p:tgtEl>
                                        <p:attrNameLst>
                                          <p:attrName>style.visibility</p:attrName>
                                        </p:attrNameLst>
                                      </p:cBhvr>
                                      <p:to>
                                        <p:strVal val="visible"/>
                                      </p:to>
                                    </p:set>
                                    <p:animEffect transition="in" filter="wipe(left)">
                                      <p:cBhvr>
                                        <p:cTn id="21" dur="500"/>
                                        <p:tgtEl>
                                          <p:spTgt spid="11269">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1269">
                                            <p:txEl>
                                              <p:pRg st="2" end="2"/>
                                            </p:txEl>
                                          </p:spTgt>
                                        </p:tgtEl>
                                        <p:attrNameLst>
                                          <p:attrName>style.visibility</p:attrName>
                                        </p:attrNameLst>
                                      </p:cBhvr>
                                      <p:to>
                                        <p:strVal val="visible"/>
                                      </p:to>
                                    </p:set>
                                    <p:animEffect transition="in" filter="wipe(left)">
                                      <p:cBhvr>
                                        <p:cTn id="24" dur="500"/>
                                        <p:tgtEl>
                                          <p:spTgt spid="11269">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1269">
                                            <p:txEl>
                                              <p:pRg st="3" end="3"/>
                                            </p:txEl>
                                          </p:spTgt>
                                        </p:tgtEl>
                                        <p:attrNameLst>
                                          <p:attrName>style.visibility</p:attrName>
                                        </p:attrNameLst>
                                      </p:cBhvr>
                                      <p:to>
                                        <p:strVal val="visible"/>
                                      </p:to>
                                    </p:set>
                                    <p:animEffect transition="in" filter="wipe(left)">
                                      <p:cBhvr>
                                        <p:cTn id="27"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132" y="322819"/>
            <a:ext cx="8059965" cy="5909310"/>
          </a:xfrm>
          <a:prstGeom prst="rect">
            <a:avLst/>
          </a:prstGeom>
        </p:spPr>
        <p:txBody>
          <a:bodyPr wrap="square">
            <a:spAutoFit/>
          </a:bodyPr>
          <a:lstStyle/>
          <a:p>
            <a:pPr algn="just">
              <a:lnSpc>
                <a:spcPct val="150000"/>
              </a:lnSpc>
              <a:defRPr/>
            </a:pPr>
            <a:r>
              <a:rPr lang="en-US" sz="3200" b="1" dirty="0">
                <a:solidFill>
                  <a:srgbClr val="FCC220"/>
                </a:solidFill>
                <a:latin typeface="Comic Sans MS"/>
                <a:ea typeface="Calibri"/>
                <a:cs typeface="Times New Roman"/>
              </a:rPr>
              <a:t>The First Jewel - Why is the </a:t>
            </a:r>
            <a:r>
              <a:rPr lang="en-US" sz="3200" b="1" u="sng" dirty="0">
                <a:solidFill>
                  <a:srgbClr val="FCC220"/>
                </a:solidFill>
                <a:latin typeface="Comic Sans MS"/>
                <a:ea typeface="Calibri"/>
                <a:cs typeface="Times New Roman"/>
              </a:rPr>
              <a:t>Buddha</a:t>
            </a:r>
            <a:r>
              <a:rPr lang="en-US" sz="3200" b="1" dirty="0">
                <a:solidFill>
                  <a:srgbClr val="FCC220"/>
                </a:solidFill>
                <a:latin typeface="Comic Sans MS"/>
                <a:ea typeface="Calibri"/>
                <a:cs typeface="Times New Roman"/>
              </a:rPr>
              <a:t> a refuge?</a:t>
            </a:r>
          </a:p>
          <a:p>
            <a:pPr algn="just">
              <a:lnSpc>
                <a:spcPct val="150000"/>
              </a:lnSpc>
              <a:defRPr/>
            </a:pPr>
            <a:endParaRPr lang="en-GB" sz="2000" dirty="0">
              <a:latin typeface="Calibri"/>
              <a:ea typeface="Calibri"/>
              <a:cs typeface="Times New Roman"/>
            </a:endParaRPr>
          </a:p>
          <a:p>
            <a:pPr marL="342900" indent="-342900" algn="just">
              <a:lnSpc>
                <a:spcPct val="150000"/>
              </a:lnSpc>
              <a:buFont typeface="Wingdings"/>
              <a:buChar char=""/>
              <a:defRPr/>
            </a:pPr>
            <a:r>
              <a:rPr lang="en-US" sz="2400" dirty="0">
                <a:latin typeface="Comic Sans MS"/>
                <a:ea typeface="Calibri"/>
                <a:cs typeface="Times New Roman"/>
              </a:rPr>
              <a:t>He is a </a:t>
            </a:r>
            <a:r>
              <a:rPr lang="en-US" sz="2400" b="1" dirty="0">
                <a:latin typeface="Comic Sans MS"/>
                <a:ea typeface="Calibri"/>
                <a:cs typeface="Times New Roman"/>
              </a:rPr>
              <a:t>role model</a:t>
            </a:r>
            <a:r>
              <a:rPr lang="en-US" sz="2400" dirty="0">
                <a:latin typeface="Comic Sans MS"/>
                <a:ea typeface="Calibri"/>
                <a:cs typeface="Times New Roman"/>
              </a:rPr>
              <a:t>: his life and behavior while alive set Buddhists an example of how they should live</a:t>
            </a:r>
            <a:endParaRPr lang="en-GB" sz="2400" dirty="0">
              <a:latin typeface="Calibri"/>
              <a:ea typeface="Calibri"/>
              <a:cs typeface="Times New Roman"/>
            </a:endParaRPr>
          </a:p>
          <a:p>
            <a:pPr marL="342900" indent="-342900" algn="just">
              <a:lnSpc>
                <a:spcPct val="150000"/>
              </a:lnSpc>
              <a:buFont typeface="Wingdings"/>
              <a:buChar char=""/>
              <a:defRPr/>
            </a:pPr>
            <a:r>
              <a:rPr lang="en-US" sz="2400" dirty="0">
                <a:latin typeface="Comic Sans MS"/>
                <a:ea typeface="Calibri"/>
                <a:cs typeface="Times New Roman"/>
              </a:rPr>
              <a:t>His teaching lives on after his death showing people how they should live</a:t>
            </a:r>
            <a:endParaRPr lang="en-GB" sz="2400" dirty="0">
              <a:latin typeface="Calibri"/>
              <a:ea typeface="Calibri"/>
              <a:cs typeface="Times New Roman"/>
            </a:endParaRPr>
          </a:p>
          <a:p>
            <a:pPr marL="342900" indent="-342900" algn="just">
              <a:lnSpc>
                <a:spcPct val="150000"/>
              </a:lnSpc>
              <a:buFont typeface="Wingdings"/>
              <a:buChar char=""/>
              <a:defRPr/>
            </a:pPr>
            <a:r>
              <a:rPr lang="en-US" sz="2400" dirty="0">
                <a:latin typeface="Comic Sans MS"/>
                <a:ea typeface="Calibri"/>
                <a:cs typeface="Times New Roman"/>
              </a:rPr>
              <a:t>The Buddha's Enlightenment shows people that they can be Enlightened too, and so escape the endless cycle of births and rebirths</a:t>
            </a:r>
            <a:endParaRPr lang="en-GB" sz="2400" dirty="0">
              <a:latin typeface="Calibri"/>
              <a:ea typeface="Calibri"/>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836" y="681494"/>
            <a:ext cx="2033135" cy="2595980"/>
          </a:xfrm>
          <a:prstGeom prst="rect">
            <a:avLst/>
          </a:prstGeom>
        </p:spPr>
      </p:pic>
    </p:spTree>
    <p:extLst>
      <p:ext uri="{BB962C8B-B14F-4D97-AF65-F5344CB8AC3E}">
        <p14:creationId xmlns:p14="http://schemas.microsoft.com/office/powerpoint/2010/main" val="1830422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707" y="261031"/>
            <a:ext cx="8712200" cy="6140142"/>
          </a:xfrm>
          <a:prstGeom prst="rect">
            <a:avLst/>
          </a:prstGeom>
        </p:spPr>
        <p:txBody>
          <a:bodyPr>
            <a:spAutoFit/>
          </a:bodyPr>
          <a:lstStyle/>
          <a:p>
            <a:pPr algn="just">
              <a:lnSpc>
                <a:spcPct val="150000"/>
              </a:lnSpc>
              <a:defRPr/>
            </a:pPr>
            <a:r>
              <a:rPr lang="en-US" sz="2800" b="1" dirty="0">
                <a:solidFill>
                  <a:srgbClr val="FFC000"/>
                </a:solidFill>
                <a:latin typeface="Comic Sans MS"/>
                <a:ea typeface="Calibri"/>
                <a:cs typeface="Times New Roman"/>
              </a:rPr>
              <a:t>The importance of Buddha as teacher</a:t>
            </a:r>
            <a:endParaRPr lang="en-GB" sz="2800" dirty="0">
              <a:solidFill>
                <a:srgbClr val="FFC000"/>
              </a:solidFill>
              <a:latin typeface="Calibri"/>
              <a:ea typeface="Calibri"/>
              <a:cs typeface="Times New Roman"/>
            </a:endParaRPr>
          </a:p>
          <a:p>
            <a:pPr marL="285750" indent="-285750" algn="just">
              <a:lnSpc>
                <a:spcPct val="150000"/>
              </a:lnSpc>
              <a:buFont typeface="Wingdings" panose="05000000000000000000" pitchFamily="2" charset="2"/>
              <a:buChar char="Ø"/>
              <a:defRPr/>
            </a:pPr>
            <a:r>
              <a:rPr lang="en-US" dirty="0">
                <a:latin typeface="Comic Sans MS"/>
                <a:ea typeface="Calibri"/>
                <a:cs typeface="Times New Roman"/>
              </a:rPr>
              <a:t>After the Buddha's Enlightenment, he taught for many years until his death and gathered followers around him</a:t>
            </a:r>
          </a:p>
          <a:p>
            <a:pPr marL="285750" indent="-285750" algn="just">
              <a:lnSpc>
                <a:spcPct val="150000"/>
              </a:lnSpc>
              <a:buFont typeface="Wingdings" panose="05000000000000000000" pitchFamily="2" charset="2"/>
              <a:buChar char="Ø"/>
              <a:defRPr/>
            </a:pPr>
            <a:r>
              <a:rPr lang="en-US" dirty="0">
                <a:latin typeface="Comic Sans MS"/>
                <a:ea typeface="Calibri"/>
                <a:cs typeface="Times New Roman"/>
              </a:rPr>
              <a:t>He encouraged them to spread this message around, bringing Enlightenment to as many beings as possible</a:t>
            </a:r>
          </a:p>
          <a:p>
            <a:pPr marL="285750" indent="-285750" algn="just">
              <a:lnSpc>
                <a:spcPct val="150000"/>
              </a:lnSpc>
              <a:buFont typeface="Wingdings" panose="05000000000000000000" pitchFamily="2" charset="2"/>
              <a:buChar char="Ø"/>
              <a:defRPr/>
            </a:pPr>
            <a:r>
              <a:rPr lang="en-US" dirty="0">
                <a:latin typeface="Comic Sans MS"/>
                <a:ea typeface="Calibri"/>
                <a:cs typeface="Times New Roman"/>
              </a:rPr>
              <a:t>About 500 years after his death they grouped together and started writing down the things he said before they all forgot them </a:t>
            </a:r>
            <a:endParaRPr lang="en-GB" dirty="0">
              <a:latin typeface="Calibri"/>
              <a:ea typeface="Calibri"/>
              <a:cs typeface="Times New Roman"/>
            </a:endParaRPr>
          </a:p>
          <a:p>
            <a:pPr marL="285750" indent="-285750" algn="just">
              <a:lnSpc>
                <a:spcPct val="150000"/>
              </a:lnSpc>
              <a:buFont typeface="Wingdings" panose="05000000000000000000" pitchFamily="2" charset="2"/>
              <a:buChar char="Ø"/>
              <a:defRPr/>
            </a:pPr>
            <a:r>
              <a:rPr lang="en-US" dirty="0">
                <a:latin typeface="Comic Sans MS"/>
                <a:ea typeface="Calibri"/>
                <a:cs typeface="Times New Roman"/>
              </a:rPr>
              <a:t>A Buddha is thus not merely an Enlightened One, but is above all an Enlightener, a World Teacher</a:t>
            </a:r>
          </a:p>
          <a:p>
            <a:pPr algn="just">
              <a:lnSpc>
                <a:spcPct val="150000"/>
              </a:lnSpc>
              <a:defRPr/>
            </a:pPr>
            <a:endParaRPr lang="en-US" dirty="0">
              <a:latin typeface="Comic Sans MS"/>
              <a:ea typeface="Calibri"/>
              <a:cs typeface="Times New Roman"/>
            </a:endParaRPr>
          </a:p>
          <a:p>
            <a:pPr algn="just">
              <a:lnSpc>
                <a:spcPct val="150000"/>
              </a:lnSpc>
              <a:defRPr/>
            </a:pPr>
            <a:endParaRPr lang="en-US" dirty="0">
              <a:latin typeface="Comic Sans MS"/>
              <a:ea typeface="Calibri"/>
              <a:cs typeface="Times New Roman"/>
            </a:endParaRPr>
          </a:p>
          <a:p>
            <a:pPr marL="285750" indent="-285750" algn="just">
              <a:lnSpc>
                <a:spcPct val="150000"/>
              </a:lnSpc>
              <a:buFont typeface="Wingdings" panose="05000000000000000000" pitchFamily="2" charset="2"/>
              <a:buChar char="Ø"/>
              <a:defRPr/>
            </a:pPr>
            <a:r>
              <a:rPr lang="en-US" dirty="0">
                <a:latin typeface="Comic Sans MS"/>
                <a:ea typeface="Calibri"/>
                <a:cs typeface="Times New Roman"/>
              </a:rPr>
              <a:t>His function is to rediscover, in an age of spiritual darkness, the lost path to Nirvana, to perfect spiritual freedom, and teach this path to the world at large.</a:t>
            </a:r>
            <a:endParaRPr lang="en-GB" dirty="0">
              <a:latin typeface="Calibri"/>
              <a:ea typeface="Calibri"/>
              <a:cs typeface="Times New Roman"/>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721" y="3687763"/>
            <a:ext cx="1140618" cy="176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3" descr="C:\Users\GbrDan\Desktop\male-teacher-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724" y="1149124"/>
            <a:ext cx="18526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929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additive="base">
                                        <p:cTn id="11" dur="500" fill="hold"/>
                                        <p:tgtEl>
                                          <p:spTgt spid="22532"/>
                                        </p:tgtEl>
                                        <p:attrNameLst>
                                          <p:attrName>ppt_x</p:attrName>
                                        </p:attrNameLst>
                                      </p:cBhvr>
                                      <p:tavLst>
                                        <p:tav tm="0">
                                          <p:val>
                                            <p:strVal val="1+#ppt_w/2"/>
                                          </p:val>
                                        </p:tav>
                                        <p:tav tm="100000">
                                          <p:val>
                                            <p:strVal val="#ppt_x"/>
                                          </p:val>
                                        </p:tav>
                                      </p:tavLst>
                                    </p:anim>
                                    <p:anim calcmode="lin" valueType="num">
                                      <p:cBhvr additive="base">
                                        <p:cTn id="12" dur="500" fill="hold"/>
                                        <p:tgtEl>
                                          <p:spTgt spid="2253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22531"/>
                                        </p:tgtEl>
                                        <p:attrNameLst>
                                          <p:attrName>style.visibility</p:attrName>
                                        </p:attrNameLst>
                                      </p:cBhvr>
                                      <p:to>
                                        <p:strVal val="visible"/>
                                      </p:to>
                                    </p:set>
                                    <p:anim calcmode="lin" valueType="num">
                                      <p:cBhvr additive="base">
                                        <p:cTn id="16" dur="500" fill="hold"/>
                                        <p:tgtEl>
                                          <p:spTgt spid="22531"/>
                                        </p:tgtEl>
                                        <p:attrNameLst>
                                          <p:attrName>ppt_x</p:attrName>
                                        </p:attrNameLst>
                                      </p:cBhvr>
                                      <p:tavLst>
                                        <p:tav tm="0">
                                          <p:val>
                                            <p:strVal val="#ppt_x"/>
                                          </p:val>
                                        </p:tav>
                                        <p:tav tm="100000">
                                          <p:val>
                                            <p:strVal val="#ppt_x"/>
                                          </p:val>
                                        </p:tav>
                                      </p:tavLst>
                                    </p:anim>
                                    <p:anim calcmode="lin" valueType="num">
                                      <p:cBhvr additive="base">
                                        <p:cTn id="17"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262" y="621323"/>
            <a:ext cx="8100646" cy="5293757"/>
          </a:xfrm>
          <a:prstGeom prst="rect">
            <a:avLst/>
          </a:prstGeom>
          <a:noFill/>
          <a:ln w="28575">
            <a:solidFill>
              <a:schemeClr val="accent1"/>
            </a:solidFill>
          </a:ln>
        </p:spPr>
        <p:txBody>
          <a:bodyPr wrap="square" rtlCol="0">
            <a:spAutoFit/>
          </a:bodyPr>
          <a:lstStyle/>
          <a:p>
            <a:r>
              <a:rPr lang="en-GB" sz="4000" dirty="0" smtClean="0">
                <a:solidFill>
                  <a:srgbClr val="7030A0"/>
                </a:solidFill>
              </a:rPr>
              <a:t>Evaluate the significance of the Buddha as a form of Refuge:</a:t>
            </a:r>
          </a:p>
          <a:p>
            <a:endParaRPr lang="en-GB" dirty="0"/>
          </a:p>
          <a:p>
            <a:r>
              <a:rPr lang="en-GB" sz="2400" b="1" dirty="0" smtClean="0"/>
              <a:t>Can you explain and evaluate why some of the key aspects of the Buddha’s life may be seen as important?</a:t>
            </a:r>
          </a:p>
          <a:p>
            <a:endParaRPr lang="en-GB" sz="2400" b="1" dirty="0"/>
          </a:p>
          <a:p>
            <a:r>
              <a:rPr lang="en-GB" sz="2400" b="1" dirty="0"/>
              <a:t>What does </a:t>
            </a:r>
            <a:r>
              <a:rPr lang="en-GB" sz="2400" b="1" dirty="0" smtClean="0"/>
              <a:t>each show </a:t>
            </a:r>
            <a:r>
              <a:rPr lang="en-GB" sz="2400" b="1" dirty="0"/>
              <a:t>about the Buddha?</a:t>
            </a:r>
          </a:p>
          <a:p>
            <a:endParaRPr lang="en-GB" dirty="0" smtClean="0"/>
          </a:p>
          <a:p>
            <a:endParaRPr lang="en-GB" dirty="0"/>
          </a:p>
          <a:p>
            <a:pPr marL="285750" indent="-285750">
              <a:buFontTx/>
              <a:buChar char="-"/>
            </a:pPr>
            <a:r>
              <a:rPr lang="en-GB" dirty="0" smtClean="0"/>
              <a:t>Before conception and birth (Tusita Heaven and the 10 Perfections) Conception and Birth</a:t>
            </a:r>
          </a:p>
          <a:p>
            <a:pPr marL="285750" indent="-285750">
              <a:buFontTx/>
              <a:buChar char="-"/>
            </a:pPr>
            <a:r>
              <a:rPr lang="en-GB" dirty="0" smtClean="0"/>
              <a:t>Conception and Birth</a:t>
            </a:r>
          </a:p>
          <a:p>
            <a:pPr marL="285750" indent="-285750">
              <a:buFontTx/>
              <a:buChar char="-"/>
            </a:pPr>
            <a:r>
              <a:rPr lang="en-GB" dirty="0" smtClean="0"/>
              <a:t>Renunciation </a:t>
            </a:r>
          </a:p>
          <a:p>
            <a:pPr marL="285750" indent="-285750">
              <a:buFontTx/>
              <a:buChar char="-"/>
            </a:pPr>
            <a:r>
              <a:rPr lang="en-GB" dirty="0" smtClean="0"/>
              <a:t>Enlightenment</a:t>
            </a:r>
          </a:p>
          <a:p>
            <a:pPr marL="285750" indent="-285750">
              <a:buFontTx/>
              <a:buChar char="-"/>
            </a:pPr>
            <a:r>
              <a:rPr lang="en-GB" dirty="0" smtClean="0"/>
              <a:t>Teaching and setting up the Buddhist community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498" y="621322"/>
            <a:ext cx="3024554" cy="201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879498" y="3606756"/>
            <a:ext cx="3024554" cy="2308324"/>
          </a:xfrm>
          <a:prstGeom prst="rect">
            <a:avLst/>
          </a:prstGeom>
          <a:noFill/>
          <a:ln w="22225">
            <a:solidFill>
              <a:schemeClr val="accent1"/>
            </a:solidFill>
          </a:ln>
        </p:spPr>
        <p:txBody>
          <a:bodyPr wrap="square" rtlCol="0">
            <a:spAutoFit/>
          </a:bodyPr>
          <a:lstStyle/>
          <a:p>
            <a:r>
              <a:rPr lang="en-GB" b="1" dirty="0" smtClean="0">
                <a:solidFill>
                  <a:srgbClr val="7030A0"/>
                </a:solidFill>
              </a:rPr>
              <a:t>Think!</a:t>
            </a:r>
          </a:p>
          <a:p>
            <a:r>
              <a:rPr lang="en-GB" dirty="0" smtClean="0"/>
              <a:t>What might this mean for the Buddha being the most important form of Refuge? </a:t>
            </a:r>
          </a:p>
          <a:p>
            <a:endParaRPr lang="en-GB" dirty="0"/>
          </a:p>
          <a:p>
            <a:r>
              <a:rPr lang="en-GB" dirty="0" smtClean="0"/>
              <a:t>Should we instead rely on Dharma and our own journey?</a:t>
            </a:r>
            <a:endParaRPr lang="en-GB" dirty="0"/>
          </a:p>
        </p:txBody>
      </p:sp>
      <p:sp>
        <p:nvSpPr>
          <p:cNvPr id="4" name="Up Arrow 3"/>
          <p:cNvSpPr/>
          <p:nvPr/>
        </p:nvSpPr>
        <p:spPr>
          <a:xfrm>
            <a:off x="10163908" y="2743200"/>
            <a:ext cx="316523"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9858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1656</Words>
  <Application>Microsoft Office PowerPoint</Application>
  <PresentationFormat>Custom</PresentationFormat>
  <Paragraphs>218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What you need to do:</vt:lpstr>
      <vt:lpstr>Taking Refuge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Eightfold Path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VFarr</cp:lastModifiedBy>
  <cp:revision>22</cp:revision>
  <cp:lastPrinted>2017-06-08T09:22:15Z</cp:lastPrinted>
  <dcterms:created xsi:type="dcterms:W3CDTF">2017-06-07T20:35:02Z</dcterms:created>
  <dcterms:modified xsi:type="dcterms:W3CDTF">2017-06-13T12:24:53Z</dcterms:modified>
</cp:coreProperties>
</file>