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5" r:id="rId2"/>
    <p:sldId id="266" r:id="rId3"/>
    <p:sldId id="257" r:id="rId4"/>
    <p:sldId id="279" r:id="rId5"/>
    <p:sldId id="280" r:id="rId6"/>
    <p:sldId id="281" r:id="rId7"/>
    <p:sldId id="283" r:id="rId8"/>
    <p:sldId id="282" r:id="rId9"/>
    <p:sldId id="284" r:id="rId10"/>
    <p:sldId id="285" r:id="rId11"/>
    <p:sldId id="267" r:id="rId12"/>
    <p:sldId id="268"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79"/>
    <a:srgbClr val="EB0FC1"/>
    <a:srgbClr val="FFE7FF"/>
    <a:srgbClr val="FFCCFF"/>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9228" autoAdjust="0"/>
  </p:normalViewPr>
  <p:slideViewPr>
    <p:cSldViewPr snapToGrid="0">
      <p:cViewPr varScale="1">
        <p:scale>
          <a:sx n="61" d="100"/>
          <a:sy n="61" d="100"/>
        </p:scale>
        <p:origin x="7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6200A-005A-4284-B481-4B9B1815798C}" type="datetimeFigureOut">
              <a:rPr lang="en-GB" smtClean="0"/>
              <a:t>15/06/2018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F26DF-8980-4872-892A-015D99B586FA}" type="slidenum">
              <a:rPr lang="en-GB" smtClean="0"/>
              <a:t>‹#›</a:t>
            </a:fld>
            <a:endParaRPr lang="en-GB"/>
          </a:p>
        </p:txBody>
      </p:sp>
    </p:spTree>
    <p:extLst>
      <p:ext uri="{BB962C8B-B14F-4D97-AF65-F5344CB8AC3E}">
        <p14:creationId xmlns:p14="http://schemas.microsoft.com/office/powerpoint/2010/main" val="324952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5F26DF-8980-4872-892A-015D99B586FA}" type="slidenum">
              <a:rPr lang="en-GB" smtClean="0"/>
              <a:t>3</a:t>
            </a:fld>
            <a:endParaRPr lang="en-GB"/>
          </a:p>
        </p:txBody>
      </p:sp>
    </p:spTree>
    <p:extLst>
      <p:ext uri="{BB962C8B-B14F-4D97-AF65-F5344CB8AC3E}">
        <p14:creationId xmlns:p14="http://schemas.microsoft.com/office/powerpoint/2010/main" val="370233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5F26DF-8980-4872-892A-015D99B586FA}" type="slidenum">
              <a:rPr lang="en-GB" smtClean="0"/>
              <a:t>8</a:t>
            </a:fld>
            <a:endParaRPr lang="en-GB"/>
          </a:p>
        </p:txBody>
      </p:sp>
    </p:spTree>
    <p:extLst>
      <p:ext uri="{BB962C8B-B14F-4D97-AF65-F5344CB8AC3E}">
        <p14:creationId xmlns:p14="http://schemas.microsoft.com/office/powerpoint/2010/main" val="353702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3871354-F1B6-4948-8585-A8A171D666E6}" type="slidenum">
              <a:rPr lang="en-GB" smtClean="0"/>
              <a:pPr/>
              <a:t>20</a:t>
            </a:fld>
            <a:endParaRPr lang="en-GB"/>
          </a:p>
        </p:txBody>
      </p:sp>
    </p:spTree>
    <p:extLst>
      <p:ext uri="{BB962C8B-B14F-4D97-AF65-F5344CB8AC3E}">
        <p14:creationId xmlns:p14="http://schemas.microsoft.com/office/powerpoint/2010/main" val="53022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62480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05961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3310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D3325-1DC1-41C3-8160-DEFF7088EF54}"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170931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D3325-1DC1-41C3-8160-DEFF7088EF54}" type="datetimeFigureOut">
              <a:rPr lang="en-GB" smtClean="0"/>
              <a:t>15/06/2018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52152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D3325-1DC1-41C3-8160-DEFF7088EF54}"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48072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D3325-1DC1-41C3-8160-DEFF7088EF54}" type="datetimeFigureOut">
              <a:rPr lang="en-GB" smtClean="0"/>
              <a:t>15/06/2018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5390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D3325-1DC1-41C3-8160-DEFF7088EF54}" type="datetimeFigureOut">
              <a:rPr lang="en-GB" smtClean="0"/>
              <a:t>15/06/2018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99473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D3325-1DC1-41C3-8160-DEFF7088EF54}" type="datetimeFigureOut">
              <a:rPr lang="en-GB" smtClean="0"/>
              <a:t>15/06/2018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48362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CD3325-1DC1-41C3-8160-DEFF7088EF54}"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36067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CD3325-1DC1-41C3-8160-DEFF7088EF54}" type="datetimeFigureOut">
              <a:rPr lang="en-GB" smtClean="0"/>
              <a:t>15/06/2018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4C772-3522-44A9-96CE-E19C09C9426D}" type="slidenum">
              <a:rPr lang="en-GB" smtClean="0"/>
              <a:t>‹#›</a:t>
            </a:fld>
            <a:endParaRPr lang="en-GB"/>
          </a:p>
        </p:txBody>
      </p:sp>
    </p:spTree>
    <p:extLst>
      <p:ext uri="{BB962C8B-B14F-4D97-AF65-F5344CB8AC3E}">
        <p14:creationId xmlns:p14="http://schemas.microsoft.com/office/powerpoint/2010/main" val="278044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D3325-1DC1-41C3-8160-DEFF7088EF54}" type="datetimeFigureOut">
              <a:rPr lang="en-GB" smtClean="0"/>
              <a:t>15/06/2018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4C772-3522-44A9-96CE-E19C09C9426D}" type="slidenum">
              <a:rPr lang="en-GB" smtClean="0"/>
              <a:t>‹#›</a:t>
            </a:fld>
            <a:endParaRPr lang="en-GB"/>
          </a:p>
        </p:txBody>
      </p:sp>
    </p:spTree>
    <p:extLst>
      <p:ext uri="{BB962C8B-B14F-4D97-AF65-F5344CB8AC3E}">
        <p14:creationId xmlns:p14="http://schemas.microsoft.com/office/powerpoint/2010/main" val="320692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ppin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613" y="2971799"/>
            <a:ext cx="3193027" cy="3193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0903" y="353961"/>
            <a:ext cx="5456903" cy="646331"/>
          </a:xfrm>
          <a:prstGeom prst="rect">
            <a:avLst/>
          </a:prstGeom>
          <a:noFill/>
        </p:spPr>
        <p:txBody>
          <a:bodyPr wrap="square" rtlCol="0">
            <a:spAutoFit/>
          </a:bodyPr>
          <a:lstStyle/>
          <a:p>
            <a:pPr algn="ctr"/>
            <a:r>
              <a:rPr lang="en-GB" sz="3600" b="1" dirty="0"/>
              <a:t>What makes you happy?</a:t>
            </a:r>
          </a:p>
        </p:txBody>
      </p:sp>
      <p:sp>
        <p:nvSpPr>
          <p:cNvPr id="3" name="TextBox 2"/>
          <p:cNvSpPr txBox="1"/>
          <p:nvPr/>
        </p:nvSpPr>
        <p:spPr>
          <a:xfrm>
            <a:off x="294967" y="1722724"/>
            <a:ext cx="8332839" cy="954107"/>
          </a:xfrm>
          <a:prstGeom prst="rect">
            <a:avLst/>
          </a:prstGeom>
          <a:noFill/>
        </p:spPr>
        <p:txBody>
          <a:bodyPr wrap="square" rtlCol="0">
            <a:spAutoFit/>
          </a:bodyPr>
          <a:lstStyle/>
          <a:p>
            <a:pPr algn="ctr"/>
            <a:r>
              <a:rPr lang="en-GB" sz="2800" dirty="0"/>
              <a:t>Make a list of all the things that you believe are needed in order for you to be happy.</a:t>
            </a:r>
          </a:p>
        </p:txBody>
      </p:sp>
      <p:sp>
        <p:nvSpPr>
          <p:cNvPr id="4" name="TextBox 3"/>
          <p:cNvSpPr txBox="1"/>
          <p:nvPr/>
        </p:nvSpPr>
        <p:spPr>
          <a:xfrm>
            <a:off x="294967" y="2803654"/>
            <a:ext cx="3539614" cy="4185761"/>
          </a:xfrm>
          <a:prstGeom prst="rect">
            <a:avLst/>
          </a:prstGeom>
          <a:noFill/>
        </p:spPr>
        <p:txBody>
          <a:bodyPr wrap="square" rtlCol="0">
            <a:spAutoFit/>
          </a:bodyPr>
          <a:lstStyle/>
          <a:p>
            <a:r>
              <a:rPr lang="en-GB" sz="2400" dirty="0">
                <a:solidFill>
                  <a:srgbClr val="7030A0"/>
                </a:solidFill>
              </a:rPr>
              <a:t>How many of these made your list?</a:t>
            </a:r>
          </a:p>
          <a:p>
            <a:endParaRPr lang="en-GB" sz="2000" dirty="0"/>
          </a:p>
          <a:p>
            <a:pPr marL="285750" indent="-285750">
              <a:buFont typeface="Arial" panose="020B0604020202020204" pitchFamily="34" charset="0"/>
              <a:buChar char="•"/>
            </a:pPr>
            <a:r>
              <a:rPr lang="en-GB" sz="2000" dirty="0"/>
              <a:t>Money</a:t>
            </a:r>
          </a:p>
          <a:p>
            <a:pPr marL="285750" indent="-285750">
              <a:buFont typeface="Arial" panose="020B0604020202020204" pitchFamily="34" charset="0"/>
              <a:buChar char="•"/>
            </a:pPr>
            <a:r>
              <a:rPr lang="en-GB" sz="2000" dirty="0"/>
              <a:t>Health</a:t>
            </a:r>
          </a:p>
          <a:p>
            <a:pPr marL="285750" indent="-285750">
              <a:buFont typeface="Arial" panose="020B0604020202020204" pitchFamily="34" charset="0"/>
              <a:buChar char="•"/>
            </a:pPr>
            <a:r>
              <a:rPr lang="en-GB" sz="2000" dirty="0"/>
              <a:t>Family</a:t>
            </a:r>
          </a:p>
          <a:p>
            <a:pPr marL="285750" indent="-285750">
              <a:buFont typeface="Arial" panose="020B0604020202020204" pitchFamily="34" charset="0"/>
              <a:buChar char="•"/>
            </a:pPr>
            <a:r>
              <a:rPr lang="en-GB" sz="2000" dirty="0"/>
              <a:t>Love</a:t>
            </a:r>
          </a:p>
          <a:p>
            <a:pPr marL="285750" indent="-285750">
              <a:buFont typeface="Arial" panose="020B0604020202020204" pitchFamily="34" charset="0"/>
              <a:buChar char="•"/>
            </a:pPr>
            <a:r>
              <a:rPr lang="en-GB" sz="2000" dirty="0"/>
              <a:t>Possessions</a:t>
            </a:r>
          </a:p>
          <a:p>
            <a:pPr marL="285750" indent="-285750">
              <a:buFont typeface="Arial" panose="020B0604020202020204" pitchFamily="34" charset="0"/>
              <a:buChar char="•"/>
            </a:pPr>
            <a:r>
              <a:rPr lang="en-GB" sz="2000" dirty="0"/>
              <a:t>Good job</a:t>
            </a:r>
          </a:p>
          <a:p>
            <a:pPr marL="285750" indent="-285750">
              <a:buFont typeface="Arial" panose="020B0604020202020204" pitchFamily="34" charset="0"/>
              <a:buChar char="•"/>
            </a:pPr>
            <a:r>
              <a:rPr lang="en-GB" sz="2000" dirty="0"/>
              <a:t>Friends</a:t>
            </a:r>
          </a:p>
          <a:p>
            <a:pPr marL="285750" indent="-285750">
              <a:buFont typeface="Arial" panose="020B0604020202020204" pitchFamily="34" charset="0"/>
              <a:buChar char="•"/>
            </a:pPr>
            <a:r>
              <a:rPr lang="en-GB" sz="2000" dirty="0"/>
              <a:t>Holidays</a:t>
            </a:r>
          </a:p>
          <a:p>
            <a:pPr marL="285750" indent="-285750">
              <a:buFont typeface="Arial" panose="020B0604020202020204" pitchFamily="34" charset="0"/>
              <a:buChar char="•"/>
            </a:pPr>
            <a:r>
              <a:rPr lang="en-GB" sz="2000" dirty="0"/>
              <a:t>Being pretty/slim</a:t>
            </a:r>
          </a:p>
          <a:p>
            <a:pPr marL="285750" indent="-285750">
              <a:buFont typeface="Arial" panose="020B0604020202020204" pitchFamily="34" charset="0"/>
              <a:buChar char="•"/>
            </a:pPr>
            <a:endParaRPr lang="en-GB" dirty="0"/>
          </a:p>
        </p:txBody>
      </p:sp>
      <p:sp>
        <p:nvSpPr>
          <p:cNvPr id="5" name="Thought Bubble: Cloud 4"/>
          <p:cNvSpPr/>
          <p:nvPr/>
        </p:nvSpPr>
        <p:spPr>
          <a:xfrm>
            <a:off x="3834581" y="2803654"/>
            <a:ext cx="5176684" cy="2898059"/>
          </a:xfrm>
          <a:prstGeom prst="cloudCallout">
            <a:avLst>
              <a:gd name="adj1" fmla="val -38782"/>
              <a:gd name="adj2" fmla="val 72169"/>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If you got all of these things do you think you would </a:t>
            </a:r>
            <a:r>
              <a:rPr lang="en-GB" sz="2800" b="1" dirty="0">
                <a:solidFill>
                  <a:schemeClr val="tx1"/>
                </a:solidFill>
              </a:rPr>
              <a:t>really</a:t>
            </a:r>
            <a:r>
              <a:rPr lang="en-GB" sz="2800" dirty="0">
                <a:solidFill>
                  <a:schemeClr val="tx1"/>
                </a:solidFill>
              </a:rPr>
              <a:t> be happy?</a:t>
            </a:r>
          </a:p>
        </p:txBody>
      </p:sp>
      <p:pic>
        <p:nvPicPr>
          <p:cNvPr id="6" name="Picture 5"/>
          <p:cNvPicPr>
            <a:picLocks noChangeAspect="1"/>
          </p:cNvPicPr>
          <p:nvPr/>
        </p:nvPicPr>
        <p:blipFill>
          <a:blip r:embed="rId3"/>
          <a:stretch>
            <a:fillRect/>
          </a:stretch>
        </p:blipFill>
        <p:spPr>
          <a:xfrm>
            <a:off x="0" y="0"/>
            <a:ext cx="3170903" cy="1666875"/>
          </a:xfrm>
          <a:prstGeom prst="rect">
            <a:avLst/>
          </a:prstGeom>
        </p:spPr>
      </p:pic>
    </p:spTree>
    <p:extLst>
      <p:ext uri="{BB962C8B-B14F-4D97-AF65-F5344CB8AC3E}">
        <p14:creationId xmlns:p14="http://schemas.microsoft.com/office/powerpoint/2010/main" val="4347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168" y="2397423"/>
            <a:ext cx="5897422" cy="4241839"/>
          </a:xfrm>
          <a:ln>
            <a:solidFill>
              <a:schemeClr val="accent1"/>
            </a:solidFill>
          </a:ln>
        </p:spPr>
        <p:txBody>
          <a:bodyPr>
            <a:normAutofit fontScale="70000" lnSpcReduction="20000"/>
          </a:bodyPr>
          <a:lstStyle/>
          <a:p>
            <a:pPr marL="0" indent="0">
              <a:buNone/>
            </a:pPr>
            <a:r>
              <a:rPr lang="en-GB" dirty="0">
                <a:latin typeface="+mj-lt"/>
              </a:rPr>
              <a:t>So a life of the </a:t>
            </a:r>
            <a:r>
              <a:rPr lang="en-GB" sz="2400" b="1" dirty="0">
                <a:latin typeface="+mj-lt"/>
              </a:rPr>
              <a:t>Middle way</a:t>
            </a:r>
            <a:r>
              <a:rPr lang="en-GB" sz="2400" dirty="0">
                <a:latin typeface="+mj-lt"/>
              </a:rPr>
              <a:t> </a:t>
            </a:r>
            <a:r>
              <a:rPr lang="en-GB" dirty="0">
                <a:latin typeface="+mj-lt"/>
              </a:rPr>
              <a:t>is not only about avoiding extremes of luxury and asceticism, it is about avoiding extremes views about the nature of existence, such as </a:t>
            </a:r>
            <a:r>
              <a:rPr lang="en-GB" dirty="0">
                <a:solidFill>
                  <a:srgbClr val="FF0000"/>
                </a:solidFill>
                <a:latin typeface="+mj-lt"/>
              </a:rPr>
              <a:t>nihilism</a:t>
            </a:r>
            <a:r>
              <a:rPr lang="en-GB" dirty="0">
                <a:latin typeface="+mj-lt"/>
              </a:rPr>
              <a:t> or </a:t>
            </a:r>
            <a:r>
              <a:rPr lang="en-GB" dirty="0" err="1">
                <a:solidFill>
                  <a:srgbClr val="FF0000"/>
                </a:solidFill>
                <a:latin typeface="+mj-lt"/>
              </a:rPr>
              <a:t>eternalism</a:t>
            </a:r>
            <a:r>
              <a:rPr lang="en-GB" dirty="0">
                <a:solidFill>
                  <a:srgbClr val="FF0000"/>
                </a:solidFill>
                <a:latin typeface="+mj-lt"/>
              </a:rPr>
              <a:t>, </a:t>
            </a:r>
            <a:r>
              <a:rPr lang="en-GB" dirty="0">
                <a:latin typeface="+mj-lt"/>
              </a:rPr>
              <a:t>or whether there is a creator, or whether there is life after death</a:t>
            </a:r>
          </a:p>
          <a:p>
            <a:pPr marL="0" indent="0">
              <a:buNone/>
            </a:pPr>
            <a:endParaRPr lang="en-GB" dirty="0">
              <a:latin typeface="+mj-lt"/>
            </a:endParaRPr>
          </a:p>
          <a:p>
            <a:pPr marL="0" indent="0">
              <a:buNone/>
            </a:pPr>
            <a:r>
              <a:rPr lang="en-GB" dirty="0">
                <a:latin typeface="+mj-lt"/>
              </a:rPr>
              <a:t>It seems that the Buddha classed these views as metaphysical speculation</a:t>
            </a:r>
          </a:p>
          <a:p>
            <a:pPr marL="0" indent="0">
              <a:buNone/>
            </a:pPr>
            <a:endParaRPr lang="en-GB" dirty="0">
              <a:latin typeface="+mj-lt"/>
            </a:endParaRPr>
          </a:p>
          <a:p>
            <a:pPr marL="0" indent="0">
              <a:buNone/>
            </a:pPr>
            <a:r>
              <a:rPr lang="en-GB" dirty="0">
                <a:latin typeface="+mj-lt"/>
              </a:rPr>
              <a:t>They are speculation because we cannot prove them one way or another, and even if we could, it would not help in the struggle to overcome dukkha</a:t>
            </a:r>
          </a:p>
          <a:p>
            <a:pPr marL="0" indent="0">
              <a:buNone/>
            </a:pPr>
            <a:endParaRPr lang="en-GB" dirty="0">
              <a:latin typeface="+mj-lt"/>
            </a:endParaRPr>
          </a:p>
          <a:p>
            <a:pPr marL="0" indent="0">
              <a:buNone/>
            </a:pPr>
            <a:r>
              <a:rPr lang="en-GB" dirty="0">
                <a:latin typeface="+mj-lt"/>
              </a:rPr>
              <a:t>To follow the Middle Way, one will need to follow the </a:t>
            </a:r>
            <a:r>
              <a:rPr lang="en-GB" sz="2400" b="1" dirty="0">
                <a:latin typeface="+mj-lt"/>
              </a:rPr>
              <a:t>Eightfold Path…..</a:t>
            </a:r>
          </a:p>
          <a:p>
            <a:pPr marL="0" indent="0">
              <a:buNone/>
            </a:pPr>
            <a:endParaRPr lang="en-GB" dirty="0"/>
          </a:p>
        </p:txBody>
      </p:sp>
      <p:sp>
        <p:nvSpPr>
          <p:cNvPr id="4" name="Title 1"/>
          <p:cNvSpPr txBox="1">
            <a:spLocks/>
          </p:cNvSpPr>
          <p:nvPr/>
        </p:nvSpPr>
        <p:spPr>
          <a:xfrm>
            <a:off x="76200" y="272440"/>
            <a:ext cx="6828559" cy="76029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t>The Four Noble Truths – Number 4</a:t>
            </a:r>
          </a:p>
        </p:txBody>
      </p:sp>
      <p:sp>
        <p:nvSpPr>
          <p:cNvPr id="5" name="Content Placeholder 2"/>
          <p:cNvSpPr txBox="1">
            <a:spLocks/>
          </p:cNvSpPr>
          <p:nvPr/>
        </p:nvSpPr>
        <p:spPr>
          <a:xfrm>
            <a:off x="160899" y="1245805"/>
            <a:ext cx="6828559" cy="938552"/>
          </a:xfrm>
          <a:prstGeom prst="rect">
            <a:avLst/>
          </a:prstGeom>
          <a:ln>
            <a:solidFill>
              <a:schemeClr val="accent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latin typeface="+mj-lt"/>
              </a:rPr>
              <a:t>4. </a:t>
            </a:r>
            <a:r>
              <a:rPr lang="en-GB" sz="2700" dirty="0">
                <a:latin typeface="+mj-lt"/>
              </a:rPr>
              <a:t>The way to overcome</a:t>
            </a:r>
            <a:r>
              <a:rPr lang="en-GB" sz="2700" b="1" dirty="0">
                <a:latin typeface="+mj-lt"/>
              </a:rPr>
              <a:t> </a:t>
            </a:r>
            <a:r>
              <a:rPr lang="en-GB" sz="2700" b="1" dirty="0" err="1">
                <a:solidFill>
                  <a:srgbClr val="00B0F0"/>
                </a:solidFill>
                <a:latin typeface="+mj-lt"/>
              </a:rPr>
              <a:t>tanha</a:t>
            </a:r>
            <a:r>
              <a:rPr lang="en-GB" sz="2700" b="1" dirty="0">
                <a:latin typeface="+mj-lt"/>
              </a:rPr>
              <a:t> </a:t>
            </a:r>
            <a:r>
              <a:rPr lang="en-GB" sz="2700" dirty="0">
                <a:latin typeface="+mj-lt"/>
              </a:rPr>
              <a:t>is follow the </a:t>
            </a:r>
            <a:r>
              <a:rPr lang="en-GB" sz="2700" b="1" dirty="0">
                <a:solidFill>
                  <a:srgbClr val="00B0F0"/>
                </a:solidFill>
                <a:latin typeface="+mj-lt"/>
              </a:rPr>
              <a:t>Middle Way</a:t>
            </a:r>
            <a:endParaRPr lang="en-GB" sz="2100" b="1" dirty="0">
              <a:solidFill>
                <a:srgbClr val="00B0F0"/>
              </a:solidFill>
              <a:latin typeface="+mj-lt"/>
            </a:endParaRPr>
          </a:p>
        </p:txBody>
      </p:sp>
      <p:pic>
        <p:nvPicPr>
          <p:cNvPr id="2" name="Picture 1"/>
          <p:cNvPicPr>
            <a:picLocks noChangeAspect="1"/>
          </p:cNvPicPr>
          <p:nvPr/>
        </p:nvPicPr>
        <p:blipFill>
          <a:blip r:embed="rId2"/>
          <a:stretch>
            <a:fillRect/>
          </a:stretch>
        </p:blipFill>
        <p:spPr>
          <a:xfrm>
            <a:off x="7074158" y="285697"/>
            <a:ext cx="1861433" cy="1898660"/>
          </a:xfrm>
          <a:prstGeom prst="rect">
            <a:avLst/>
          </a:prstGeom>
          <a:ln w="25400">
            <a:solidFill>
              <a:schemeClr val="accent1"/>
            </a:solidFill>
          </a:ln>
        </p:spPr>
      </p:pic>
      <p:pic>
        <p:nvPicPr>
          <p:cNvPr id="6" name="Picture 5"/>
          <p:cNvPicPr>
            <a:picLocks noChangeAspect="1"/>
          </p:cNvPicPr>
          <p:nvPr/>
        </p:nvPicPr>
        <p:blipFill>
          <a:blip r:embed="rId3"/>
          <a:stretch>
            <a:fillRect/>
          </a:stretch>
        </p:blipFill>
        <p:spPr>
          <a:xfrm>
            <a:off x="160899" y="2397423"/>
            <a:ext cx="2617029" cy="2617029"/>
          </a:xfrm>
          <a:prstGeom prst="rect">
            <a:avLst/>
          </a:prstGeom>
        </p:spPr>
      </p:pic>
      <p:sp>
        <p:nvSpPr>
          <p:cNvPr id="7" name="TextBox 6"/>
          <p:cNvSpPr txBox="1"/>
          <p:nvPr/>
        </p:nvSpPr>
        <p:spPr>
          <a:xfrm>
            <a:off x="160899" y="5161935"/>
            <a:ext cx="2617029" cy="1477328"/>
          </a:xfrm>
          <a:prstGeom prst="rect">
            <a:avLst/>
          </a:prstGeom>
          <a:noFill/>
          <a:ln w="38100">
            <a:solidFill>
              <a:srgbClr val="00B0F0"/>
            </a:solidFill>
          </a:ln>
        </p:spPr>
        <p:txBody>
          <a:bodyPr wrap="square" rtlCol="0">
            <a:spAutoFit/>
          </a:bodyPr>
          <a:lstStyle/>
          <a:p>
            <a:r>
              <a:rPr lang="en-GB" b="1" dirty="0">
                <a:solidFill>
                  <a:srgbClr val="7030A0"/>
                </a:solidFill>
              </a:rPr>
              <a:t>Research the parable of the arrow – what does this mean for nihilism or </a:t>
            </a:r>
            <a:r>
              <a:rPr lang="en-GB" b="1" dirty="0" err="1">
                <a:solidFill>
                  <a:srgbClr val="7030A0"/>
                </a:solidFill>
              </a:rPr>
              <a:t>eternalism</a:t>
            </a:r>
            <a:r>
              <a:rPr lang="en-GB" b="1" dirty="0">
                <a:solidFill>
                  <a:srgbClr val="7030A0"/>
                </a:solidFill>
              </a:rPr>
              <a:t>?</a:t>
            </a:r>
          </a:p>
          <a:p>
            <a:r>
              <a:rPr lang="en-GB" b="1" dirty="0">
                <a:solidFill>
                  <a:srgbClr val="7030A0"/>
                </a:solidFill>
              </a:rPr>
              <a:t>What do you think?</a:t>
            </a:r>
          </a:p>
        </p:txBody>
      </p:sp>
    </p:spTree>
    <p:extLst>
      <p:ext uri="{BB962C8B-B14F-4D97-AF65-F5344CB8AC3E}">
        <p14:creationId xmlns:p14="http://schemas.microsoft.com/office/powerpoint/2010/main" val="359383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cto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597" y="2251270"/>
            <a:ext cx="1987499" cy="37608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0658" y="250723"/>
            <a:ext cx="7388942" cy="584775"/>
          </a:xfrm>
          <a:prstGeom prst="rect">
            <a:avLst/>
          </a:prstGeom>
          <a:noFill/>
        </p:spPr>
        <p:txBody>
          <a:bodyPr wrap="square" rtlCol="0">
            <a:spAutoFit/>
          </a:bodyPr>
          <a:lstStyle/>
          <a:p>
            <a:pPr algn="ctr"/>
            <a:r>
              <a:rPr lang="en-GB" sz="3200" b="1" dirty="0"/>
              <a:t>The Doctor Analogy</a:t>
            </a:r>
          </a:p>
        </p:txBody>
      </p:sp>
      <p:sp>
        <p:nvSpPr>
          <p:cNvPr id="3" name="TextBox 2"/>
          <p:cNvSpPr txBox="1"/>
          <p:nvPr/>
        </p:nvSpPr>
        <p:spPr>
          <a:xfrm>
            <a:off x="442452" y="835498"/>
            <a:ext cx="8406580" cy="830997"/>
          </a:xfrm>
          <a:prstGeom prst="rect">
            <a:avLst/>
          </a:prstGeom>
          <a:noFill/>
        </p:spPr>
        <p:txBody>
          <a:bodyPr wrap="square" rtlCol="0">
            <a:spAutoFit/>
          </a:bodyPr>
          <a:lstStyle/>
          <a:p>
            <a:pPr algn="ctr"/>
            <a:r>
              <a:rPr lang="en-GB" sz="2400" dirty="0"/>
              <a:t>When understanding the 4 Noble Truths it is helpful to think of the Buddha as being like a doctor:</a:t>
            </a:r>
          </a:p>
        </p:txBody>
      </p:sp>
      <p:sp>
        <p:nvSpPr>
          <p:cNvPr id="4" name="TextBox 3"/>
          <p:cNvSpPr txBox="1"/>
          <p:nvPr/>
        </p:nvSpPr>
        <p:spPr>
          <a:xfrm>
            <a:off x="2254096" y="2064774"/>
            <a:ext cx="6594936" cy="4062651"/>
          </a:xfrm>
          <a:prstGeom prst="rect">
            <a:avLst/>
          </a:prstGeom>
          <a:noFill/>
        </p:spPr>
        <p:txBody>
          <a:bodyPr wrap="square" rtlCol="0">
            <a:spAutoFit/>
          </a:bodyPr>
          <a:lstStyle/>
          <a:p>
            <a:pPr marL="342900" indent="-342900">
              <a:buAutoNum type="arabicPeriod"/>
            </a:pPr>
            <a:r>
              <a:rPr lang="en-GB" sz="2000" dirty="0"/>
              <a:t>You go to the Doctor with a problem</a:t>
            </a:r>
          </a:p>
          <a:p>
            <a:pPr marL="342900" indent="-342900">
              <a:buAutoNum type="arabicPeriod"/>
            </a:pPr>
            <a:endParaRPr lang="en-GB" sz="2000" dirty="0"/>
          </a:p>
          <a:p>
            <a:pPr marL="342900" indent="-342900">
              <a:buAutoNum type="arabicPeriod"/>
            </a:pPr>
            <a:endParaRPr lang="en-GB" sz="2000" dirty="0"/>
          </a:p>
          <a:p>
            <a:pPr marL="342900" indent="-342900">
              <a:buAutoNum type="arabicPeriod"/>
            </a:pPr>
            <a:endParaRPr lang="en-GB" sz="2000" dirty="0"/>
          </a:p>
          <a:p>
            <a:pPr marL="342900" indent="-342900">
              <a:buAutoNum type="arabicPeriod"/>
            </a:pPr>
            <a:r>
              <a:rPr lang="en-GB" sz="2000" dirty="0"/>
              <a:t>The Doctor diagnoses the reason for your problem</a:t>
            </a:r>
          </a:p>
          <a:p>
            <a:pPr marL="342900" indent="-342900">
              <a:buAutoNum type="arabicPeriod"/>
            </a:pPr>
            <a:endParaRPr lang="en-GB" sz="2000" dirty="0"/>
          </a:p>
          <a:p>
            <a:pPr marL="342900" indent="-342900">
              <a:buAutoNum type="arabicPeriod"/>
            </a:pPr>
            <a:endParaRPr lang="en-GB" sz="2000" dirty="0"/>
          </a:p>
          <a:p>
            <a:pPr marL="342900" indent="-342900">
              <a:buAutoNum type="arabicPeriod"/>
            </a:pPr>
            <a:endParaRPr lang="en-GB" sz="2000" dirty="0"/>
          </a:p>
          <a:p>
            <a:pPr marL="342900" indent="-342900">
              <a:buAutoNum type="arabicPeriod"/>
            </a:pPr>
            <a:r>
              <a:rPr lang="en-GB" sz="2000" dirty="0"/>
              <a:t>The Doctor explains how to solve the problem</a:t>
            </a:r>
          </a:p>
          <a:p>
            <a:pPr marL="342900" indent="-342900">
              <a:buAutoNum type="arabicPeriod"/>
            </a:pPr>
            <a:endParaRPr lang="en-GB" sz="2000" dirty="0"/>
          </a:p>
          <a:p>
            <a:pPr marL="342900" indent="-342900">
              <a:buAutoNum type="arabicPeriod"/>
            </a:pPr>
            <a:endParaRPr lang="en-GB" sz="2000" dirty="0"/>
          </a:p>
          <a:p>
            <a:pPr marL="342900" indent="-342900">
              <a:buAutoNum type="arabicPeriod"/>
            </a:pPr>
            <a:endParaRPr lang="en-GB" sz="2000" dirty="0"/>
          </a:p>
          <a:p>
            <a:pPr marL="342900" indent="-342900">
              <a:buAutoNum type="arabicPeriod"/>
            </a:pPr>
            <a:r>
              <a:rPr lang="en-GB" sz="2000" dirty="0"/>
              <a:t>The Doctor writes out a prescription</a:t>
            </a:r>
          </a:p>
        </p:txBody>
      </p:sp>
      <p:sp>
        <p:nvSpPr>
          <p:cNvPr id="5" name="TextBox 4"/>
          <p:cNvSpPr txBox="1"/>
          <p:nvPr/>
        </p:nvSpPr>
        <p:spPr>
          <a:xfrm>
            <a:off x="2513396" y="2566219"/>
            <a:ext cx="6076335" cy="4093428"/>
          </a:xfrm>
          <a:prstGeom prst="rect">
            <a:avLst/>
          </a:prstGeom>
          <a:noFill/>
        </p:spPr>
        <p:txBody>
          <a:bodyPr wrap="square" rtlCol="0">
            <a:spAutoFit/>
          </a:bodyPr>
          <a:lstStyle/>
          <a:p>
            <a:r>
              <a:rPr lang="en-GB" sz="2000" dirty="0">
                <a:solidFill>
                  <a:srgbClr val="FF0000"/>
                </a:solidFill>
              </a:rPr>
              <a:t>e.g. You have an upset stomach</a:t>
            </a:r>
          </a:p>
          <a:p>
            <a:endParaRPr lang="en-GB" sz="2000" dirty="0">
              <a:solidFill>
                <a:srgbClr val="FF0000"/>
              </a:solidFill>
            </a:endParaRPr>
          </a:p>
          <a:p>
            <a:endParaRPr lang="en-GB" sz="2000" dirty="0">
              <a:solidFill>
                <a:srgbClr val="FF0000"/>
              </a:solidFill>
            </a:endParaRPr>
          </a:p>
          <a:p>
            <a:endParaRPr lang="en-GB" sz="2000" dirty="0">
              <a:solidFill>
                <a:srgbClr val="FF0000"/>
              </a:solidFill>
            </a:endParaRPr>
          </a:p>
          <a:p>
            <a:r>
              <a:rPr lang="en-GB" sz="2000" dirty="0">
                <a:solidFill>
                  <a:srgbClr val="FF0000"/>
                </a:solidFill>
              </a:rPr>
              <a:t>e.g. Your stomach upset is because you ate some contaminated food</a:t>
            </a:r>
          </a:p>
          <a:p>
            <a:endParaRPr lang="en-GB" sz="2000" dirty="0">
              <a:solidFill>
                <a:srgbClr val="FF0000"/>
              </a:solidFill>
            </a:endParaRPr>
          </a:p>
          <a:p>
            <a:endParaRPr lang="en-GB" sz="2000" dirty="0">
              <a:solidFill>
                <a:srgbClr val="FF0000"/>
              </a:solidFill>
            </a:endParaRPr>
          </a:p>
          <a:p>
            <a:r>
              <a:rPr lang="en-GB" sz="2000" dirty="0">
                <a:solidFill>
                  <a:srgbClr val="FF0000"/>
                </a:solidFill>
              </a:rPr>
              <a:t>e.g. The Doctor explains that the ratio of good to bad bacteria in your stomach needs to be rebalanced</a:t>
            </a:r>
          </a:p>
          <a:p>
            <a:endParaRPr lang="en-GB" sz="2000" dirty="0">
              <a:solidFill>
                <a:srgbClr val="FF0000"/>
              </a:solidFill>
            </a:endParaRPr>
          </a:p>
          <a:p>
            <a:endParaRPr lang="en-GB" sz="2000" dirty="0">
              <a:solidFill>
                <a:srgbClr val="FF0000"/>
              </a:solidFill>
            </a:endParaRPr>
          </a:p>
          <a:p>
            <a:r>
              <a:rPr lang="en-GB" sz="2000" dirty="0">
                <a:solidFill>
                  <a:srgbClr val="FF0000"/>
                </a:solidFill>
              </a:rPr>
              <a:t>e.g. The Doctor prescribes a course of antibiotics</a:t>
            </a:r>
          </a:p>
        </p:txBody>
      </p:sp>
    </p:spTree>
    <p:extLst>
      <p:ext uri="{BB962C8B-B14F-4D97-AF65-F5344CB8AC3E}">
        <p14:creationId xmlns:p14="http://schemas.microsoft.com/office/powerpoint/2010/main" val="1377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 calcmode="lin" valueType="num">
                                      <p:cBhvr additive="base">
                                        <p:cTn id="2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716" y="235974"/>
            <a:ext cx="8465574" cy="461665"/>
          </a:xfrm>
          <a:prstGeom prst="rect">
            <a:avLst/>
          </a:prstGeom>
          <a:noFill/>
        </p:spPr>
        <p:txBody>
          <a:bodyPr wrap="square" rtlCol="0">
            <a:spAutoFit/>
          </a:bodyPr>
          <a:lstStyle/>
          <a:p>
            <a:pPr algn="ctr"/>
            <a:r>
              <a:rPr lang="en-GB" sz="2400" dirty="0"/>
              <a:t>Watch the short video clip</a:t>
            </a:r>
          </a:p>
        </p:txBody>
      </p:sp>
      <p:sp>
        <p:nvSpPr>
          <p:cNvPr id="3" name="TextBox 2"/>
          <p:cNvSpPr txBox="1"/>
          <p:nvPr/>
        </p:nvSpPr>
        <p:spPr>
          <a:xfrm>
            <a:off x="914400" y="1238865"/>
            <a:ext cx="7256206" cy="2246769"/>
          </a:xfrm>
          <a:prstGeom prst="rect">
            <a:avLst/>
          </a:prstGeom>
          <a:solidFill>
            <a:srgbClr val="FFFF00"/>
          </a:solidFill>
          <a:ln>
            <a:solidFill>
              <a:schemeClr val="tx1"/>
            </a:solidFill>
          </a:ln>
        </p:spPr>
        <p:txBody>
          <a:bodyPr wrap="square" rtlCol="0">
            <a:spAutoFit/>
          </a:bodyPr>
          <a:lstStyle/>
          <a:p>
            <a:pPr marL="457200" indent="-457200">
              <a:buAutoNum type="arabicPeriod"/>
            </a:pPr>
            <a:r>
              <a:rPr lang="en-GB" sz="2000" dirty="0"/>
              <a:t>All Life is </a:t>
            </a:r>
            <a:r>
              <a:rPr lang="en-GB" sz="2000" b="1" dirty="0"/>
              <a:t>suffering</a:t>
            </a:r>
          </a:p>
          <a:p>
            <a:pPr marL="457200" indent="-457200">
              <a:buAutoNum type="arabicPeriod"/>
            </a:pPr>
            <a:endParaRPr lang="en-GB" sz="2000" dirty="0"/>
          </a:p>
          <a:p>
            <a:pPr marL="457200" indent="-457200">
              <a:buAutoNum type="arabicPeriod"/>
            </a:pPr>
            <a:r>
              <a:rPr lang="en-GB" sz="2000" dirty="0"/>
              <a:t>We suffer as a result of our </a:t>
            </a:r>
            <a:r>
              <a:rPr lang="en-GB" sz="2000" b="1" dirty="0"/>
              <a:t>desires/cravings</a:t>
            </a:r>
          </a:p>
          <a:p>
            <a:pPr marL="457200" indent="-457200">
              <a:buAutoNum type="arabicPeriod"/>
            </a:pPr>
            <a:endParaRPr lang="en-GB" sz="2000" dirty="0"/>
          </a:p>
          <a:p>
            <a:pPr marL="457200" indent="-457200">
              <a:buAutoNum type="arabicPeriod"/>
            </a:pPr>
            <a:r>
              <a:rPr lang="en-GB" sz="2000" dirty="0"/>
              <a:t>The way to stop suffering is to </a:t>
            </a:r>
            <a:r>
              <a:rPr lang="en-GB" sz="2000" b="1" dirty="0"/>
              <a:t>reduce our cravings</a:t>
            </a:r>
          </a:p>
          <a:p>
            <a:pPr marL="457200" indent="-457200">
              <a:buAutoNum type="arabicPeriod"/>
            </a:pPr>
            <a:endParaRPr lang="en-GB" sz="2000" b="1" dirty="0"/>
          </a:p>
          <a:p>
            <a:pPr marL="457200" indent="-457200">
              <a:buAutoNum type="arabicPeriod"/>
            </a:pPr>
            <a:r>
              <a:rPr lang="en-GB" sz="2000" dirty="0"/>
              <a:t>The way to do this is to follow the </a:t>
            </a:r>
            <a:r>
              <a:rPr lang="en-GB" sz="2000" b="1" dirty="0"/>
              <a:t>8 fold path</a:t>
            </a:r>
          </a:p>
        </p:txBody>
      </p:sp>
      <p:sp>
        <p:nvSpPr>
          <p:cNvPr id="4" name="TextBox 3"/>
          <p:cNvSpPr txBox="1"/>
          <p:nvPr/>
        </p:nvSpPr>
        <p:spPr>
          <a:xfrm>
            <a:off x="3543635" y="4088415"/>
            <a:ext cx="5122034" cy="2585323"/>
          </a:xfrm>
          <a:prstGeom prst="rect">
            <a:avLst/>
          </a:prstGeom>
          <a:solidFill>
            <a:srgbClr val="57D3FF"/>
          </a:solidFill>
          <a:ln>
            <a:solidFill>
              <a:schemeClr val="tx1"/>
            </a:solidFill>
          </a:ln>
        </p:spPr>
        <p:txBody>
          <a:bodyPr wrap="square" rtlCol="0">
            <a:spAutoFit/>
          </a:bodyPr>
          <a:lstStyle/>
          <a:p>
            <a:pPr marL="342900" indent="-342900">
              <a:buAutoNum type="arabicPeriod"/>
            </a:pPr>
            <a:r>
              <a:rPr lang="en-GB" dirty="0">
                <a:latin typeface="Comic Sans MS" panose="030F0702030302020204" pitchFamily="66" charset="0"/>
              </a:rPr>
              <a:t>Life sucks!</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Life sucks because you want stuff!</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If you don’t want life to suck you need to stop wanting stuff!</a:t>
            </a:r>
          </a:p>
          <a:p>
            <a:pPr marL="342900" indent="-342900">
              <a:buAutoNum type="arabicPeriod"/>
            </a:pPr>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The 8 fold path is the way to stop wanting stuff!</a:t>
            </a:r>
            <a:endParaRPr lang="en-GB" sz="1600" dirty="0">
              <a:latin typeface="Comic Sans MS" panose="030F0702030302020204" pitchFamily="66" charset="0"/>
            </a:endParaRPr>
          </a:p>
        </p:txBody>
      </p:sp>
      <p:pic>
        <p:nvPicPr>
          <p:cNvPr id="4100" name="Picture 4" descr="Image result for homer confused"/>
          <p:cNvPicPr>
            <a:picLocks noChangeAspect="1" noChangeArrowheads="1"/>
          </p:cNvPicPr>
          <p:nvPr/>
        </p:nvPicPr>
        <p:blipFill rotWithShape="1">
          <a:blip r:embed="rId2">
            <a:extLst>
              <a:ext uri="{28A0092B-C50C-407E-A947-70E740481C1C}">
                <a14:useLocalDpi xmlns:a14="http://schemas.microsoft.com/office/drawing/2010/main" val="0"/>
              </a:ext>
            </a:extLst>
          </a:blip>
          <a:srcRect l="25044" r="23404" b="18258"/>
          <a:stretch/>
        </p:blipFill>
        <p:spPr bwMode="auto">
          <a:xfrm>
            <a:off x="973394" y="4088415"/>
            <a:ext cx="2118851" cy="1976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643" y="6236593"/>
            <a:ext cx="2620297" cy="461665"/>
          </a:xfrm>
          <a:prstGeom prst="rect">
            <a:avLst/>
          </a:prstGeom>
          <a:noFill/>
        </p:spPr>
        <p:txBody>
          <a:bodyPr wrap="square" rtlCol="0">
            <a:spAutoFit/>
          </a:bodyPr>
          <a:lstStyle/>
          <a:p>
            <a:pPr algn="ctr"/>
            <a:r>
              <a:rPr lang="en-GB" sz="2400" dirty="0"/>
              <a:t>Still struggling?</a:t>
            </a:r>
          </a:p>
        </p:txBody>
      </p:sp>
    </p:spTree>
    <p:extLst>
      <p:ext uri="{BB962C8B-B14F-4D97-AF65-F5344CB8AC3E}">
        <p14:creationId xmlns:p14="http://schemas.microsoft.com/office/powerpoint/2010/main" val="57426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additive="base">
                                        <p:cTn id="35" dur="500" fill="hold"/>
                                        <p:tgtEl>
                                          <p:spTgt spid="4100"/>
                                        </p:tgtEl>
                                        <p:attrNameLst>
                                          <p:attrName>ppt_x</p:attrName>
                                        </p:attrNameLst>
                                      </p:cBhvr>
                                      <p:tavLst>
                                        <p:tav tm="0">
                                          <p:val>
                                            <p:strVal val="#ppt_x"/>
                                          </p:val>
                                        </p:tav>
                                        <p:tav tm="100000">
                                          <p:val>
                                            <p:strVal val="#ppt_x"/>
                                          </p:val>
                                        </p:tav>
                                      </p:tavLst>
                                    </p:anim>
                                    <p:anim calcmode="lin" valueType="num">
                                      <p:cBhvr additive="base">
                                        <p:cTn id="36"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rsteachertaylor.files.wordpress.com/2012/02/think-pair-sha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6350"/>
            <a:ext cx="4686453" cy="367165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p:cNvSpPr/>
          <p:nvPr/>
        </p:nvSpPr>
        <p:spPr>
          <a:xfrm>
            <a:off x="3082413" y="0"/>
            <a:ext cx="5928851" cy="3679724"/>
          </a:xfrm>
          <a:prstGeom prst="cloudCallout">
            <a:avLst>
              <a:gd name="adj1" fmla="val -38782"/>
              <a:gd name="adj2" fmla="val 72169"/>
            </a:avLst>
          </a:prstGeom>
          <a:solidFill>
            <a:srgbClr val="FF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Do you agree with Buddha’s teachings about suffering?</a:t>
            </a:r>
          </a:p>
          <a:p>
            <a:pPr algn="ctr"/>
            <a:endParaRPr lang="en-GB" sz="2800" dirty="0">
              <a:solidFill>
                <a:schemeClr val="tx1"/>
              </a:solidFill>
            </a:endParaRPr>
          </a:p>
          <a:p>
            <a:pPr algn="ctr"/>
            <a:r>
              <a:rPr lang="en-GB" sz="2800" dirty="0">
                <a:solidFill>
                  <a:schemeClr val="tx1"/>
                </a:solidFill>
              </a:rPr>
              <a:t>Can you see any flaws in this argument?</a:t>
            </a:r>
          </a:p>
        </p:txBody>
      </p:sp>
      <p:sp>
        <p:nvSpPr>
          <p:cNvPr id="3" name="TextBox 2"/>
          <p:cNvSpPr txBox="1"/>
          <p:nvPr/>
        </p:nvSpPr>
        <p:spPr>
          <a:xfrm>
            <a:off x="4776710" y="4807974"/>
            <a:ext cx="4144296" cy="1631216"/>
          </a:xfrm>
          <a:prstGeom prst="rect">
            <a:avLst/>
          </a:prstGeom>
          <a:solidFill>
            <a:srgbClr val="FFFF00"/>
          </a:solidFill>
          <a:ln>
            <a:solidFill>
              <a:schemeClr val="tx1"/>
            </a:solidFill>
          </a:ln>
        </p:spPr>
        <p:txBody>
          <a:bodyPr wrap="square" rtlCol="0">
            <a:spAutoFit/>
          </a:bodyPr>
          <a:lstStyle/>
          <a:p>
            <a:pPr algn="ctr"/>
            <a:r>
              <a:rPr lang="en-GB" sz="2000" b="1" dirty="0"/>
              <a:t>Stretch and Challenge:</a:t>
            </a:r>
          </a:p>
          <a:p>
            <a:pPr algn="ctr"/>
            <a:endParaRPr lang="en-GB" sz="2000" dirty="0"/>
          </a:p>
          <a:p>
            <a:pPr algn="ctr"/>
            <a:r>
              <a:rPr lang="en-GB" sz="2000" dirty="0"/>
              <a:t>How does Buddha use the analogy of the raft to explain the 4 Noble Truths?  Do you agree with this analogy?</a:t>
            </a:r>
          </a:p>
        </p:txBody>
      </p:sp>
    </p:spTree>
    <p:extLst>
      <p:ext uri="{BB962C8B-B14F-4D97-AF65-F5344CB8AC3E}">
        <p14:creationId xmlns:p14="http://schemas.microsoft.com/office/powerpoint/2010/main" val="129229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se3.mm.bing.net/th?id=OIP.Mc7c2418da99895749220d9d9ef442fdeo0&amp;pid=15.1&amp;P=0&amp;w=281&amp;h=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254" y="4631762"/>
            <a:ext cx="267652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eed dating logo"/>
          <p:cNvPicPr>
            <a:picLocks noChangeAspect="1" noChangeArrowheads="1"/>
          </p:cNvPicPr>
          <p:nvPr/>
        </p:nvPicPr>
        <p:blipFill rotWithShape="1">
          <a:blip r:embed="rId3">
            <a:extLst>
              <a:ext uri="{28A0092B-C50C-407E-A947-70E740481C1C}">
                <a14:useLocalDpi xmlns:a14="http://schemas.microsoft.com/office/drawing/2010/main" val="0"/>
              </a:ext>
            </a:extLst>
          </a:blip>
          <a:srcRect b="17205"/>
          <a:stretch/>
        </p:blipFill>
        <p:spPr bwMode="auto">
          <a:xfrm>
            <a:off x="57889" y="516963"/>
            <a:ext cx="4514111" cy="522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36866" y="5117690"/>
            <a:ext cx="3156155" cy="29497"/>
          </a:xfrm>
          <a:prstGeom prst="line">
            <a:avLst/>
          </a:prstGeom>
          <a:ln w="76200"/>
        </p:spPr>
        <p:style>
          <a:lnRef idx="3">
            <a:schemeClr val="dk1"/>
          </a:lnRef>
          <a:fillRef idx="0">
            <a:schemeClr val="dk1"/>
          </a:fillRef>
          <a:effectRef idx="2">
            <a:schemeClr val="dk1"/>
          </a:effectRef>
          <a:fontRef idx="minor">
            <a:schemeClr val="tx1"/>
          </a:fontRef>
        </p:style>
      </p:cxnSp>
      <p:sp>
        <p:nvSpPr>
          <p:cNvPr id="5" name="TextBox 4"/>
          <p:cNvSpPr txBox="1"/>
          <p:nvPr/>
        </p:nvSpPr>
        <p:spPr>
          <a:xfrm rot="20949767">
            <a:off x="390278" y="5188654"/>
            <a:ext cx="6002593" cy="830997"/>
          </a:xfrm>
          <a:prstGeom prst="rect">
            <a:avLst/>
          </a:prstGeom>
          <a:noFill/>
        </p:spPr>
        <p:txBody>
          <a:bodyPr wrap="square" rtlCol="0">
            <a:spAutoFit/>
          </a:bodyPr>
          <a:lstStyle/>
          <a:p>
            <a:r>
              <a:rPr lang="en-GB" sz="4800" b="1" dirty="0">
                <a:effectLst>
                  <a:outerShdw blurRad="38100" dist="38100" dir="2700000" algn="tl">
                    <a:srgbClr val="000000">
                      <a:alpha val="43137"/>
                    </a:srgbClr>
                  </a:outerShdw>
                </a:effectLst>
                <a:latin typeface="Bradley Hand ITC" panose="03070402050302030203" pitchFamily="66" charset="0"/>
              </a:rPr>
              <a:t>QUESTIONING</a:t>
            </a:r>
          </a:p>
        </p:txBody>
      </p:sp>
      <p:sp>
        <p:nvSpPr>
          <p:cNvPr id="6" name="TextBox 5"/>
          <p:cNvSpPr txBox="1"/>
          <p:nvPr/>
        </p:nvSpPr>
        <p:spPr>
          <a:xfrm>
            <a:off x="4911213" y="871576"/>
            <a:ext cx="3834580" cy="3539430"/>
          </a:xfrm>
          <a:prstGeom prst="rect">
            <a:avLst/>
          </a:prstGeom>
          <a:noFill/>
        </p:spPr>
        <p:txBody>
          <a:bodyPr wrap="square" rtlCol="0">
            <a:spAutoFit/>
          </a:bodyPr>
          <a:lstStyle/>
          <a:p>
            <a:pPr algn="ctr"/>
            <a:r>
              <a:rPr lang="en-GB" sz="2800" dirty="0"/>
              <a:t>You will have 1 minute with each partner to discuss the question on the screen.  When the timer goes you will need to move on to the next person and the next question.</a:t>
            </a:r>
          </a:p>
        </p:txBody>
      </p:sp>
    </p:spTree>
    <p:extLst>
      <p:ext uri="{BB962C8B-B14F-4D97-AF65-F5344CB8AC3E}">
        <p14:creationId xmlns:p14="http://schemas.microsoft.com/office/powerpoint/2010/main" val="346289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16" y="265471"/>
            <a:ext cx="6740013" cy="646331"/>
          </a:xfrm>
          <a:prstGeom prst="rect">
            <a:avLst/>
          </a:prstGeom>
          <a:noFill/>
        </p:spPr>
        <p:txBody>
          <a:bodyPr wrap="square" rtlCol="0">
            <a:spAutoFit/>
          </a:bodyPr>
          <a:lstStyle/>
          <a:p>
            <a:pPr algn="ctr"/>
            <a:r>
              <a:rPr lang="en-GB" sz="3600" b="1" dirty="0"/>
              <a:t>Question 1</a:t>
            </a:r>
          </a:p>
        </p:txBody>
      </p:sp>
      <p:sp>
        <p:nvSpPr>
          <p:cNvPr id="4" name="Speech Bubble: Oval 3"/>
          <p:cNvSpPr/>
          <p:nvPr/>
        </p:nvSpPr>
        <p:spPr>
          <a:xfrm>
            <a:off x="973393" y="1548581"/>
            <a:ext cx="7241458" cy="4070555"/>
          </a:xfrm>
          <a:prstGeom prst="wedgeEllipseCallout">
            <a:avLst>
              <a:gd name="adj1" fmla="val -44255"/>
              <a:gd name="adj2" fmla="val 6177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Isn’t this a really pessimistic way of looking at the world?</a:t>
            </a:r>
          </a:p>
        </p:txBody>
      </p:sp>
    </p:spTree>
    <p:extLst>
      <p:ext uri="{BB962C8B-B14F-4D97-AF65-F5344CB8AC3E}">
        <p14:creationId xmlns:p14="http://schemas.microsoft.com/office/powerpoint/2010/main" val="301996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16" y="265471"/>
            <a:ext cx="6740013" cy="646331"/>
          </a:xfrm>
          <a:prstGeom prst="rect">
            <a:avLst/>
          </a:prstGeom>
          <a:noFill/>
        </p:spPr>
        <p:txBody>
          <a:bodyPr wrap="square" rtlCol="0">
            <a:spAutoFit/>
          </a:bodyPr>
          <a:lstStyle/>
          <a:p>
            <a:pPr algn="ctr"/>
            <a:r>
              <a:rPr lang="en-GB" sz="3600" b="1" dirty="0"/>
              <a:t>Question 2</a:t>
            </a:r>
          </a:p>
        </p:txBody>
      </p:sp>
      <p:sp>
        <p:nvSpPr>
          <p:cNvPr id="4" name="Speech Bubble: Oval 3"/>
          <p:cNvSpPr/>
          <p:nvPr/>
        </p:nvSpPr>
        <p:spPr>
          <a:xfrm>
            <a:off x="973393" y="1548581"/>
            <a:ext cx="7241458" cy="4070555"/>
          </a:xfrm>
          <a:prstGeom prst="wedgeEllipseCallout">
            <a:avLst>
              <a:gd name="adj1" fmla="val -44255"/>
              <a:gd name="adj2" fmla="val 6177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Is all suffering really a result of our craving?</a:t>
            </a:r>
          </a:p>
          <a:p>
            <a:pPr algn="ctr"/>
            <a:endParaRPr lang="en-GB" sz="3200" b="1" dirty="0">
              <a:solidFill>
                <a:schemeClr val="tx1"/>
              </a:solidFill>
            </a:endParaRPr>
          </a:p>
        </p:txBody>
      </p:sp>
    </p:spTree>
    <p:extLst>
      <p:ext uri="{BB962C8B-B14F-4D97-AF65-F5344CB8AC3E}">
        <p14:creationId xmlns:p14="http://schemas.microsoft.com/office/powerpoint/2010/main" val="152379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16" y="265471"/>
            <a:ext cx="6740013" cy="646331"/>
          </a:xfrm>
          <a:prstGeom prst="rect">
            <a:avLst/>
          </a:prstGeom>
          <a:noFill/>
        </p:spPr>
        <p:txBody>
          <a:bodyPr wrap="square" rtlCol="0">
            <a:spAutoFit/>
          </a:bodyPr>
          <a:lstStyle/>
          <a:p>
            <a:pPr algn="ctr"/>
            <a:r>
              <a:rPr lang="en-GB" sz="3600" b="1" dirty="0"/>
              <a:t>Question 3</a:t>
            </a:r>
          </a:p>
        </p:txBody>
      </p:sp>
      <p:sp>
        <p:nvSpPr>
          <p:cNvPr id="4" name="Speech Bubble: Oval 3"/>
          <p:cNvSpPr/>
          <p:nvPr/>
        </p:nvSpPr>
        <p:spPr>
          <a:xfrm>
            <a:off x="973393" y="1548581"/>
            <a:ext cx="7241458" cy="4070555"/>
          </a:xfrm>
          <a:prstGeom prst="wedgeEllipseCallout">
            <a:avLst>
              <a:gd name="adj1" fmla="val -44255"/>
              <a:gd name="adj2" fmla="val 6177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Does this mean that it is always wrong to crave/want things?</a:t>
            </a:r>
            <a:endParaRPr lang="en-GB" sz="3200" b="1" dirty="0">
              <a:solidFill>
                <a:schemeClr val="tx1"/>
              </a:solidFill>
            </a:endParaRPr>
          </a:p>
        </p:txBody>
      </p:sp>
    </p:spTree>
    <p:extLst>
      <p:ext uri="{BB962C8B-B14F-4D97-AF65-F5344CB8AC3E}">
        <p14:creationId xmlns:p14="http://schemas.microsoft.com/office/powerpoint/2010/main" val="845617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16" y="265471"/>
            <a:ext cx="6740013" cy="646331"/>
          </a:xfrm>
          <a:prstGeom prst="rect">
            <a:avLst/>
          </a:prstGeom>
          <a:noFill/>
        </p:spPr>
        <p:txBody>
          <a:bodyPr wrap="square" rtlCol="0">
            <a:spAutoFit/>
          </a:bodyPr>
          <a:lstStyle/>
          <a:p>
            <a:pPr algn="ctr"/>
            <a:r>
              <a:rPr lang="en-GB" sz="3600" b="1" dirty="0"/>
              <a:t>Question 4</a:t>
            </a:r>
          </a:p>
        </p:txBody>
      </p:sp>
      <p:sp>
        <p:nvSpPr>
          <p:cNvPr id="4" name="Speech Bubble: Oval 3"/>
          <p:cNvSpPr/>
          <p:nvPr/>
        </p:nvSpPr>
        <p:spPr>
          <a:xfrm>
            <a:off x="973393" y="1548581"/>
            <a:ext cx="7241458" cy="4070555"/>
          </a:xfrm>
          <a:prstGeom prst="wedgeEllipseCallout">
            <a:avLst>
              <a:gd name="adj1" fmla="val -44255"/>
              <a:gd name="adj2" fmla="val 6177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Who does the Buddha believe is responsible for solving the problem?  How is this different to other religions?  Do you agree with him?</a:t>
            </a:r>
          </a:p>
        </p:txBody>
      </p:sp>
    </p:spTree>
    <p:extLst>
      <p:ext uri="{BB962C8B-B14F-4D97-AF65-F5344CB8AC3E}">
        <p14:creationId xmlns:p14="http://schemas.microsoft.com/office/powerpoint/2010/main" val="383513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4116" y="265471"/>
            <a:ext cx="6740013" cy="646331"/>
          </a:xfrm>
          <a:prstGeom prst="rect">
            <a:avLst/>
          </a:prstGeom>
          <a:noFill/>
        </p:spPr>
        <p:txBody>
          <a:bodyPr wrap="square" rtlCol="0">
            <a:spAutoFit/>
          </a:bodyPr>
          <a:lstStyle/>
          <a:p>
            <a:pPr algn="ctr"/>
            <a:r>
              <a:rPr lang="en-GB" sz="3600" b="1" dirty="0"/>
              <a:t>Question 5</a:t>
            </a:r>
          </a:p>
        </p:txBody>
      </p:sp>
      <p:sp>
        <p:nvSpPr>
          <p:cNvPr id="4" name="Speech Bubble: Oval 3"/>
          <p:cNvSpPr/>
          <p:nvPr/>
        </p:nvSpPr>
        <p:spPr>
          <a:xfrm>
            <a:off x="973393" y="1548581"/>
            <a:ext cx="7241458" cy="4070555"/>
          </a:xfrm>
          <a:prstGeom prst="wedgeEllipseCallout">
            <a:avLst>
              <a:gd name="adj1" fmla="val -44255"/>
              <a:gd name="adj2" fmla="val 6177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Why might some people see the Buddha’s view as unsympathetic?  Is this a fair judgement?</a:t>
            </a:r>
            <a:endParaRPr lang="en-GB" sz="3200" b="1" dirty="0">
              <a:solidFill>
                <a:schemeClr val="tx1"/>
              </a:solidFill>
            </a:endParaRPr>
          </a:p>
        </p:txBody>
      </p:sp>
    </p:spTree>
    <p:extLst>
      <p:ext uri="{BB962C8B-B14F-4D97-AF65-F5344CB8AC3E}">
        <p14:creationId xmlns:p14="http://schemas.microsoft.com/office/powerpoint/2010/main" val="137787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68" y="0"/>
            <a:ext cx="8583561" cy="646331"/>
          </a:xfrm>
          <a:prstGeom prst="rect">
            <a:avLst/>
          </a:prstGeom>
          <a:noFill/>
        </p:spPr>
        <p:txBody>
          <a:bodyPr wrap="square" rtlCol="0">
            <a:spAutoFit/>
          </a:bodyPr>
          <a:lstStyle/>
          <a:p>
            <a:pPr algn="ctr"/>
            <a:r>
              <a:rPr lang="en-GB" sz="3600" b="1" dirty="0"/>
              <a:t>Buddha’s Views on Happiness</a:t>
            </a:r>
          </a:p>
        </p:txBody>
      </p:sp>
      <p:sp>
        <p:nvSpPr>
          <p:cNvPr id="3" name="TextBox 2"/>
          <p:cNvSpPr txBox="1"/>
          <p:nvPr/>
        </p:nvSpPr>
        <p:spPr>
          <a:xfrm>
            <a:off x="294968" y="646331"/>
            <a:ext cx="8406580" cy="5016758"/>
          </a:xfrm>
          <a:prstGeom prst="rect">
            <a:avLst/>
          </a:prstGeom>
          <a:noFill/>
        </p:spPr>
        <p:txBody>
          <a:bodyPr wrap="square" rtlCol="0">
            <a:spAutoFit/>
          </a:bodyPr>
          <a:lstStyle/>
          <a:p>
            <a:pPr algn="ctr"/>
            <a:r>
              <a:rPr lang="en-GB" sz="2000" b="1" dirty="0"/>
              <a:t>The Buddha believed that there were a number of problems with human beliefs about happiness:</a:t>
            </a:r>
          </a:p>
          <a:p>
            <a:endParaRPr lang="en-GB" sz="2000" dirty="0"/>
          </a:p>
          <a:p>
            <a:pPr marL="342900" indent="-342900">
              <a:buAutoNum type="arabicParenR"/>
            </a:pPr>
            <a:r>
              <a:rPr lang="en-GB" sz="2000" dirty="0"/>
              <a:t>Often, we find out the things that we thought would make us happy don’t!  This can actually end up making us even more unhappy in the long term!  Think of how many celebrities seem to have it all, and yet still seem desperately unhappy! </a:t>
            </a:r>
          </a:p>
          <a:p>
            <a:pPr marL="342900" indent="-342900">
              <a:buAutoNum type="arabicParenR"/>
            </a:pPr>
            <a:endParaRPr lang="en-GB" sz="2000" dirty="0"/>
          </a:p>
          <a:p>
            <a:pPr marL="342900" indent="-342900">
              <a:buAutoNum type="arabicParenR"/>
            </a:pPr>
            <a:r>
              <a:rPr lang="en-GB" sz="2000" dirty="0"/>
              <a:t>Human beings naturally always crave more!  We believe that a bigger house or a nicer car will make us happy but when we reach this goal we move the goalpost…nothing ever seems to be enough to satisfy our cravings and make us truly happy!</a:t>
            </a:r>
          </a:p>
          <a:p>
            <a:pPr marL="342900" indent="-342900">
              <a:buAutoNum type="arabicParenR"/>
            </a:pPr>
            <a:endParaRPr lang="en-GB" sz="2000" dirty="0"/>
          </a:p>
          <a:p>
            <a:pPr marL="342900" indent="-342900">
              <a:buAutoNum type="arabicParenR"/>
            </a:pPr>
            <a:r>
              <a:rPr lang="en-GB" sz="2000" dirty="0"/>
              <a:t>Even if my some miracle we did have everything we desire, then the very impermanent nature of life means that it could all be taken away in an instant which again would leave us more unhappy!</a:t>
            </a:r>
          </a:p>
        </p:txBody>
      </p:sp>
      <p:sp>
        <p:nvSpPr>
          <p:cNvPr id="4" name="TextBox 3"/>
          <p:cNvSpPr txBox="1"/>
          <p:nvPr/>
        </p:nvSpPr>
        <p:spPr>
          <a:xfrm>
            <a:off x="176981" y="5825613"/>
            <a:ext cx="8701548" cy="1015663"/>
          </a:xfrm>
          <a:prstGeom prst="rect">
            <a:avLst/>
          </a:prstGeom>
          <a:noFill/>
        </p:spPr>
        <p:txBody>
          <a:bodyPr wrap="square" rtlCol="0">
            <a:spAutoFit/>
          </a:bodyPr>
          <a:lstStyle/>
          <a:p>
            <a:pPr algn="ctr"/>
            <a:r>
              <a:rPr lang="en-GB" sz="2000" b="1" dirty="0"/>
              <a:t>The Buddha did not believe that happiness was an unachievable goal (indeed the purpose of his quest was to find a cure for suffering) but he believed we needed to re-think our beliefs about suffering and happiness.  </a:t>
            </a:r>
          </a:p>
        </p:txBody>
      </p:sp>
    </p:spTree>
    <p:extLst>
      <p:ext uri="{BB962C8B-B14F-4D97-AF65-F5344CB8AC3E}">
        <p14:creationId xmlns:p14="http://schemas.microsoft.com/office/powerpoint/2010/main" val="150686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51520" y="188640"/>
            <a:ext cx="8712968" cy="79208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Silent Debate</a:t>
            </a:r>
          </a:p>
        </p:txBody>
      </p:sp>
      <p:sp>
        <p:nvSpPr>
          <p:cNvPr id="3" name="Rectangle 2"/>
          <p:cNvSpPr/>
          <p:nvPr/>
        </p:nvSpPr>
        <p:spPr>
          <a:xfrm>
            <a:off x="251520" y="3690570"/>
            <a:ext cx="8139817" cy="1015663"/>
          </a:xfrm>
          <a:prstGeom prst="rect">
            <a:avLst/>
          </a:prstGeom>
        </p:spPr>
        <p:txBody>
          <a:bodyPr wrap="square">
            <a:spAutoFit/>
          </a:bodyPr>
          <a:lstStyle/>
          <a:p>
            <a:pPr algn="ctr"/>
            <a:r>
              <a:rPr lang="en-GB" sz="2000" b="1" dirty="0"/>
              <a:t>Write down your gut reaction to the statement</a:t>
            </a:r>
          </a:p>
          <a:p>
            <a:pPr algn="ctr"/>
            <a:endParaRPr lang="en-GB" sz="2000" b="1" dirty="0"/>
          </a:p>
          <a:p>
            <a:pPr algn="ctr"/>
            <a:r>
              <a:rPr lang="en-GB" sz="2000" b="1" dirty="0"/>
              <a:t>In silence, pass your response to someone on your table</a:t>
            </a:r>
          </a:p>
        </p:txBody>
      </p:sp>
      <p:pic>
        <p:nvPicPr>
          <p:cNvPr id="6" name="Picture 2"/>
          <p:cNvPicPr>
            <a:picLocks noChangeAspect="1" noChangeArrowheads="1"/>
          </p:cNvPicPr>
          <p:nvPr/>
        </p:nvPicPr>
        <p:blipFill>
          <a:blip r:embed="rId3" cstate="print"/>
          <a:srcRect/>
          <a:stretch>
            <a:fillRect/>
          </a:stretch>
        </p:blipFill>
        <p:spPr bwMode="auto">
          <a:xfrm>
            <a:off x="1215896" y="4813427"/>
            <a:ext cx="361019" cy="37077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143888" y="5470908"/>
            <a:ext cx="344576" cy="337447"/>
          </a:xfrm>
          <a:prstGeom prst="rect">
            <a:avLst/>
          </a:prstGeom>
          <a:noFill/>
          <a:ln w="9525">
            <a:noFill/>
            <a:miter lim="800000"/>
            <a:headEnd/>
            <a:tailEnd/>
          </a:ln>
        </p:spPr>
      </p:pic>
      <p:sp>
        <p:nvSpPr>
          <p:cNvPr id="8" name="TextBox 7"/>
          <p:cNvSpPr txBox="1"/>
          <p:nvPr/>
        </p:nvSpPr>
        <p:spPr>
          <a:xfrm>
            <a:off x="1673390" y="4856018"/>
            <a:ext cx="7560840" cy="400110"/>
          </a:xfrm>
          <a:prstGeom prst="rect">
            <a:avLst/>
          </a:prstGeom>
          <a:noFill/>
        </p:spPr>
        <p:txBody>
          <a:bodyPr wrap="square" rtlCol="0">
            <a:spAutoFit/>
          </a:bodyPr>
          <a:lstStyle/>
          <a:p>
            <a:r>
              <a:rPr lang="en-GB" sz="2000" dirty="0"/>
              <a:t>If you agree with something put a tick and write why</a:t>
            </a:r>
          </a:p>
        </p:txBody>
      </p:sp>
      <p:sp>
        <p:nvSpPr>
          <p:cNvPr id="9" name="TextBox 8"/>
          <p:cNvSpPr txBox="1"/>
          <p:nvPr/>
        </p:nvSpPr>
        <p:spPr>
          <a:xfrm>
            <a:off x="1673390" y="5467994"/>
            <a:ext cx="7560840" cy="400110"/>
          </a:xfrm>
          <a:prstGeom prst="rect">
            <a:avLst/>
          </a:prstGeom>
          <a:noFill/>
        </p:spPr>
        <p:txBody>
          <a:bodyPr wrap="square" rtlCol="0">
            <a:spAutoFit/>
          </a:bodyPr>
          <a:lstStyle/>
          <a:p>
            <a:r>
              <a:rPr lang="en-GB" sz="2000" dirty="0"/>
              <a:t>If you disagree with something put a cross and write why</a:t>
            </a:r>
          </a:p>
        </p:txBody>
      </p:sp>
      <p:cxnSp>
        <p:nvCxnSpPr>
          <p:cNvPr id="5" name="Straight Connector 4"/>
          <p:cNvCxnSpPr/>
          <p:nvPr/>
        </p:nvCxnSpPr>
        <p:spPr>
          <a:xfrm flipV="1">
            <a:off x="1215896" y="6095059"/>
            <a:ext cx="272568" cy="412955"/>
          </a:xfrm>
          <a:prstGeom prst="line">
            <a:avLst/>
          </a:prstGeom>
          <a:ln w="38100"/>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73390" y="6050572"/>
            <a:ext cx="7560840" cy="707886"/>
          </a:xfrm>
          <a:prstGeom prst="rect">
            <a:avLst/>
          </a:prstGeom>
          <a:noFill/>
        </p:spPr>
        <p:txBody>
          <a:bodyPr wrap="square" rtlCol="0">
            <a:spAutoFit/>
          </a:bodyPr>
          <a:lstStyle/>
          <a:p>
            <a:r>
              <a:rPr lang="en-GB" sz="2000" dirty="0"/>
              <a:t>If you can extend/develop something that someone else has written draw a line to link it to your new development.</a:t>
            </a:r>
          </a:p>
        </p:txBody>
      </p:sp>
      <p:pic>
        <p:nvPicPr>
          <p:cNvPr id="4098" name="Picture 2" descr="http://www.staceycurnow.com/blog/wp-content/uploads/2010/01/buddh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511" y="1370660"/>
            <a:ext cx="1547326" cy="19700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Speech Bubble: Oval 16"/>
          <p:cNvSpPr/>
          <p:nvPr/>
        </p:nvSpPr>
        <p:spPr>
          <a:xfrm>
            <a:off x="3580764" y="1162424"/>
            <a:ext cx="3985159" cy="2037976"/>
          </a:xfrm>
          <a:prstGeom prst="wedgeEllipseCallout">
            <a:avLst>
              <a:gd name="adj1" fmla="val -69846"/>
              <a:gd name="adj2" fmla="val -8572"/>
            </a:avLst>
          </a:prstGeom>
          <a:solidFill>
            <a:srgbClr val="FF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chemeClr val="tx1"/>
                </a:solidFill>
              </a:rPr>
              <a:t>‘</a:t>
            </a:r>
            <a:r>
              <a:rPr lang="en-GB" sz="2400" b="1" i="1" dirty="0">
                <a:solidFill>
                  <a:schemeClr val="tx1"/>
                </a:solidFill>
              </a:rPr>
              <a:t>Attachment is the root of suffering.’</a:t>
            </a:r>
          </a:p>
          <a:p>
            <a:pPr algn="ctr"/>
            <a:endParaRPr lang="en-GB" sz="2400" b="1" dirty="0">
              <a:solidFill>
                <a:schemeClr val="tx1"/>
              </a:solidFill>
            </a:endParaRPr>
          </a:p>
          <a:p>
            <a:pPr algn="ctr"/>
            <a:r>
              <a:rPr lang="en-GB" sz="2400" dirty="0" err="1">
                <a:solidFill>
                  <a:schemeClr val="tx1"/>
                </a:solidFill>
              </a:rPr>
              <a:t>Pali</a:t>
            </a:r>
            <a:r>
              <a:rPr lang="en-GB" sz="2400" dirty="0">
                <a:solidFill>
                  <a:schemeClr val="tx1"/>
                </a:solidFill>
              </a:rPr>
              <a:t> Canon</a:t>
            </a:r>
          </a:p>
        </p:txBody>
      </p:sp>
    </p:spTree>
    <p:extLst>
      <p:ext uri="{BB962C8B-B14F-4D97-AF65-F5344CB8AC3E}">
        <p14:creationId xmlns:p14="http://schemas.microsoft.com/office/powerpoint/2010/main" val="391404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326" y="794208"/>
            <a:ext cx="10071279" cy="646331"/>
          </a:xfrm>
          <a:prstGeom prst="rect">
            <a:avLst/>
          </a:prstGeom>
          <a:noFill/>
        </p:spPr>
        <p:txBody>
          <a:bodyPr wrap="square" rtlCol="0">
            <a:spAutoFit/>
          </a:bodyPr>
          <a:lstStyle/>
          <a:p>
            <a:pPr algn="ctr"/>
            <a:r>
              <a:rPr lang="en-GB" sz="3600" b="1" u="sng" dirty="0"/>
              <a:t>The 4 Noble Truths</a:t>
            </a:r>
          </a:p>
        </p:txBody>
      </p:sp>
      <p:sp>
        <p:nvSpPr>
          <p:cNvPr id="3" name="Date Placeholder 2"/>
          <p:cNvSpPr>
            <a:spLocks noGrp="1"/>
          </p:cNvSpPr>
          <p:nvPr>
            <p:ph type="dt" sz="half" idx="10"/>
          </p:nvPr>
        </p:nvSpPr>
        <p:spPr>
          <a:xfrm>
            <a:off x="189963" y="260698"/>
            <a:ext cx="2743200" cy="365125"/>
          </a:xfrm>
        </p:spPr>
        <p:txBody>
          <a:bodyPr/>
          <a:lstStyle/>
          <a:p>
            <a:fld id="{F009FF9A-89C9-498E-BB3E-CE6EFE212EE2}" type="datetime1">
              <a:rPr lang="en-GB" sz="2400" b="1" u="sng">
                <a:solidFill>
                  <a:schemeClr val="tx1"/>
                </a:solidFill>
              </a:rPr>
              <a:t>15/06/2018</a:t>
            </a:fld>
            <a:endParaRPr lang="en-GB" sz="2400" b="1" u="sng" dirty="0">
              <a:solidFill>
                <a:schemeClr val="tx1"/>
              </a:solidFill>
            </a:endParaRPr>
          </a:p>
        </p:txBody>
      </p:sp>
      <p:sp>
        <p:nvSpPr>
          <p:cNvPr id="4" name="TextBox 3"/>
          <p:cNvSpPr txBox="1"/>
          <p:nvPr/>
        </p:nvSpPr>
        <p:spPr>
          <a:xfrm>
            <a:off x="606086" y="2044859"/>
            <a:ext cx="4865566" cy="4154984"/>
          </a:xfrm>
          <a:prstGeom prst="rect">
            <a:avLst/>
          </a:prstGeom>
          <a:noFill/>
          <a:ln>
            <a:solidFill>
              <a:schemeClr val="tx1"/>
            </a:solidFill>
          </a:ln>
        </p:spPr>
        <p:txBody>
          <a:bodyPr wrap="square" rtlCol="0">
            <a:spAutoFit/>
          </a:bodyPr>
          <a:lstStyle/>
          <a:p>
            <a:pPr algn="ctr"/>
            <a:r>
              <a:rPr lang="en-GB" sz="2400" b="1" dirty="0"/>
              <a:t>Learning Objectives:</a:t>
            </a:r>
          </a:p>
          <a:p>
            <a:endParaRPr lang="en-GB" sz="2400" dirty="0"/>
          </a:p>
          <a:p>
            <a:pPr marL="342891" indent="-342891">
              <a:buAutoNum type="arabicPeriod"/>
            </a:pPr>
            <a:r>
              <a:rPr lang="en-GB" sz="2400" b="1" dirty="0"/>
              <a:t>Identify </a:t>
            </a:r>
            <a:r>
              <a:rPr lang="en-GB" sz="2400" dirty="0"/>
              <a:t>each of the 4 Noble truths</a:t>
            </a:r>
          </a:p>
          <a:p>
            <a:pPr marL="342891" indent="-342891">
              <a:buAutoNum type="arabicPeriod"/>
            </a:pPr>
            <a:endParaRPr lang="en-GB" sz="2400" b="1" dirty="0"/>
          </a:p>
          <a:p>
            <a:pPr marL="342891" indent="-342891">
              <a:buAutoNum type="arabicPeriod"/>
            </a:pPr>
            <a:r>
              <a:rPr lang="en-GB" sz="2400" b="1" dirty="0"/>
              <a:t>Explain </a:t>
            </a:r>
            <a:r>
              <a:rPr lang="en-GB" sz="2400" dirty="0"/>
              <a:t>how the Buddha believed this explained the problem of suffering</a:t>
            </a:r>
          </a:p>
          <a:p>
            <a:pPr marL="342891" indent="-342891">
              <a:buAutoNum type="arabicPeriod"/>
            </a:pPr>
            <a:endParaRPr lang="en-GB" sz="2400" b="1" dirty="0"/>
          </a:p>
          <a:p>
            <a:pPr marL="342891" indent="-342891">
              <a:buAutoNum type="arabicPeriod"/>
            </a:pPr>
            <a:r>
              <a:rPr lang="en-GB" sz="2400" b="1" dirty="0"/>
              <a:t>Evaluate </a:t>
            </a:r>
            <a:r>
              <a:rPr lang="en-GB" sz="2400" dirty="0"/>
              <a:t>whether this solution effectively solves the problem or not.</a:t>
            </a:r>
          </a:p>
        </p:txBody>
      </p:sp>
      <p:sp>
        <p:nvSpPr>
          <p:cNvPr id="5" name="TextBox 4"/>
          <p:cNvSpPr txBox="1"/>
          <p:nvPr/>
        </p:nvSpPr>
        <p:spPr>
          <a:xfrm>
            <a:off x="5779199" y="4612655"/>
            <a:ext cx="2897918" cy="1631216"/>
          </a:xfrm>
          <a:prstGeom prst="rect">
            <a:avLst/>
          </a:prstGeom>
          <a:solidFill>
            <a:srgbClr val="FFFF00"/>
          </a:solidFill>
          <a:ln>
            <a:solidFill>
              <a:schemeClr val="tx1"/>
            </a:solidFill>
          </a:ln>
        </p:spPr>
        <p:txBody>
          <a:bodyPr wrap="square" rtlCol="0">
            <a:spAutoFit/>
          </a:bodyPr>
          <a:lstStyle/>
          <a:p>
            <a:pPr algn="ctr"/>
            <a:r>
              <a:rPr lang="en-GB" sz="2000" b="1" dirty="0"/>
              <a:t>Key Terms</a:t>
            </a:r>
          </a:p>
          <a:p>
            <a:pPr algn="ctr"/>
            <a:r>
              <a:rPr lang="en-GB" sz="2000" dirty="0"/>
              <a:t>Dukkha</a:t>
            </a:r>
          </a:p>
          <a:p>
            <a:pPr algn="ctr"/>
            <a:r>
              <a:rPr lang="en-GB" sz="2000" dirty="0"/>
              <a:t>Desire</a:t>
            </a:r>
          </a:p>
          <a:p>
            <a:pPr algn="ctr"/>
            <a:r>
              <a:rPr lang="en-GB" sz="2000" dirty="0"/>
              <a:t>Craving</a:t>
            </a:r>
          </a:p>
          <a:p>
            <a:pPr algn="ctr"/>
            <a:r>
              <a:rPr lang="en-GB" sz="2000" dirty="0"/>
              <a:t>Enlightenment</a:t>
            </a:r>
          </a:p>
        </p:txBody>
      </p:sp>
      <p:pic>
        <p:nvPicPr>
          <p:cNvPr id="2050" name="Picture 2" descr="Image result for 4 noble tr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199" y="2044858"/>
            <a:ext cx="2897918" cy="229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5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307" y="1551979"/>
            <a:ext cx="2952750" cy="601096"/>
          </a:xfrm>
          <a:ln>
            <a:solidFill>
              <a:schemeClr val="accent1"/>
            </a:solidFill>
          </a:ln>
        </p:spPr>
        <p:txBody>
          <a:bodyPr>
            <a:normAutofit fontScale="92500"/>
          </a:bodyPr>
          <a:lstStyle/>
          <a:p>
            <a:pPr marL="0" indent="0">
              <a:buNone/>
            </a:pPr>
            <a:r>
              <a:rPr lang="en-GB" dirty="0"/>
              <a:t>1</a:t>
            </a:r>
            <a:r>
              <a:rPr lang="en-GB" sz="3000" dirty="0">
                <a:latin typeface="+mj-lt"/>
              </a:rPr>
              <a:t>. All life is Dukkha</a:t>
            </a:r>
            <a:endParaRPr lang="en-GB" dirty="0">
              <a:latin typeface="+mj-lt"/>
            </a:endParaRPr>
          </a:p>
        </p:txBody>
      </p:sp>
      <p:sp>
        <p:nvSpPr>
          <p:cNvPr id="4" name="Title 1"/>
          <p:cNvSpPr txBox="1">
            <a:spLocks/>
          </p:cNvSpPr>
          <p:nvPr/>
        </p:nvSpPr>
        <p:spPr>
          <a:xfrm>
            <a:off x="133086" y="519963"/>
            <a:ext cx="8948058" cy="76029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1</a:t>
            </a:r>
          </a:p>
        </p:txBody>
      </p:sp>
      <p:sp>
        <p:nvSpPr>
          <p:cNvPr id="5" name="TextBox 4"/>
          <p:cNvSpPr txBox="1"/>
          <p:nvPr/>
        </p:nvSpPr>
        <p:spPr>
          <a:xfrm>
            <a:off x="228600" y="2424793"/>
            <a:ext cx="4746172" cy="2816156"/>
          </a:xfrm>
          <a:prstGeom prst="rect">
            <a:avLst/>
          </a:prstGeom>
          <a:noFill/>
          <a:ln>
            <a:solidFill>
              <a:schemeClr val="accent1"/>
            </a:solidFill>
          </a:ln>
        </p:spPr>
        <p:txBody>
          <a:bodyPr wrap="square" rtlCol="0">
            <a:spAutoFit/>
          </a:bodyPr>
          <a:lstStyle/>
          <a:p>
            <a:r>
              <a:rPr lang="en-GB" sz="2100" dirty="0">
                <a:latin typeface="+mj-lt"/>
              </a:rPr>
              <a:t>The Buddha explained that happiness can happen in this lifetime (such as when he was in his father’s palace) but the importance of his teachings was that is </a:t>
            </a:r>
            <a:r>
              <a:rPr lang="en-GB" sz="2400" b="1" dirty="0">
                <a:solidFill>
                  <a:srgbClr val="FF0000"/>
                </a:solidFill>
                <a:latin typeface="+mj-lt"/>
              </a:rPr>
              <a:t>no happiness is ever permanent</a:t>
            </a:r>
            <a:r>
              <a:rPr lang="en-GB" sz="2100" dirty="0">
                <a:latin typeface="+mj-lt"/>
              </a:rPr>
              <a:t>, all happiness is ‘</a:t>
            </a:r>
            <a:r>
              <a:rPr lang="en-GB" sz="2400" b="1" dirty="0">
                <a:solidFill>
                  <a:srgbClr val="7030A0"/>
                </a:solidFill>
                <a:latin typeface="+mj-lt"/>
              </a:rPr>
              <a:t>tainted</a:t>
            </a:r>
            <a:r>
              <a:rPr lang="en-GB" sz="2100" dirty="0">
                <a:latin typeface="+mj-lt"/>
              </a:rPr>
              <a:t>’</a:t>
            </a:r>
          </a:p>
          <a:p>
            <a:r>
              <a:rPr lang="en-GB" sz="2100" dirty="0">
                <a:latin typeface="+mj-lt"/>
              </a:rPr>
              <a:t>We have discussed this within the Three Marks of Existence…</a:t>
            </a:r>
          </a:p>
        </p:txBody>
      </p:sp>
      <p:pic>
        <p:nvPicPr>
          <p:cNvPr id="1044" name="Picture 10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49806"/>
            <a:ext cx="2466492" cy="1562878"/>
          </a:xfrm>
          <a:prstGeom prst="rect">
            <a:avLst/>
          </a:prstGeom>
        </p:spPr>
      </p:pic>
      <p:pic>
        <p:nvPicPr>
          <p:cNvPr id="2" name="Picture 1"/>
          <p:cNvPicPr>
            <a:picLocks noChangeAspect="1"/>
          </p:cNvPicPr>
          <p:nvPr/>
        </p:nvPicPr>
        <p:blipFill>
          <a:blip r:embed="rId3"/>
          <a:stretch>
            <a:fillRect/>
          </a:stretch>
        </p:blipFill>
        <p:spPr>
          <a:xfrm>
            <a:off x="5138585" y="2413227"/>
            <a:ext cx="3676862" cy="4062933"/>
          </a:xfrm>
          <a:prstGeom prst="rect">
            <a:avLst/>
          </a:prstGeom>
        </p:spPr>
      </p:pic>
    </p:spTree>
    <p:extLst>
      <p:ext uri="{BB962C8B-B14F-4D97-AF65-F5344CB8AC3E}">
        <p14:creationId xmlns:p14="http://schemas.microsoft.com/office/powerpoint/2010/main" val="41205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2313462"/>
            <a:ext cx="3451123" cy="4270400"/>
          </a:xfrm>
          <a:ln>
            <a:solidFill>
              <a:schemeClr val="accent1"/>
            </a:solidFill>
          </a:ln>
        </p:spPr>
        <p:txBody>
          <a:bodyPr>
            <a:normAutofit fontScale="85000" lnSpcReduction="20000"/>
          </a:bodyPr>
          <a:lstStyle/>
          <a:p>
            <a:pPr marL="0" indent="0">
              <a:buNone/>
            </a:pPr>
            <a:r>
              <a:rPr lang="en-GB" dirty="0">
                <a:latin typeface="+mj-lt"/>
              </a:rPr>
              <a:t>At the start of this lesson we talked about what would make us happy.  </a:t>
            </a:r>
          </a:p>
          <a:p>
            <a:pPr marL="0" indent="0">
              <a:buNone/>
            </a:pPr>
            <a:endParaRPr lang="en-GB" dirty="0">
              <a:latin typeface="+mj-lt"/>
            </a:endParaRPr>
          </a:p>
          <a:p>
            <a:pPr marL="0" indent="0">
              <a:buNone/>
            </a:pPr>
            <a:r>
              <a:rPr lang="en-GB" dirty="0">
                <a:latin typeface="+mj-lt"/>
              </a:rPr>
              <a:t>The things we discussed sums up the second of the Four Noble Truths – as we think that the things we crave in life will make us happy.  </a:t>
            </a:r>
          </a:p>
          <a:p>
            <a:pPr marL="0" indent="0">
              <a:buNone/>
            </a:pPr>
            <a:endParaRPr lang="en-GB" dirty="0">
              <a:latin typeface="+mj-lt"/>
            </a:endParaRPr>
          </a:p>
          <a:p>
            <a:pPr marL="0" indent="0">
              <a:buNone/>
            </a:pPr>
            <a:r>
              <a:rPr lang="en-GB" dirty="0">
                <a:latin typeface="+mj-lt"/>
              </a:rPr>
              <a:t>The Buddha fundamentally disagreed…</a:t>
            </a:r>
          </a:p>
        </p:txBody>
      </p:sp>
      <p:sp>
        <p:nvSpPr>
          <p:cNvPr id="4" name="Title 1"/>
          <p:cNvSpPr txBox="1">
            <a:spLocks/>
          </p:cNvSpPr>
          <p:nvPr/>
        </p:nvSpPr>
        <p:spPr>
          <a:xfrm>
            <a:off x="228599" y="311559"/>
            <a:ext cx="8915401" cy="76029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2</a:t>
            </a:r>
          </a:p>
        </p:txBody>
      </p:sp>
      <p:sp>
        <p:nvSpPr>
          <p:cNvPr id="5" name="Content Placeholder 2"/>
          <p:cNvSpPr txBox="1">
            <a:spLocks/>
          </p:cNvSpPr>
          <p:nvPr/>
        </p:nvSpPr>
        <p:spPr>
          <a:xfrm>
            <a:off x="1127110" y="1331579"/>
            <a:ext cx="6802694" cy="601096"/>
          </a:xfrm>
          <a:prstGeom prst="rect">
            <a:avLst/>
          </a:prstGeom>
          <a:ln>
            <a:solidFill>
              <a:schemeClr val="accent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latin typeface="+mj-lt"/>
              </a:rPr>
              <a:t>2. </a:t>
            </a:r>
            <a:r>
              <a:rPr lang="en-GB" sz="2700" dirty="0">
                <a:latin typeface="+mj-lt"/>
              </a:rPr>
              <a:t>The cause of suffering is craving or </a:t>
            </a:r>
            <a:r>
              <a:rPr lang="en-GB" sz="2700" dirty="0" err="1">
                <a:solidFill>
                  <a:srgbClr val="00B0F0"/>
                </a:solidFill>
                <a:latin typeface="+mj-lt"/>
              </a:rPr>
              <a:t>Tanha</a:t>
            </a:r>
            <a:endParaRPr lang="en-GB" sz="2100" dirty="0">
              <a:solidFill>
                <a:srgbClr val="00B0F0"/>
              </a:solidFill>
              <a:latin typeface="+mj-lt"/>
            </a:endParaRPr>
          </a:p>
        </p:txBody>
      </p:sp>
      <p:sp>
        <p:nvSpPr>
          <p:cNvPr id="6" name="TextBox 5"/>
          <p:cNvSpPr txBox="1"/>
          <p:nvPr/>
        </p:nvSpPr>
        <p:spPr>
          <a:xfrm>
            <a:off x="4380271" y="2274726"/>
            <a:ext cx="4527755" cy="4339650"/>
          </a:xfrm>
          <a:prstGeom prst="rect">
            <a:avLst/>
          </a:prstGeom>
          <a:noFill/>
          <a:ln>
            <a:solidFill>
              <a:schemeClr val="accent1"/>
            </a:solidFill>
          </a:ln>
        </p:spPr>
        <p:txBody>
          <a:bodyPr wrap="square" rtlCol="0">
            <a:spAutoFit/>
          </a:bodyPr>
          <a:lstStyle/>
          <a:p>
            <a:r>
              <a:rPr lang="en-GB" dirty="0">
                <a:latin typeface="+mj-lt"/>
              </a:rPr>
              <a:t>The reason why we find life to be unsatisfactory is because we rely on things to make us happy, when these things are unreliable </a:t>
            </a:r>
          </a:p>
          <a:p>
            <a:endParaRPr lang="en-GB" dirty="0">
              <a:latin typeface="+mj-lt"/>
            </a:endParaRPr>
          </a:p>
          <a:p>
            <a:r>
              <a:rPr lang="en-GB" dirty="0">
                <a:latin typeface="+mj-lt"/>
              </a:rPr>
              <a:t>Why are these things unreliable?</a:t>
            </a:r>
          </a:p>
          <a:p>
            <a:endParaRPr lang="en-GB" sz="2400" b="1" dirty="0">
              <a:solidFill>
                <a:srgbClr val="FF0066"/>
              </a:solidFill>
              <a:latin typeface="+mj-lt"/>
            </a:endParaRPr>
          </a:p>
          <a:p>
            <a:r>
              <a:rPr lang="en-GB" sz="2400" b="1" dirty="0" err="1">
                <a:solidFill>
                  <a:srgbClr val="FF0066"/>
                </a:solidFill>
                <a:latin typeface="+mj-lt"/>
              </a:rPr>
              <a:t>Anicca</a:t>
            </a:r>
            <a:r>
              <a:rPr lang="en-GB" sz="2400" b="1" dirty="0">
                <a:solidFill>
                  <a:srgbClr val="FF0066"/>
                </a:solidFill>
                <a:latin typeface="+mj-lt"/>
              </a:rPr>
              <a:t> – they change</a:t>
            </a:r>
          </a:p>
          <a:p>
            <a:r>
              <a:rPr lang="en-GB" dirty="0">
                <a:latin typeface="+mj-lt"/>
              </a:rPr>
              <a:t>We want things to say the same, but they don’t: they decay and die</a:t>
            </a:r>
          </a:p>
          <a:p>
            <a:endParaRPr lang="en-GB" sz="2400" b="1" u="sng" dirty="0">
              <a:solidFill>
                <a:schemeClr val="accent6"/>
              </a:solidFill>
              <a:latin typeface="+mj-lt"/>
            </a:endParaRPr>
          </a:p>
          <a:p>
            <a:r>
              <a:rPr lang="en-GB" sz="2400" b="1" u="sng" dirty="0" err="1">
                <a:solidFill>
                  <a:schemeClr val="accent6"/>
                </a:solidFill>
                <a:latin typeface="+mj-lt"/>
              </a:rPr>
              <a:t>Tanha</a:t>
            </a:r>
            <a:r>
              <a:rPr lang="en-GB" dirty="0">
                <a:latin typeface="+mj-lt"/>
              </a:rPr>
              <a:t> refers to this relationship of reliance of attachment. We crave and are attached to things that we can’t keep.</a:t>
            </a:r>
          </a:p>
        </p:txBody>
      </p:sp>
    </p:spTree>
    <p:extLst>
      <p:ext uri="{BB962C8B-B14F-4D97-AF65-F5344CB8AC3E}">
        <p14:creationId xmlns:p14="http://schemas.microsoft.com/office/powerpoint/2010/main" val="54720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40658"/>
            <a:ext cx="5678130" cy="6017342"/>
          </a:xfrm>
          <a:prstGeom prst="rect">
            <a:avLst/>
          </a:prstGeom>
        </p:spPr>
      </p:pic>
      <p:pic>
        <p:nvPicPr>
          <p:cNvPr id="5" name="Picture 4"/>
          <p:cNvPicPr>
            <a:picLocks noChangeAspect="1"/>
          </p:cNvPicPr>
          <p:nvPr/>
        </p:nvPicPr>
        <p:blipFill>
          <a:blip r:embed="rId3"/>
          <a:stretch>
            <a:fillRect/>
          </a:stretch>
        </p:blipFill>
        <p:spPr>
          <a:xfrm>
            <a:off x="5678130" y="956802"/>
            <a:ext cx="3500897" cy="5788741"/>
          </a:xfrm>
          <a:prstGeom prst="rect">
            <a:avLst/>
          </a:prstGeom>
        </p:spPr>
      </p:pic>
      <p:sp>
        <p:nvSpPr>
          <p:cNvPr id="6" name="TextBox 5"/>
          <p:cNvSpPr txBox="1"/>
          <p:nvPr/>
        </p:nvSpPr>
        <p:spPr>
          <a:xfrm>
            <a:off x="6076336" y="1089537"/>
            <a:ext cx="1131939" cy="923330"/>
          </a:xfrm>
          <a:prstGeom prst="rect">
            <a:avLst/>
          </a:prstGeom>
          <a:solidFill>
            <a:srgbClr val="FFC000"/>
          </a:solidFill>
        </p:spPr>
        <p:txBody>
          <a:bodyPr wrap="square" rtlCol="0">
            <a:spAutoFit/>
          </a:bodyPr>
          <a:lstStyle/>
          <a:p>
            <a:r>
              <a:rPr lang="en-GB" sz="1350" dirty="0"/>
              <a:t>Make links to the temptations of Mara</a:t>
            </a:r>
          </a:p>
        </p:txBody>
      </p:sp>
      <p:sp>
        <p:nvSpPr>
          <p:cNvPr id="7" name="Title 1"/>
          <p:cNvSpPr txBox="1">
            <a:spLocks noGrp="1"/>
          </p:cNvSpPr>
          <p:nvPr>
            <p:ph type="title"/>
          </p:nvPr>
        </p:nvSpPr>
        <p:spPr>
          <a:xfrm>
            <a:off x="643398" y="247138"/>
            <a:ext cx="7886700" cy="479219"/>
          </a:xfrm>
          <a:prstGeom prst="rect">
            <a:avLst/>
          </a:prstGeom>
          <a:ln w="57150">
            <a:solidFill>
              <a:schemeClr val="accent1"/>
            </a:solidFill>
          </a:ln>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2</a:t>
            </a:r>
          </a:p>
        </p:txBody>
      </p:sp>
    </p:spTree>
    <p:extLst>
      <p:ext uri="{BB962C8B-B14F-4D97-AF65-F5344CB8AC3E}">
        <p14:creationId xmlns:p14="http://schemas.microsoft.com/office/powerpoint/2010/main" val="234907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37" y="2413225"/>
            <a:ext cx="5848349" cy="3869587"/>
          </a:xfrm>
          <a:ln>
            <a:solidFill>
              <a:schemeClr val="accent1"/>
            </a:solidFill>
          </a:ln>
        </p:spPr>
        <p:txBody>
          <a:bodyPr>
            <a:normAutofit fontScale="92500" lnSpcReduction="20000"/>
          </a:bodyPr>
          <a:lstStyle/>
          <a:p>
            <a:pPr marL="0" indent="0">
              <a:buNone/>
            </a:pPr>
            <a:r>
              <a:rPr lang="en-GB" dirty="0">
                <a:latin typeface="+mj-lt"/>
              </a:rPr>
              <a:t>Greed refers to our </a:t>
            </a:r>
            <a:r>
              <a:rPr lang="en-GB" sz="2400" b="1" dirty="0">
                <a:solidFill>
                  <a:srgbClr val="FF0000"/>
                </a:solidFill>
                <a:latin typeface="+mj-lt"/>
              </a:rPr>
              <a:t>desire to possess things and people</a:t>
            </a:r>
            <a:r>
              <a:rPr lang="en-GB" dirty="0">
                <a:latin typeface="+mj-lt"/>
              </a:rPr>
              <a:t> in the belief that they will </a:t>
            </a:r>
            <a:r>
              <a:rPr lang="en-GB" sz="2400" b="1" dirty="0">
                <a:solidFill>
                  <a:srgbClr val="FFC000"/>
                </a:solidFill>
                <a:latin typeface="+mj-lt"/>
              </a:rPr>
              <a:t>improve our lives</a:t>
            </a:r>
            <a:endParaRPr lang="en-GB" b="1" dirty="0">
              <a:solidFill>
                <a:srgbClr val="FFC000"/>
              </a:solidFill>
              <a:latin typeface="+mj-lt"/>
            </a:endParaRPr>
          </a:p>
          <a:p>
            <a:pPr marL="0" indent="0">
              <a:buNone/>
            </a:pPr>
            <a:r>
              <a:rPr lang="en-GB" dirty="0">
                <a:latin typeface="+mj-lt"/>
              </a:rPr>
              <a:t>Hatred is a </a:t>
            </a:r>
            <a:r>
              <a:rPr lang="en-GB" sz="2400" b="1" dirty="0">
                <a:solidFill>
                  <a:schemeClr val="tx2"/>
                </a:solidFill>
                <a:latin typeface="+mj-lt"/>
              </a:rPr>
              <a:t>powerful emotion </a:t>
            </a:r>
            <a:r>
              <a:rPr lang="en-GB" dirty="0">
                <a:latin typeface="+mj-lt"/>
              </a:rPr>
              <a:t>that ties us unhappily to others</a:t>
            </a:r>
          </a:p>
          <a:p>
            <a:pPr marL="0" indent="0">
              <a:buNone/>
            </a:pPr>
            <a:r>
              <a:rPr lang="en-GB" dirty="0">
                <a:latin typeface="+mj-lt"/>
              </a:rPr>
              <a:t>Ignorance refers to our ignorance or illusion about </a:t>
            </a:r>
            <a:r>
              <a:rPr lang="en-GB" sz="2400" b="1" dirty="0">
                <a:solidFill>
                  <a:srgbClr val="00B050"/>
                </a:solidFill>
                <a:latin typeface="+mj-lt"/>
              </a:rPr>
              <a:t>the way things really are</a:t>
            </a:r>
            <a:endParaRPr lang="en-GB" b="1" dirty="0">
              <a:solidFill>
                <a:srgbClr val="00B050"/>
              </a:solidFill>
              <a:latin typeface="+mj-lt"/>
            </a:endParaRPr>
          </a:p>
          <a:p>
            <a:pPr marL="0" indent="0">
              <a:buNone/>
            </a:pPr>
            <a:endParaRPr lang="en-GB" dirty="0">
              <a:latin typeface="+mj-lt"/>
            </a:endParaRPr>
          </a:p>
          <a:p>
            <a:pPr marL="0" indent="0">
              <a:buNone/>
            </a:pPr>
            <a:r>
              <a:rPr lang="en-GB" dirty="0">
                <a:latin typeface="+mj-lt"/>
              </a:rPr>
              <a:t>When our actions are motivated by the Three Poisons, we end up </a:t>
            </a:r>
            <a:r>
              <a:rPr lang="en-GB" sz="4300" b="1" dirty="0">
                <a:solidFill>
                  <a:srgbClr val="7030A0"/>
                </a:solidFill>
                <a:latin typeface="+mj-lt"/>
              </a:rPr>
              <a:t>suffering</a:t>
            </a:r>
            <a:r>
              <a:rPr lang="en-GB" sz="4300" dirty="0">
                <a:latin typeface="+mj-lt"/>
              </a:rPr>
              <a:t> </a:t>
            </a:r>
          </a:p>
          <a:p>
            <a:pPr marL="0" indent="0">
              <a:buNone/>
            </a:pPr>
            <a:endParaRPr lang="en-GB" dirty="0"/>
          </a:p>
        </p:txBody>
      </p:sp>
      <p:sp>
        <p:nvSpPr>
          <p:cNvPr id="4" name="Title 1"/>
          <p:cNvSpPr txBox="1">
            <a:spLocks/>
          </p:cNvSpPr>
          <p:nvPr/>
        </p:nvSpPr>
        <p:spPr>
          <a:xfrm>
            <a:off x="106137" y="441744"/>
            <a:ext cx="8929007" cy="76029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2</a:t>
            </a:r>
          </a:p>
        </p:txBody>
      </p:sp>
      <p:sp>
        <p:nvSpPr>
          <p:cNvPr id="5" name="Content Placeholder 2"/>
          <p:cNvSpPr txBox="1">
            <a:spLocks/>
          </p:cNvSpPr>
          <p:nvPr/>
        </p:nvSpPr>
        <p:spPr>
          <a:xfrm>
            <a:off x="2181226" y="1511113"/>
            <a:ext cx="4778828" cy="601096"/>
          </a:xfrm>
          <a:prstGeom prst="rect">
            <a:avLst/>
          </a:prstGeom>
          <a:ln>
            <a:solidFill>
              <a:schemeClr val="accent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latin typeface="+mj-lt"/>
              </a:rPr>
              <a:t>2. </a:t>
            </a:r>
            <a:r>
              <a:rPr lang="en-GB" sz="2700" dirty="0">
                <a:latin typeface="+mj-lt"/>
              </a:rPr>
              <a:t>The cause of suffering is craving</a:t>
            </a:r>
            <a:endParaRPr lang="en-GB" sz="2100"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572" y="2828733"/>
            <a:ext cx="2993572" cy="2993572"/>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914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030" y="1047135"/>
            <a:ext cx="5557332" cy="5530645"/>
          </a:xfrm>
          <a:ln>
            <a:solidFill>
              <a:schemeClr val="accent1"/>
            </a:solidFill>
          </a:ln>
        </p:spPr>
        <p:txBody>
          <a:bodyPr>
            <a:normAutofit fontScale="62500" lnSpcReduction="20000"/>
          </a:bodyPr>
          <a:lstStyle/>
          <a:p>
            <a:pPr marL="0" indent="0">
              <a:buNone/>
            </a:pPr>
            <a:r>
              <a:rPr lang="en-GB" sz="2900" dirty="0" err="1">
                <a:latin typeface="+mj-lt"/>
              </a:rPr>
              <a:t>Tanha</a:t>
            </a:r>
            <a:r>
              <a:rPr lang="en-GB" sz="2900" dirty="0">
                <a:latin typeface="+mj-lt"/>
              </a:rPr>
              <a:t> and craving  will cause us dukkha because our actions are dominated by </a:t>
            </a:r>
            <a:r>
              <a:rPr lang="en-GB" sz="2900" b="1" dirty="0">
                <a:solidFill>
                  <a:srgbClr val="C00000"/>
                </a:solidFill>
                <a:latin typeface="+mj-lt"/>
              </a:rPr>
              <a:t>three poisons</a:t>
            </a:r>
            <a:r>
              <a:rPr lang="en-GB" sz="2900" dirty="0">
                <a:latin typeface="+mj-lt"/>
              </a:rPr>
              <a:t>: </a:t>
            </a:r>
          </a:p>
          <a:p>
            <a:pPr lvl="1"/>
            <a:r>
              <a:rPr lang="en-GB" sz="2900" b="1" dirty="0">
                <a:solidFill>
                  <a:schemeClr val="accent6"/>
                </a:solidFill>
                <a:latin typeface="+mj-lt"/>
              </a:rPr>
              <a:t>Greed</a:t>
            </a:r>
          </a:p>
          <a:p>
            <a:pPr lvl="1"/>
            <a:r>
              <a:rPr lang="en-GB" sz="2900" b="1" dirty="0">
                <a:solidFill>
                  <a:schemeClr val="accent5"/>
                </a:solidFill>
                <a:latin typeface="+mj-lt"/>
              </a:rPr>
              <a:t>Hatred</a:t>
            </a:r>
          </a:p>
          <a:p>
            <a:pPr lvl="1"/>
            <a:r>
              <a:rPr lang="en-GB" sz="2900" b="1" dirty="0">
                <a:solidFill>
                  <a:schemeClr val="accent2">
                    <a:lumMod val="75000"/>
                  </a:schemeClr>
                </a:solidFill>
                <a:latin typeface="+mj-lt"/>
              </a:rPr>
              <a:t>Ignorant</a:t>
            </a:r>
          </a:p>
          <a:p>
            <a:pPr marL="0" indent="0">
              <a:buNone/>
            </a:pPr>
            <a:r>
              <a:rPr lang="en-GB" dirty="0">
                <a:latin typeface="+mj-lt"/>
              </a:rPr>
              <a:t>These are the poisons that cause us to grasp at things – to crave things - </a:t>
            </a:r>
            <a:r>
              <a:rPr lang="en-GB" sz="3800" b="1" dirty="0" err="1">
                <a:solidFill>
                  <a:srgbClr val="7030A0"/>
                </a:solidFill>
                <a:latin typeface="+mj-lt"/>
              </a:rPr>
              <a:t>Tanha</a:t>
            </a:r>
            <a:endParaRPr lang="en-GB" sz="3800" b="1" dirty="0">
              <a:solidFill>
                <a:srgbClr val="7030A0"/>
              </a:solidFill>
              <a:latin typeface="+mj-lt"/>
            </a:endParaRPr>
          </a:p>
          <a:p>
            <a:pPr marL="0" indent="0">
              <a:buNone/>
            </a:pPr>
            <a:endParaRPr lang="en-GB" dirty="0">
              <a:latin typeface="+mj-lt"/>
            </a:endParaRPr>
          </a:p>
          <a:p>
            <a:pPr marL="0" indent="0">
              <a:buNone/>
            </a:pPr>
            <a:r>
              <a:rPr lang="en-GB" dirty="0">
                <a:latin typeface="+mj-lt"/>
              </a:rPr>
              <a:t>Is it fair to describe humans like this? Let’s look at this further – </a:t>
            </a:r>
          </a:p>
          <a:p>
            <a:pPr marL="385763" indent="-385763">
              <a:buFont typeface="+mj-lt"/>
              <a:buAutoNum type="arabicPeriod"/>
            </a:pPr>
            <a:r>
              <a:rPr lang="en-GB" sz="2900" b="1" dirty="0">
                <a:solidFill>
                  <a:schemeClr val="accent6"/>
                </a:solidFill>
                <a:latin typeface="+mj-lt"/>
              </a:rPr>
              <a:t>Are humans greedy?</a:t>
            </a:r>
          </a:p>
          <a:p>
            <a:pPr marL="385763" indent="-385763">
              <a:buFont typeface="+mj-lt"/>
              <a:buAutoNum type="arabicPeriod"/>
            </a:pPr>
            <a:r>
              <a:rPr lang="en-GB" sz="2900" b="1" dirty="0">
                <a:solidFill>
                  <a:schemeClr val="accent5"/>
                </a:solidFill>
                <a:latin typeface="+mj-lt"/>
              </a:rPr>
              <a:t>Do humans love to hate?</a:t>
            </a:r>
          </a:p>
          <a:p>
            <a:pPr marL="385763" indent="-385763">
              <a:buFont typeface="+mj-lt"/>
              <a:buAutoNum type="arabicPeriod"/>
            </a:pPr>
            <a:r>
              <a:rPr lang="en-GB" sz="2900" b="1" dirty="0">
                <a:solidFill>
                  <a:schemeClr val="accent2">
                    <a:lumMod val="75000"/>
                  </a:schemeClr>
                </a:solidFill>
                <a:latin typeface="+mj-lt"/>
              </a:rPr>
              <a:t>Are we ignorant? What does ignorance mean in this context?</a:t>
            </a:r>
          </a:p>
          <a:p>
            <a:pPr marL="385763" indent="-385763">
              <a:buFont typeface="+mj-lt"/>
              <a:buAutoNum type="arabicPeriod"/>
            </a:pPr>
            <a:endParaRPr lang="en-GB" sz="2250" b="1" dirty="0">
              <a:solidFill>
                <a:schemeClr val="accent2">
                  <a:lumMod val="75000"/>
                </a:schemeClr>
              </a:solidFill>
              <a:latin typeface="+mj-lt"/>
            </a:endParaRPr>
          </a:p>
          <a:p>
            <a:pPr marL="0" indent="0">
              <a:buNone/>
            </a:pPr>
            <a:r>
              <a:rPr lang="en-GB" sz="3400" u="sng" dirty="0">
                <a:solidFill>
                  <a:srgbClr val="EB0FC1"/>
                </a:solidFill>
                <a:latin typeface="+mj-lt"/>
              </a:rPr>
              <a:t>Discuss:</a:t>
            </a:r>
          </a:p>
          <a:p>
            <a:pPr marL="0" indent="0">
              <a:buNone/>
            </a:pPr>
            <a:r>
              <a:rPr lang="en-GB" sz="3400" b="1" dirty="0">
                <a:solidFill>
                  <a:srgbClr val="EB0FC1"/>
                </a:solidFill>
                <a:latin typeface="+mj-lt"/>
              </a:rPr>
              <a:t>Is it impossible to not crave – what about family and love?</a:t>
            </a:r>
          </a:p>
          <a:p>
            <a:pPr marL="0" indent="0">
              <a:buNone/>
            </a:pPr>
            <a:r>
              <a:rPr lang="en-GB" sz="3400" b="1" dirty="0">
                <a:solidFill>
                  <a:srgbClr val="EB0FC1"/>
                </a:solidFill>
                <a:latin typeface="+mj-lt"/>
              </a:rPr>
              <a:t>Is this a pessimistic and depressing way to see life?</a:t>
            </a:r>
          </a:p>
          <a:p>
            <a:pPr marL="0" indent="0">
              <a:buNone/>
            </a:pPr>
            <a:endParaRPr lang="en-GB" dirty="0"/>
          </a:p>
        </p:txBody>
      </p:sp>
      <p:sp>
        <p:nvSpPr>
          <p:cNvPr id="4" name="Title 1"/>
          <p:cNvSpPr txBox="1">
            <a:spLocks/>
          </p:cNvSpPr>
          <p:nvPr/>
        </p:nvSpPr>
        <p:spPr>
          <a:xfrm>
            <a:off x="283031" y="112790"/>
            <a:ext cx="8728234" cy="62818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2</a:t>
            </a:r>
          </a:p>
        </p:txBody>
      </p:sp>
      <p:sp>
        <p:nvSpPr>
          <p:cNvPr id="2" name="TextBox 1"/>
          <p:cNvSpPr txBox="1"/>
          <p:nvPr/>
        </p:nvSpPr>
        <p:spPr>
          <a:xfrm>
            <a:off x="5975131" y="1037802"/>
            <a:ext cx="3036134" cy="5539978"/>
          </a:xfrm>
          <a:prstGeom prst="rect">
            <a:avLst/>
          </a:prstGeom>
          <a:solidFill>
            <a:srgbClr val="FFDF79"/>
          </a:solidFill>
          <a:ln w="28575">
            <a:solidFill>
              <a:srgbClr val="FF0000"/>
            </a:solidFill>
          </a:ln>
        </p:spPr>
        <p:txBody>
          <a:bodyPr wrap="square" rtlCol="0">
            <a:spAutoFit/>
          </a:bodyPr>
          <a:lstStyle/>
          <a:p>
            <a:r>
              <a:rPr lang="en-GB" dirty="0"/>
              <a:t>Is there a difference between superficial craving and greed and attachment to family and loved ones?</a:t>
            </a:r>
          </a:p>
          <a:p>
            <a:endParaRPr lang="en-GB" dirty="0"/>
          </a:p>
          <a:p>
            <a:r>
              <a:rPr lang="en-GB" dirty="0"/>
              <a:t>Is total cessation of this really possible?</a:t>
            </a:r>
          </a:p>
          <a:p>
            <a:endParaRPr lang="en-GB" dirty="0"/>
          </a:p>
          <a:p>
            <a:r>
              <a:rPr lang="en-GB" dirty="0"/>
              <a:t>Do we have to renounce our family ties to achieve this? </a:t>
            </a:r>
          </a:p>
          <a:p>
            <a:endParaRPr lang="en-GB" dirty="0"/>
          </a:p>
          <a:p>
            <a:r>
              <a:rPr lang="en-GB" dirty="0"/>
              <a:t>Or is it more a state of understanding the impermanence of all things – including family – and appreciating them?</a:t>
            </a:r>
          </a:p>
          <a:p>
            <a:endParaRPr lang="en-GB" dirty="0"/>
          </a:p>
          <a:p>
            <a:r>
              <a:rPr lang="en-GB" sz="2400" b="1" dirty="0">
                <a:solidFill>
                  <a:srgbClr val="FF0000"/>
                </a:solidFill>
              </a:rPr>
              <a:t>Mustard Seed Parable?</a:t>
            </a:r>
          </a:p>
        </p:txBody>
      </p:sp>
    </p:spTree>
    <p:extLst>
      <p:ext uri="{BB962C8B-B14F-4D97-AF65-F5344CB8AC3E}">
        <p14:creationId xmlns:p14="http://schemas.microsoft.com/office/powerpoint/2010/main" val="38756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5816" y="2413225"/>
            <a:ext cx="5508698" cy="3675349"/>
          </a:xfrm>
          <a:ln>
            <a:solidFill>
              <a:schemeClr val="accent1"/>
            </a:solidFill>
          </a:ln>
        </p:spPr>
        <p:txBody>
          <a:bodyPr>
            <a:normAutofit fontScale="92500" lnSpcReduction="20000"/>
          </a:bodyPr>
          <a:lstStyle/>
          <a:p>
            <a:pPr marL="0" indent="0">
              <a:buNone/>
            </a:pPr>
            <a:r>
              <a:rPr lang="en-GB" dirty="0">
                <a:latin typeface="+mj-lt"/>
              </a:rPr>
              <a:t>We must </a:t>
            </a:r>
            <a:r>
              <a:rPr lang="en-GB" sz="2700" b="1" dirty="0">
                <a:solidFill>
                  <a:srgbClr val="7030A0"/>
                </a:solidFill>
                <a:latin typeface="+mj-lt"/>
              </a:rPr>
              <a:t>overcome our desires </a:t>
            </a:r>
            <a:r>
              <a:rPr lang="en-GB" dirty="0">
                <a:latin typeface="+mj-lt"/>
              </a:rPr>
              <a:t>– then we can overcome our frustrations</a:t>
            </a:r>
          </a:p>
          <a:p>
            <a:pPr marL="0" indent="0">
              <a:buNone/>
            </a:pPr>
            <a:endParaRPr lang="en-GB" dirty="0">
              <a:latin typeface="+mj-lt"/>
            </a:endParaRPr>
          </a:p>
          <a:p>
            <a:pPr marL="0" indent="0">
              <a:buNone/>
            </a:pPr>
            <a:r>
              <a:rPr lang="en-GB" dirty="0">
                <a:latin typeface="+mj-lt"/>
              </a:rPr>
              <a:t>The problem is that people who feel emotionally empty will want to grasp</a:t>
            </a:r>
          </a:p>
          <a:p>
            <a:pPr marL="0" indent="0">
              <a:buNone/>
            </a:pPr>
            <a:endParaRPr lang="en-GB" dirty="0">
              <a:latin typeface="+mj-lt"/>
            </a:endParaRPr>
          </a:p>
          <a:p>
            <a:pPr marL="0" indent="0">
              <a:buNone/>
            </a:pPr>
            <a:r>
              <a:rPr lang="en-GB" dirty="0">
                <a:latin typeface="+mj-lt"/>
              </a:rPr>
              <a:t>Therefore we must discover </a:t>
            </a:r>
            <a:r>
              <a:rPr lang="en-GB" sz="2400" b="1" dirty="0">
                <a:solidFill>
                  <a:srgbClr val="FF0000"/>
                </a:solidFill>
                <a:latin typeface="+mj-lt"/>
              </a:rPr>
              <a:t>inner satisfaction and an appreciation of life </a:t>
            </a:r>
            <a:r>
              <a:rPr lang="en-GB" dirty="0">
                <a:latin typeface="+mj-lt"/>
              </a:rPr>
              <a:t>as it really is, to find happiness inside ourselves </a:t>
            </a:r>
            <a:r>
              <a:rPr lang="en-GB" sz="2400" b="1" dirty="0">
                <a:solidFill>
                  <a:schemeClr val="accent6"/>
                </a:solidFill>
                <a:latin typeface="+mj-lt"/>
              </a:rPr>
              <a:t>instead of relying on other things</a:t>
            </a:r>
          </a:p>
          <a:p>
            <a:endParaRPr lang="en-GB" dirty="0"/>
          </a:p>
        </p:txBody>
      </p:sp>
      <p:sp>
        <p:nvSpPr>
          <p:cNvPr id="4" name="Title 1"/>
          <p:cNvSpPr txBox="1">
            <a:spLocks/>
          </p:cNvSpPr>
          <p:nvPr/>
        </p:nvSpPr>
        <p:spPr>
          <a:xfrm>
            <a:off x="108857" y="385301"/>
            <a:ext cx="8958944" cy="760299"/>
          </a:xfrm>
          <a:prstGeom prst="rect">
            <a:avLst/>
          </a:prstGeom>
          <a:ln w="57150">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t>The Four Noble Truths – Number 3</a:t>
            </a:r>
          </a:p>
        </p:txBody>
      </p:sp>
      <p:sp>
        <p:nvSpPr>
          <p:cNvPr id="5" name="Content Placeholder 2"/>
          <p:cNvSpPr txBox="1">
            <a:spLocks/>
          </p:cNvSpPr>
          <p:nvPr/>
        </p:nvSpPr>
        <p:spPr>
          <a:xfrm>
            <a:off x="800100" y="1502051"/>
            <a:ext cx="7576457" cy="601096"/>
          </a:xfrm>
          <a:prstGeom prst="rect">
            <a:avLst/>
          </a:prstGeom>
          <a:ln>
            <a:solidFill>
              <a:schemeClr val="accent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dirty="0">
                <a:latin typeface="+mj-lt"/>
              </a:rPr>
              <a:t>3. </a:t>
            </a:r>
            <a:r>
              <a:rPr lang="en-GB" sz="2700" dirty="0">
                <a:latin typeface="+mj-lt"/>
              </a:rPr>
              <a:t>The way to overcome dukkha is to overcome </a:t>
            </a:r>
            <a:r>
              <a:rPr lang="en-GB" sz="2700" dirty="0" err="1">
                <a:latin typeface="+mj-lt"/>
              </a:rPr>
              <a:t>Tanha</a:t>
            </a:r>
            <a:endParaRPr lang="en-GB" sz="2100" dirty="0">
              <a:latin typeface="+mj-lt"/>
            </a:endParaRPr>
          </a:p>
        </p:txBody>
      </p:sp>
      <p:sp>
        <p:nvSpPr>
          <p:cNvPr id="2" name="TextBox 1"/>
          <p:cNvSpPr txBox="1"/>
          <p:nvPr/>
        </p:nvSpPr>
        <p:spPr>
          <a:xfrm>
            <a:off x="108857" y="4126499"/>
            <a:ext cx="3054672" cy="1962076"/>
          </a:xfrm>
          <a:prstGeom prst="rect">
            <a:avLst/>
          </a:prstGeom>
          <a:noFill/>
          <a:ln w="28575">
            <a:solidFill>
              <a:srgbClr val="92D050"/>
            </a:solidFill>
          </a:ln>
        </p:spPr>
        <p:txBody>
          <a:bodyPr wrap="square" rtlCol="0">
            <a:spAutoFit/>
          </a:bodyPr>
          <a:lstStyle/>
          <a:p>
            <a:r>
              <a:rPr lang="en-GB" dirty="0">
                <a:solidFill>
                  <a:srgbClr val="00B050"/>
                </a:solidFill>
              </a:rPr>
              <a:t>Synoptic Link Challenge</a:t>
            </a:r>
          </a:p>
          <a:p>
            <a:endParaRPr lang="en-GB" sz="1350" dirty="0"/>
          </a:p>
          <a:p>
            <a:r>
              <a:rPr lang="en-GB" sz="1500" dirty="0"/>
              <a:t>Can you explain how Vipassana Meditation might help to overcome </a:t>
            </a:r>
            <a:r>
              <a:rPr lang="en-GB" sz="1500" dirty="0" err="1"/>
              <a:t>Tanha</a:t>
            </a:r>
            <a:r>
              <a:rPr lang="en-GB" sz="1500" dirty="0"/>
              <a:t>?</a:t>
            </a:r>
          </a:p>
          <a:p>
            <a:endParaRPr lang="en-GB" sz="1500" dirty="0"/>
          </a:p>
          <a:p>
            <a:r>
              <a:rPr lang="en-GB" sz="1500" dirty="0"/>
              <a:t>What is the link to interbeing and </a:t>
            </a:r>
            <a:r>
              <a:rPr lang="en-GB" sz="1500" dirty="0" err="1"/>
              <a:t>sunyata</a:t>
            </a:r>
            <a:r>
              <a:rPr lang="en-GB" sz="1500" dirty="0"/>
              <a:t>?</a:t>
            </a:r>
          </a:p>
        </p:txBody>
      </p:sp>
      <p:pic>
        <p:nvPicPr>
          <p:cNvPr id="6" name="Picture 5"/>
          <p:cNvPicPr>
            <a:picLocks noChangeAspect="1"/>
          </p:cNvPicPr>
          <p:nvPr/>
        </p:nvPicPr>
        <p:blipFill>
          <a:blip r:embed="rId2"/>
          <a:stretch>
            <a:fillRect/>
          </a:stretch>
        </p:blipFill>
        <p:spPr>
          <a:xfrm>
            <a:off x="612848" y="2326273"/>
            <a:ext cx="1881792" cy="1528763"/>
          </a:xfrm>
          <a:prstGeom prst="rect">
            <a:avLst/>
          </a:prstGeom>
          <a:ln>
            <a:noFill/>
          </a:ln>
          <a:effectLst>
            <a:softEdge rad="112500"/>
          </a:effectLst>
        </p:spPr>
      </p:pic>
    </p:spTree>
    <p:extLst>
      <p:ext uri="{BB962C8B-B14F-4D97-AF65-F5344CB8AC3E}">
        <p14:creationId xmlns:p14="http://schemas.microsoft.com/office/powerpoint/2010/main" val="35632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1054</TotalTime>
  <Words>1436</Words>
  <Application>Microsoft Office PowerPoint</Application>
  <PresentationFormat>On-screen Show (4:3)</PresentationFormat>
  <Paragraphs>185</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The Four Noble Truths – Number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roberts</dc:creator>
  <cp:lastModifiedBy>VFarr</cp:lastModifiedBy>
  <cp:revision>46</cp:revision>
  <dcterms:created xsi:type="dcterms:W3CDTF">2016-08-30T14:35:39Z</dcterms:created>
  <dcterms:modified xsi:type="dcterms:W3CDTF">2018-06-15T10:14:20Z</dcterms:modified>
</cp:coreProperties>
</file>