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73" r:id="rId8"/>
    <p:sldId id="262" r:id="rId9"/>
    <p:sldId id="266" r:id="rId10"/>
    <p:sldId id="269" r:id="rId11"/>
    <p:sldId id="264" r:id="rId12"/>
    <p:sldId id="268" r:id="rId13"/>
    <p:sldId id="275" r:id="rId14"/>
    <p:sldId id="27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645AD-4188-4324-AC03-06F21EE6979D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FA9D-C63D-4B10-81CD-B6E3AF573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frm=1&amp;source=images&amp;cd=&amp;cad=rja&amp;docid=kbAfwjJIBPi5wM&amp;tbnid=IBovhdTWPnvkMM:&amp;ved=0CAUQjRw&amp;url=http://www.koosakids.co.uk/newsarticledetails.aspx?article=60&amp;ei=ZLs1UvXaEZOv7AbS9YGIAw&amp;bvm=bv.52164340,d.ZGU&amp;psig=AFQjCNGO3QL5KQgpnnIkk3n9_tXW-_mKNw&amp;ust=137933947546867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Does this person’s activity have any value?</a:t>
            </a:r>
          </a:p>
        </p:txBody>
      </p:sp>
      <p:pic>
        <p:nvPicPr>
          <p:cNvPr id="1026" name="Picture 2" descr="http://s3.favim.com/orig/40/art-artist-landscape-painting-people-Favim.com-3391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311855" cy="4211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989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Recognising Forms -anamnesis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800" dirty="0"/>
              <a:t>Plato said we recognise the Forms because we </a:t>
            </a:r>
          </a:p>
          <a:p>
            <a:pPr algn="ctr">
              <a:buNone/>
            </a:pPr>
            <a:r>
              <a:rPr lang="en-GB" sz="2800" dirty="0"/>
              <a:t>are born with a dim recollection of them from </a:t>
            </a:r>
          </a:p>
          <a:p>
            <a:pPr algn="ctr">
              <a:buNone/>
            </a:pPr>
            <a:r>
              <a:rPr lang="en-GB" sz="2800" dirty="0"/>
              <a:t>our prior existence in the realms of the Forms. </a:t>
            </a:r>
          </a:p>
          <a:p>
            <a:pPr algn="ctr">
              <a:buNone/>
            </a:pPr>
            <a:endParaRPr lang="en-GB" sz="2800" dirty="0"/>
          </a:p>
          <a:p>
            <a:pPr algn="ctr">
              <a:buNone/>
            </a:pPr>
            <a:r>
              <a:rPr lang="en-GB" sz="2800" dirty="0"/>
              <a:t>The inner part of us, you might call it the soul, </a:t>
            </a:r>
          </a:p>
          <a:p>
            <a:pPr algn="ctr">
              <a:buNone/>
            </a:pPr>
            <a:r>
              <a:rPr lang="en-GB" sz="2800" dirty="0"/>
              <a:t>that does not change.</a:t>
            </a:r>
          </a:p>
          <a:p>
            <a:pPr>
              <a:buNone/>
            </a:pPr>
            <a:endParaRPr lang="en-GB" sz="2800" dirty="0"/>
          </a:p>
          <a:p>
            <a:pPr algn="ctr">
              <a:buNone/>
            </a:pPr>
            <a:r>
              <a:rPr lang="en-GB" sz="2800" dirty="0"/>
              <a:t>It is eternal and, before </a:t>
            </a:r>
            <a:r>
              <a:rPr lang="en-GB" sz="2800"/>
              <a:t>it became </a:t>
            </a:r>
            <a:r>
              <a:rPr lang="en-GB" sz="2800" dirty="0"/>
              <a:t>tied down by a </a:t>
            </a:r>
          </a:p>
          <a:p>
            <a:pPr algn="ctr">
              <a:buNone/>
            </a:pPr>
            <a:r>
              <a:rPr lang="en-GB" sz="2800" dirty="0"/>
              <a:t>body, it was connected with the real world of the</a:t>
            </a:r>
          </a:p>
          <a:p>
            <a:pPr algn="ctr">
              <a:buNone/>
            </a:pPr>
            <a:r>
              <a:rPr lang="en-GB" sz="2800" dirty="0"/>
              <a:t>Forms. It is because we have all seen the Forms </a:t>
            </a:r>
          </a:p>
          <a:p>
            <a:pPr algn="ctr">
              <a:buNone/>
            </a:pPr>
            <a:r>
              <a:rPr lang="en-GB" sz="2800" dirty="0"/>
              <a:t>before, that we can recognise them now.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Where does this form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5069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GB" dirty="0"/>
              <a:t>According to Plato the world we live in is a pale </a:t>
            </a:r>
          </a:p>
          <a:p>
            <a:pPr algn="ctr">
              <a:buNone/>
            </a:pPr>
            <a:r>
              <a:rPr lang="en-GB" dirty="0"/>
              <a:t>imitation of the (Horaton) real world.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Our world is constantly changing and we rely on </a:t>
            </a:r>
          </a:p>
          <a:p>
            <a:pPr>
              <a:buNone/>
            </a:pPr>
            <a:r>
              <a:rPr lang="en-GB" dirty="0"/>
              <a:t>   our senses to understand           what is going on.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E.g.  Can we cross the same stream twice?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44008" y="1595020"/>
            <a:ext cx="4176464" cy="5002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800" dirty="0"/>
              <a:t>This real realm of the forms world (</a:t>
            </a:r>
            <a:r>
              <a:rPr lang="en-GB" sz="2800" dirty="0" err="1"/>
              <a:t>Noeton</a:t>
            </a:r>
            <a:r>
              <a:rPr lang="en-GB" sz="2800" dirty="0"/>
              <a:t>) is unchanging and eternal. </a:t>
            </a:r>
          </a:p>
          <a:p>
            <a:pPr algn="ctr">
              <a:buNone/>
            </a:pPr>
            <a:endParaRPr lang="en-GB" sz="2800" dirty="0"/>
          </a:p>
          <a:p>
            <a:pPr algn="ctr">
              <a:buNone/>
            </a:pPr>
            <a:r>
              <a:rPr lang="en-GB" sz="2800" dirty="0"/>
              <a:t>It is the world of ideas not of senses. </a:t>
            </a:r>
          </a:p>
          <a:p>
            <a:pPr algn="ctr">
              <a:buNone/>
            </a:pPr>
            <a:r>
              <a:rPr lang="en-GB" sz="2800" dirty="0"/>
              <a:t>It is where there are perfect forms of the things we know on earth. </a:t>
            </a:r>
          </a:p>
          <a:p>
            <a:pPr algn="ctr">
              <a:buNone/>
            </a:pPr>
            <a:r>
              <a:rPr lang="en-GB" sz="2800" dirty="0"/>
              <a:t>e.g. Forms of  kindness and Justice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A and B!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A: Describe the qualities of our world.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B: Describe the qualities of the realm of 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the forms.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http://t2.gstatic.com/images?q=tbn:ANd9GcQhX-dkMn-waUTDg9dN3mCGtDuwxgsLFc5M5wbWMUBZY2SQJys2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05064"/>
            <a:ext cx="5184576" cy="238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The realm of the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Draw your own diagram to show Plato's concept of particulars and the realm of the forms.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013176"/>
            <a:ext cx="3528392" cy="12926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Stretch yourself: </a:t>
            </a:r>
            <a:r>
              <a:rPr lang="en-GB" sz="2000" dirty="0"/>
              <a:t>Research Plato’s form of the good and add it to the diagram.  </a:t>
            </a:r>
          </a:p>
          <a:p>
            <a:endParaRPr lang="en-GB" dirty="0"/>
          </a:p>
        </p:txBody>
      </p:sp>
      <p:pic>
        <p:nvPicPr>
          <p:cNvPr id="1026" name="Picture 2" descr="https://encrypted-tbn3.gstatic.com/images?q=tbn:ANd9GcRdwbJ7P8B8TALh-4kTRxiebFc4U4NWokNwdm2_QzAE2Qt5HIrxpA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07904" y="3068960"/>
            <a:ext cx="197167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How would Plato explain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Read the article and write an explanation of how Plato would this in your notes.</a:t>
            </a:r>
          </a:p>
        </p:txBody>
      </p:sp>
      <p:sp>
        <p:nvSpPr>
          <p:cNvPr id="1026" name="AutoShape 2" descr="data:image/jpeg;base64,/9j/4AAQSkZJRgABAQAAAQABAAD/2wCEAAkGBxQTEhUUExQRFhUXGBoXFxcYFyAeGxkcIRscGiAeGB8dICggHBolGxccIjEhJykvLi4uHiAzODMtNyktMC4BCgoKDg0OGxAQGywkICYvLTIsLywsLCwsNCwsLCwvLzI0LCwsLSwvLywsLSwsLCwvLCwsMCwsLCwsLCwsLCwsLP/AABEIAPoAygMBEQACEQEDEQH/xAAbAAEAAgMBAQAAAAAAAAAAAAAABAUDBgcCAf/EAFQQAAIBAwIDBAUECwwIBQUAAAECAwAEEQUSEyExBiJBUQcUMmGBI0JxciQzNDVSdJGho7KzFRZDU2Jkc4KUsbTUVFVjg5KTosMlwdHT8DZEpMLE/8QAGwEBAAIDAQEAAAAAAAAAAAAAAAMEAQIFBgf/xAA+EQACAQIDBAgDBQcDBQAAAAAAAQIDEQQhMQUSQVETMmFxgZGhsSLB0QYUUuHwIzM0QoKSshVy8RYkU2Ki/9oADAMBAAIRAxEAPwDuNAKAUAoBQCgFAeJpVVSzEKoGSScADzJPQUBSQ9s7B2CrdQZY4UlsKx8lY91j9BrF1ewsX1ZAoBQCgFAVuqa9BbyRxzSCMy7thYHb3SoO5sbV5uo7xGSRQHzXtcitVRpCflJEjUDqSzAE4/BVcuT4BTQHnVO0lrbsEmniRyM7M5fHntGWx78UbsrsEnS9UhuE3wSxyrnBKMDg+Rx0PuNATKAUAoBQCgFAKAUAoBQCgFAKAUAoDSdZKXtwQzK9rbnBTntecE7uJkAMsYxgZI3Fs815cDbW0J0UqNLKT1fZyXf7d5YoU0/iZEk1+2kTDpKbZ+4JXgb1ds8h3iNuw9Ax7p864/8ApOOprpUrNZ5P4v12ak/TU3kWvY2dopJbJizLGqy25Y5PCYlShJ5nhuMZPzWSvTbMxn3qgpS6yyff+ZVqw3ZF3qmvW1vgTzxRk9FZhuP1V9o/AV0e0iKv9+kLfaob2X3rbuoP0GUIDVWpjsNT61SPn9DdU5PgeP34N/q/Uf8A8f8A87iof9Wwf/kXk/obdDPkel7ZLjL2moR/TCH/AGTvW8dpYSTsqi87e9jV0prga/qmr2t1qNl8sAu2WMxyIysWYphGSQA7ZACuSMZAXqwqxlUs4vJciWlVVOM0433lbuzWZ817RWtbGbnxbiVhawM5zwYHmWONATzwF2lj1ZsZJwMbVKkacXOWiTfkQJNmSzlhtSYUWeecjiTtHGZJGJ+fMR0JPQE9BgDArxrw+M2m3Wt8PC7su5fN+Zd3oUsj7vRil/aMA6nE3JhxIwcSJKuN3EQZK5G4MMdCRU+z8VWwVf7vXvZ8OTejXY/I1qQjUjvRN8tLlJUWSNgyOoZWHQgjII+FeuKZmoBQCgFAKAUAoBQCgFAKAUAoD45wDQHL87tNQZQm4kRHMfJQZ7kLIEI6qOIwDePXnmvKKPS7Y+JaPv6qy9kXL2o5HQdXaCO2k44UW6xkONuRsxggKBk8uQAHuFerKZpNroDmOASTTRyQrJCXjfDyRFgBl+o3LGjHGGz4jnXjJbS+7V6v3ezUnlyT42Xi+wvKlvxW8WunaRDBnhRopPtNjLt72c5Zj7ya5lfF1q7vUk37eWhLGEY6Im1XNxQHxmABJIAHMk9B9NEm3ZGDX5r9rm4tFtk3LxhKJ29gogPEaMdZF2sF3jC7nTBPh6vY2za1CfTVMsrW4+PL3KderGSsjxPAuoXgulOLeJwqNnJmaM+0vLCxiTPPJ3bc8h1bZx0KTlSjnJqz5JP5tFmhWm8P0OW7e/azYewiKscqEg3PEMlyPENJ3kGejKI9qAjI7pHUGuzgpU3Qh0T+G368b6lCd953IbxcPUblFACyRQznH4ZMkTH4rEn5K4X2jgv2c+Oa9n8yxhnqiy7BPmyQZjYI0iKycgVV2UEj5r4HeXwOelejoycqcW+S9irLU2GpDAoBQCgFAKAUAoBQCgFAKAUB5kQMCDzBBBHuoDmsyP8Aue3JeJbsr8KPpGYJFkEK8+8VEYXdnmeea8nKSobWu1ZN/wCStf1LiW9RsWd7e+vTlVJ9WhGCN5xOZI4Zo3wMZVckcz15+FX9tY90IqlDKTzv2ZpojoU953Za144vCgPMsgUFmIUDqScAfSTWYxcnZK7MN2KmfXcxvJbRPOqqWMnsw4AzykI7/wDUDfCuvh9i15req/Cu3Xy+tjSM1OapwzbdiLpEsM8fHuy8779kdqFAjaTG4CNM/KnHMtIcLtLYQAmvR7PweHoxvTjnzev5eHiaY/D1cPPcm075qxB12a7eWS3V4g9xtieSPJMajvPFGeWEjRu82ObOvQuAlnFYlYenKrPRadr5FdQpyhFRvvXd+VjarK1WKNI4xhEUKo8gBivn1WpKpNzlq3cvJWVkVmtu1sfXYs5iDPMm8jjokUoVOhGQ7gjlXZ2Lj3SqKjK7TyXY21mQV6d1vIypcCW9u5gSERIrcHwygeRyPoM20+9SPCrX2hqqU6dJZvN+eS9jTDLJsuuxKH1RHYIGkLyFl6SZY7ZcZ7pkQK5XwLYwK9JRhuU4xtayWXIqt3dy+qQwKAUAoBQCgFAKAUAoBQCgFAKA0rXYHs55LgKz20xDTBebQyYCbwvVkcBQQOYYZwcnHG2tsx4pKdPrL1X5E9GruZPQjTa5FBGPkbpEHdUerOg6ZwoZVHhXBnsfGN71S2fFyX5lyi+ke7TTb7ES7a5uJVDRWkm0jKvLLGqkHoe4ztj+rVmn9nqss5TS7rv6EU6+63Fp3Ri1iC7igaaWWGJVA7kKF3ySFGJJMKBkjmYzV6Ow8NRjvVG5ei9PqbYd1MRVVKNlcy9kNPtrmPjPG8sivtzO/EwwAOUBAReTdVUV1cJToxh+zgo/rma4/DTw9XclK+V/0ifrvamKNGEYE2DsY/wSk5GHYAhjyOUXLeYA51YnOMVeRBh6FStUUKevloa3b6hbQxcWOTar5WS5ERU8zzhs4gD3sgAkZAO3JdhyxFwjFWyXkb1YV5zlvvecdXe/r7Ee2nVd+JEguX2RorKXjtxnckDsO7xG3bny25mfIz3a81j6lTFSVTo3KjG+mV+cvpla3iZppQVr5mw6TcvJErSxmOTJV08AVJUlT4ocZB8QRXAxFOFOo1CW8tU+x559q49pZi21mS6hNiku4GuHaxt02KedzKBtEaPlmCY5tLJ3uY5DJJORg+i2RgJ15rE1XdLTi21p4Iq1qiit1G+QxBFVVACqAoA6AAYAHwr1hTPdAKAUAoBQCgFAKAUAoBQCgFAKAo+1w3Rwpnk9zbg+8LKshHxCYoDL2j0FLtFVmZSrbgR9GCCD4VFVpKorMuYLGzws3KKTurZkuwtUt4VjB7iDGWP5yenWt4xUI2Ia1WVeo5vVvgSJEV1IYKysOYOCCP7iKzk0Rpyi7rJooNUsrWLasjPsP2u0T2XPjiKMBpc55hty+OB1oopKyMzqSqS3ptt9ph1CwE0W68VLeziw/ByAcKOXGZe6qj+LQnPixBK0cU9RCpODvF24FXJ8sy3LxCOGBWNrCVwVGPtjj5rEABU+aOveOF8ttTaSrS+70XlezfPsXZz59xZo03GN35FjpFpA1lHYyvHxp7cyumcOzP3nkA6/bGJB8CPdXqIwUYqK0WXgVG7u5H7O3pntbeZvakijdvpKgn8+a+d4ukqVecFwbXqdKDvFMsKrm5F0Q7dSlH8Zaxk/1JHH90tew+z074eUeUvdIo4lfEbdXeK4oBQCgFAKAUAoBQCgFAKAUAoBQGr+kRnW1SSPO9LiArgZOTIEHI9eb1pUvuvd1J8MqbqxVTq3z7jYrNnMaGQAOVG4DoGxzx8a2jeyuR1FFTe7pd27it7VaObqDhq+w7g3PocZ5N7uefpAqOtT6SNkWsBilhq3SNXMvZzSzbW6RFtxXPPw5knA9wzWaUNyCiaY3ELEVpVUrX+lj5qNzb2u6dwivIQCVXMkrAYVVA7ztgcgK3lJRV5OyKqVzX2SS6dZbldqKd0VvkEIR0eUjk8vkB3V8MnvV5Lae2XVvSoO0eL5/l7lylQtnInTRhlKnowIPxGK4EZbrTXAss55CJUvbe7bafVbfgSLuUMbhY3hWJUzu+UZ1dTjBVs55V9IhXhOmqqfwtX8PyOY4tOxvGiWPAt4Yc54UaR58yqgE/EivnmJq9LWnU5tvzZ0oq0UibUJsRdFw2pSY/g7VAf68rEfsjXr/s9FqhKXOXskUcT1kbdXfK4oBQCgFAKAUAoBQCgFAKAUAoBQFb2jsWntpo0IDsh4ZPQOO8hP0OAaApNb7WOlnBcQovyuM7wcJyyVYAjvAgr16g1BXqunG6OjszBwxVVxm7WV8tWbBpF4ZYI5XXYWUMR5fl8PGpIScopsqYimqVWUIu6T1NW7VdqFkieK0kUZIV7ouEgjww3DiZ774yNqZx4laq4vFwprcu3LlHOX5d/kbYZ7k1NxTS56fn3GKw0PhqS0sks+xkE8h3MmfCMHIRc4OB1wMk15DFbSqYiSUuov5b+74v8ASSLe7duWV3ySXkkaHZ65cySpZj1lbkOEeU3G5QVOZG4ZiA27VYgbvLmfH0tbD4CGHdfo1a1146FOMqjlu3Opsccz0rxGpeIsKQyFZkELnGFlUKxx5Bh4fGpZOrTTpSuuad16GFZ5olVEbHxmABJIAHMk+FEm3ZGDL2RifbO7j25m4bkDLRYBTmOqAs+33H3177ZlFUsNHKzau+/x9TnVZXkzYK6BGKAUAoBQCgFAKAUAoBQCgFAKAUAoDTNRvJbCYxxxI8V1IWhLvsSKVstIjEKThyDIoA5sXGRyqHEVlRpuo02lyNox3nZGOfTXn53kpmH8So2QfFMkyf12YeOBXk8Vt2vV+Gl8K9fPh4eZchh4rXMz6lpyyx7BhSuDGwA+TZSCrKPcQOXj0rlUMRKnU33nfVc09SWUU1YjQ62AuJ0eOUe0oRmBPnEVU71PUY5+YB5VLLBtu9JqUeDul5pvJ8+HJ2MKfMqoLVkunvjbsFdeGVAzKqjHypQdd2MFBlgApxksouTqRnh1hFPNO9/5W/w37NU9L34WZolaW/YtLnVi42WwZpW5BjGwSP8AlSFgBy67M5Y8uXMipTwu49+vZRXC6u+xWvrz0WvYbud8ok3TrFIY1jQYAAyfFjgDcx8WOOZPWq9atOtNzl/x2LsNoxSVkSaiNit1ORpHS0jKiSdJe+RnhKE9sry3DeyrjI5mutsnAPE1N96Ra8c9CCtU3VY2+wtRFFHEudsaKi58lAA/MK9wUDPQCgFAKAUAoBQCgFAKAUAoBQCgFAKA0ztbqQuhJYwIknzZ5nzw4D1G3BBecEAhVI2nBJHQ0cdj6WEjeebei5/kSU6bm8ivtNTe2YQ3jZBIWK5xhJPJZfCOXw8m8OfKvIVMPDEJ1cMv90OK7Vzj6rjzLik45S8y/rnEx9rAPlZArAFZBVatrQjbhRLxrhhlYgfZH4Up/g4/eeZ6AE1cw+DdRdJUe7Bav5JcX+mRynbJamOw1CeybiXQjnjYYknjj2yQ884ZRkvbgk4I7y9SG5mvR7K2hhf3MI7meV3e/jz9OXIrVqc+s8zeoJldQyMGVgCrA5BB5ggjqMV3yse6AUAoBQCgFAKAUAoBQCgFAKAUAoDVe02rSPL6nbMVfAa4mH8Ch6Kn+2cdPwR3vwc0NoY6OEpbzzk9F+uC/Ikp03Nnyxs0hjWONQqKMAD+8+JJPMk8ya8JVqzqzc5u7Z0IxSVkZJ4VdSjqrKwwysMgjyIPUVrCcoSUouzXIy1cpV0aWD7kmwn8RNl4x7o2zvjHu7wHlV54ulW/iIZ/ijk/FaP0faR7jj1WexrE6cprOb60LLKvw5q//RWrwlGWdOsu6ScX816jfa1R8btPEDgxXufxSb/yTFZWzqrzUof3x+pnpFyfkz0deZvtVpeP7ygjHxMrKcfQDWPuUY/vKsF473+KY6TkmeDb3k32ySO2TxWE75SP6RgFX4KT5GtlUwlHqRc3zllH+1ZvxfgYtOWuRY6ZpkUClYkC5OWOSWc+bscsze8mqtfEVK8r1HflyXctF4G8YqOhLqE2Km1uv3Okzz9Rkbvr4WzsfbXyhYnvDopO7kM167Y+1Ol/YVX8XB8+zv8AcpV6VviRvVegKwoBQCgFAKAUAoBQCgFAKAUAoCq7Tav6tAzqoeRiI4U/DkY4UfRnmT4AE+FaznGEXKWizZlK7sUWjafwY8Ft8jEvLIeskjc2Y+7wA8AAPCvnuNxcsVWdSXguSOlTgoKxOqqbigFAKAVgCsgUAoBQHmWMMpVgCrAgg9CDyIPuxWYycWmtTDVzH2Mu2jZ7GQkmIB4GJyXgJwAT4tGe4fdsPjXv9nYxYqip8dH3/nqc6rDclY2qrxGKAUAoBQCgFAKAUAoBQCgFAaprcQlvUJkjYW8ZYRA5ZZJMgO48Pk1YL9Z689t/FShTVFJ/Fq+GXD2b8Czh4Xe8Z68kXT47AAk8gOZPuold2RgrezrStDxZi2+U8TYQBwlPsoBjPJcZJ6kmreN6KNTo6Syjlfm+L89Ow0p3tdlnVQkIes6ktvBJM+SqDOB1J6AD3kkD41PhsPLEVY0o6s1nLdVzWey+tpfJmTUGtbjccQhYhHjJ27eIhaTljOGBznkBXsobFwcY7rjftbd/QouvO+pfaNqJd5YHeJ5YCoZ4j3HDDKsBk7TyIK5OCOpGK81tXZ/3Sot3qvT6FqjU31nqWlcsmMdzEWRlDMhYEBlxuXIxlcgjI68xW0JKMlJq9uD0Zh5ohaBcyPCONjiozRycsZKsV3AeAcAOB5MKsYynCFX9n1Wk14q9vDTwNYNtZljVU3K/UogskFxxEjMMgy7nCmN8I6k+8EEfylWuvsXFOjiN2zalll7+HHsuQV4XjfkbpXtygKAUAoBQCgFAKAUAoBQCgFAaJ2Y2GOSRGL8WaWQyldvFy5wy8ySgXCqfJRjlivD7anKWLkpPSyXZ+fF95foJKBb1yScp+1KB4VhJwZ5EjAxncN291OPAxo4Jq7s9uFV1Uuqm/Syfm0R1M1bmXAHlVK9zcUMlR2s0trm0lhX2mAK+9lYOAfLJXGffVzZ2IWHxMaktFr3NWI6kd6LSOFXMLRsUkUow5FWGCPga+gQlGcd6LuuaOc1bJnUvRZokkMck0ilOLtCKRg7VydxHhkty+jPjXktvYuFWcacHfdvd9r4ehcw8Gldm9VwCyKAprdFjvpRkDjxK4UDq0ZKOxPTO2SIfQKvTbqYOLt1JNX7JZpeafmRrKfeXNUSQx3MasjKy7lIIK/hAjmOfnW0JOMk4uz5mHoTOxEqtY2+2RpAqbNzDDZUlSrgkkOu3aefUGvpUG3FN8uGhy3qXlbGBQCgFAKAUAoBQCgFAKAwX8qrFIz52qjFsdcAEnHwoDUezakWsAKCPEa4QEnYuO6pJ6kLgE+JzXzvHOLxE3F3V2dOnfdVyxqqblLqrA3drG/JPlJI28TMgAC58jE8pxjng8xir+HVsNVnHXJP/AGvj/co5kUuskXVUCUUAoD4UBIJAyOhx0+isqTSsmYsfawZFAKApdXIW6tWXnK5eLHUCIrxJGA8DmOMbj5geNX8NeWHqxfVVn/Vol6vLx4EU8pJl1VAlFDB67DyAwyjYEdbiUSgElS5O/cuegZWVseGSK+h4BxeGp7rurLX9eBzanWdzYqtmgoBQCgFAKAUAoBQCgFAY7nOxsAMdpwD0Jx0PuNAaf2f3+rQ8Rt0mwcQ5B7/zx3e7gNlcDkMY8K+ebQ/iqmVs3+vHU6VPqIsKqEhU3qMl3DIrJiRWhdGbBOA0itGPFhhwR5HPzau0nGWGnBp3T3k0u5NPseVnz7yN5STLaqRIKAE0MFSmvK68SGG6niyRxYY9yHBwdvPc4BBGVB6V14bDxco71kuxvP8AXeQvEQTsTrC9jmQSRMGU5GfIg4IIPNWB5EHmDXMrUZ0ZuFRWaJYyUldEiozYUBU6zG0ktvEGRU38V8th24ZVgqDxBYqWPgBjxq7hZRp06lSzbtZZZLeurt92i5sjlm0i2qkSCgM3Y1ZBA3EIb5aXY+VJePedpYr1IHdyefdGedfRMF/DwytksvA5lTrMvqtGgoBQCgFAKAUAoBQCgFAKA0Xs4uwTwnGYbmdceQZzMn/RKteJ27TcMW3zSfy+Rfw7vAtq45OUnaU7GtZj0iuF3fVkVocn3BpFNX8D8Sq0uMou3fFqXsmRVMrPtLuqBKKA170gO40+4KZzhQcfgl1DfDaTXS2OovGQ3u3zs7epFWvuOxzDs32xu7EFYJBsJyY3XcmfMdCD9BGfGveHPN59HmtzXc13LKEG7hEhF2ruwy56kliqrkknoPdXmPtGo/s3xz8svnctYbibvXmC2KApZm36hGo6QwO7fTIyqn5onNX4rcwUm/5pJL+lNv3RE859xdVQJTDeXIijeRuSorOfoAJP91b0oOpNQXFpeZhuyuWHYu0aKwtUcYcRIXHkxG5v+omvpaSWSOUXVAKAUAoBQCgFAKA0nWe1zMXEElvBBGxR7ubmrODgrCu5Q2CCC5OMggA1z8Xj1Rl0cIuc+S4d5JCnvZt2RGsNbuSOJbXlvfBT34mCKT7keLGxvrKQfd1qhDbNSnPdxVJwT45/PXwJXQTXwu5tuha3FdRl49wKnbJG4xJG3isi+B/MRzBIOa7sZRmlKLumV2rallWxg07Wo+BfrJ/B3aCMnwE0YJX4vFuH+7FcLb2G6Siqq1j7P6MsYedpW5k2vHF4wahZrNE8TjKOpVvoIxy99SUasqVRVI6p3NZK6syt0HUW5205xcRDn/tUHISp5g8sj5rZHlVrF0I/v6XUl/8AL/C+7hzRrCX8r1LmqJIeZYwylWAKkEEHmCDyIPuxWYycWpRdmjDVzRrr0YwM+UllRCfYwGx7lJ54+nNd+H2irKNpQTfPT0+liu8Mr5M2zRNIitYhFCuF6knmWPiWPia4+KxVTE1OkqPP0SJoQUVZE+q5uQ9V1JLePfIT1wqjmzseioPFj5VPh8POvPdh4vglzfYaykoq7I3Z+xdFeSbHHmbiSAHIXlhYwfEIoA953HxqXGVoTkoU+pFWXbzfi8+6xrCLWb1Za1TJCo12PjvDZjnx3zL7oEIaTPubux/167ewcN0lfpXpH34fUr4iVo25m917MomK6uUjRpJGVEUFmZjgKB1JJ6CgNNue0U84MkTpaWo5iaVRxZB+EFfuxJ5FgWPktcbGbXjSn0VGO/Ls0/PwJ4Ubq8skRLDtXKCWiubfUI1GZI02C4Vfwo9h2v8AVKjPg1KO1JpqOKpuF9Hnb10EqS/ldzetPvUmjSWJgyOAysPEH+4+7wrskBIoBQCgKLtpevFaOIyRLKVgjI6q0jBNw+qCW/q1HVqKlTlN8E35GYq7sUvYLQomRbpkBHOO1VuYihU7VKjoHk27y3U7gPCocJR6OneXWlnJ9r+miNpyu8tC67Rdm0nHEjxFdIMxTAcwfwZMe3EehU/SMEA1NWowrQdOorp/rzNYycXdGt2MIuVS6QyW1yMxyNGRkMjFXjkBBWRQ4YDcD5jFeOWKxGzK0qKd48npno+wu7kasd4m2upXyOAcOguJFJYDLQugdH7pGOHISmOrKPPBrrU9vU91b6z3bu34r6eWevYQvDvgRtb1Ka4sxFJZzmZs9+JowIpUfuSLxHB2kqHHXkcGrX+r4KacZyytxTzutMuWjNehms0Z9B1Mzx99dkyHZNH+A464/kkEMD4givIYvDqjP4XeLzi+a+q0faXYS3l2llVU3IOr6UlwoDbldTujkXk8beaH+8HkRyIIqxhsTOhK6zT1T0a7f1dcDSUFIj6JqDszwTgCeLBJUYWVDnbIg8M7SCvgQR0xUmKoQio1aXUl5prVP5PijEJPSWpbVTJBQCgIeragsETSMC2MBVHtOxIVVX+UzEAfTU2HoSr1FBZdvBJavwRrKW6rkLStJbf6xckPcEYUD2IFPzIvf5v1b3DAqxiMVHd6GhlDjzk+b+S0XfmaRhnvS1LmqJKY7m4WNGd2CooLMx6ADmSa2pwlUkoRV29DDdldlJ2U1GQTvPLaXGZ9oSTdHtigHNQVLhwxJLMNvUgeFeuwuMwWCodHv3ktbJ5vjnp2LMpThOpK9icmvXzhG4KJ3JpSnjnAEMLEnk53bmYcu7gedb1NuUIu0c/iS8OL7kYWHkYRpTSiJryaWbYqHhttEfEAyXZVADHdzG7IXwHjXHxe269W8IWSu9NbE8KEVmzP2Y0xbwi9uBvQkm0ibmqIOQlI6NI/tAn2VKgYOc+j2bgI4Sklb4nq/l3IrVajm+wu+0fZ6O6jxgJMvOGZRh4n8CD5Z6r0IyDV6cIzi4yV09URp2zRrno11AlpYmG0OBcBR0SQs0Vwi+4TRlv95VbBtqLpSd3B28NY+j9DafPmb5Vs0FAKA030jzEC1wfZkmlx57LaYj85B/JVLaH7hrm4rzkjen1jYOzVsIrO2jHIJDGv5EAq6aFlQGoW7oJ7mNY3jYSb2BOQ+8cpE58g2093lghvpPjvtBTksRGb0a9v+S7hn8NiXXCLIoCm1ewkWQXNsAZQAskZOBOg57SfCRckq3vIPI8r2GrQlDoK3V1T/C+fc+K8SKUXfejqTNK1WK4UmM815OjDDxnydTzU/wDwVBiMNUoO01k9Hwa7GbRmpaGCz1PdJdI5RRA6gMD0QxK+Wz0IJb4YqWph92FKcU/iXqpNZGFPNrka/wBnDfsYbiWyuX+xVjVleHMm7a7O4eVSpO1cLjIy2a9HidjNwlTotJOW9nfJZpJWT5+xWjXzTfIvm1aYOIzY3gkYFkTMBLKpAY5E21QCy+0RnIxmud/09iL9aPr9CT7zHkZPXbr/AFde/wDHbf8Av1n/AKdxH44+v0H3mPJmOXVpkKh7G8VnbbGMwne2C23KzEKdqk5YgHGOuBWH9nsR+KPr9B95iQtbF7KsfD0+6DxypKoeS32nbnIYickcicHBwcVawuw6tKUt+StKLWV75+H6RpOunojHb6zLHY3M8o+Wia4Jjdh3CGYpGSvLAXZzHUcx1qhiMAljoYdKye6rrjkrvzuSxqfs3LvNgluVjj4kroqhcsxOFHLrk+FcpU5TnuQTbvkuJLdJXZSIGvnVmUrZoQyqww1ww5hmB5iEHmAebHB6DnfbjgouKd6rydtIrlfjJ8eXeR5zfZ7mxVzCYUBE1e4WOGRnDsoUgqntNnuhV6d4k4HPqasYOlKpXhCOt0aTdotmy6XDshiQJwwqIvDznZhQNuRyOOmfdX0Y5hKoDnWhrs1Ugcvlb2P4OILj9Yn8tUqbti6i5xi/8kSPqLxOi1dIxQCgNH9J6d2368/WUH9a1mP/AOtU8d+6vylH/JG9PreZtmjODbwkdDGhH/CKuGhMoDUp5Ps64UTFgEiYwsDmNiD3kJGDEyhehIDK/Q5ry/2jir03bPPPh3FvDcSTXmS2KAUMGv6f2XF6kN/PMFLR71UIqrGjcwGbO9iF6ktjOSAK+g4TA08PS6NZ875592hzp1HJ3JH7iWBCg3GnNtOVLRQMQSdxOTkkk8+vWriSSsiM2YWdwRlbscxkHgqR7uhGR9BH01kFVotrPIrXb3CxtKBkBAVjRMgKGbntzuY58WNAZ/Xh/rKD9F/60Bm1DRZZ4ihujhgCrCJMqwIZXU+asAwPmBQHjR/Wpo97zxodzptjiBHcYoTliTlipbwxkDnjJArtW0y2WYSXNzYiblh5YYA/kObc/Hl9NARf3gwTcOSGdRw23I0aIydMYCncm33ADHhiop0YSi4ta62yfmszKk0SdEu2liJfbvSSWJiowGMcrxFgCSQDszjJxmvB7Rw0cNiJU46cPFXOjTlvRuT6pEgoCu7QzbYCeNwBuQNIASwUuoYRhQSZCCVXAJ3EV0dkxUsZBNXz+WvciKt1GbogwAOfx6/GvenOPtAc80sZ1dvdPct+SC2Q/naqcF/3c3/6x95Ej6i7zodXCMUAoDWPSBEODDIRyiuYifcrkwE/ATGquNg5YeaWtr+WfyN6btJGfsFOWsIFJy8SmB/rRExH8uzPxqxCaqRU1o1fzNWrOxsFbGDVr8P68+5IynBTZIvJx3jujfmc8wHBwOpHhk+Z+0Tygt7nl8/kWsNxMteXLgoAaGCJov3iT8R/7Rr6cco4xoh08Wk/rIl9Z58DZux7Axnnt9vOc+FDJ1P0IhvUnzIrLxTsQNkxjAyCPmZYFgvvz40MF7D96n/F5f7noDh+inTxaT+siX1nnwNmceyMZ57cb85zzxQydU9Ce/1Ft0isvFbYgYExjAyGHzctltvvz40MGPtb2gks9LzCdsktxNEreKAyysSPfhSB5E58KAruxvoxgnto7m6eV3nQS4DYADDcCT7TOQQSSevh4kDcOyHYyLT3nMLyMk2zuvjKld3QgDIO7xGeXU0BWdmvtcv43ef4qWvD7b/jZdy9kdCh1EW1ckmFAV+th9icNI3cSxbTJ7EZ3j5VhkZCDLYBGcV09ju2LjeVvn2eJDX6jN0r3Zzz4zYGT0FAc57AnjXhn6/IyzfQLm4LR/HhW61Twz3qtWfC6X9qz9WySWUUjo9XCMUAoCo7VmA2ssdzKkUciGPczAcyMDb5tnBAHPOKA0nsl2hNuzPcBkjl2+sblZeBPtC8VlYBlgmRVYMQMEc8ZOOdhZdBP7tL+jtjy717Es1vLeXib7fa5bwxcaSaJY8ZDbgQ3ltx7RPgBkmuiRGr6Kru01zKpRriTeEPVI1UJGreTbV3EeBYjwrxG2sXHEV7Qd1FW8eP08C/Qg4xzLSuQTkK91eCJgskqK56JnLt9VBlm+AqxRwdet+7g34ZeehpKcY6siWuqzXEjRW1tJlQN8k+YkTODgjBkMm052FQcYzjIz2cP9n6ss6skuxZv6e5BLErgWGixH9xEUAk+p7QAMknhEch5160pnNOx2oS2cEkcmk3FwXbcC8LgAbQu05iblyz8aA2b0NaBcQtPPNE8KSKqojAqTgsc7W7wUZwM9cmgNstkJ0tgASTBKAAMknDcgPE0By3sffy2cEscmk3FwZG3AvC4AG0LtOYm5cs/GgNn9DOgXEJnmmjeJJAqojAqxwWOdp5gDOBnrk0Bba32aN/ppiQgSLNNJET03CaUYb3FWIz4ZB54oDV9C7X6jp8S21xYTSiMbUOGUgeC7lR0cAcgR4DxoDdew+t3t20z3VsbeEBOCpUhictuzuwx+bz2gc/GgKK0upraGaYwcW39auyWib5RPsqbJdGAGwH5wbkOoABNcHaWxpYmo6sJWbtk9MlzX0LFKvuqzRZxa/AWCs/Cc9EmUxs31A4G8e9civO19mYqj1oO3NZr0LMasJcSzqiSEPWLATwSwk44iMmfIkcj8DzqbDVnRrRqLg0zEo7yaLHsx2jWdBHKVjuowBNCTghhy3Jn2o26qw5YPnkV9EpVYVYKcHdM5ji4uzKrtp2hjeOS1hlHMYuZVOVgiPtAkfwzDuqg72TnHLnFisT0Mcs5Pqrm/ouLNoR3n2H30dzR4myQlxI+427ArJFEoEcS7GAbARM5AxlmwTW2Fo9DSUL3fF82836mJy3nc3OpzUUBRa3NcSTLbW8qQZiaR5SnEYd4KoRSQuckks2egGDnIArbLsvLA3GNzbPKBznnt2eTHjhmuO4v8ldq+6gPGo6BLdkN65aiRBgSwwEOAeqn5chkP4LAjxxnnUdWjCrHdmroym1mimh7JSwXiRxfuZueKSXjmxw4KtGpGI5FHPig5BHQ8qo1dmQqx3XUnblvXXqmSKq1wXkXa6HePkev2wP+zten/HM1QR2DhFrd97+ljZ4iZDk7GTZzPqHF8QsiMi/8MM0asPcQavUsBhqXUpr397kcqknqzMmlTwOtpbmyh40cknHht9jIEMYYbN5Ds3FGHLDGDyJxVs0LWz0q5gjCJcWaIuf/tW6k5JYm4yWJJJY8ySSck0B40nSrqKJY47u2ZFyFzbE4GeSjbMOSjkPHAGSetAYrptRW4hiWeyKSK5ZjbPuXbt5AcfDZ3eYxjxoCZLDeDkby0Unp9jHPwzPQEfSNEvLeJYlvIXC5w0lsS3M55lZlHj5UBiv5NRSeCNZ7IrKXDE2zgrtUtyHHw2cY6jHXn0oCZIl2Mg3lmD+LHI/LcUBF0XSLuGPhpfQSAMzbntstlmLHmsyjqx8KA86lJqMctuiz2RWZ2RibZwVwjSZAE/eyEIxy6igJskd2ORvLMH32zA/nuKAj6TpdzFHw47u1YAsxJtiSWdmdmbbOBkszHkAKAr5dNuLfZAHtJYrmQxrG8DCOA8N5CUTiNuQrGw4eVAJGCBkUBgn7EFftd1Banw4ETxr/wAv1gxn4pUFXDUav7yCfevnqbKUloyRbaDdKMfunFIfDfbIf1JFJqhU2Jg5aRa7n9bkirzRW9o+zty3AWZtMnEkojBezYlMqzbhumYE4Xpy69aUdj0qLvTnNd0reyDrN6pEyw7FvFIpF1bNsOYojagRxHruSOOVV3eTMCR4EVeo4WlSe9FZ8W3d+bI5TbLPVtCmnUCeaxYKcqWtWBQ+aN6wCje8EGrBqYLCG6szFvuxdQvKsW1kIdN3IFJN7MwDDmH3EgnvcuYG3UBSyOBf5PQWpJ/5goDlOjWM2v3Usk8rpbx4IQc9obdsVAe6GwpLOQfyEYA2209FEEE8M9vPOrRSI5D7SGAYErlVUjIBHiPdQG0XH3xg/Fbj9rbUByj0edoLayvbx7h+GHJVSEZskSMT7Ck+PjQHn0wdprS+SAW8nE4fF3ZjdcbgmPbUZ9k9KA6y33Za/i1x+tbUBD9JY/8ADLr6g/WWgK/0NjGmR4/jJf1zQGx3v3Vb/Um/7dAc19Lig6lYZA+Z+2FAdeoCn1X7qs/rS/sjQHKNT0WK77RzQTAlHYbsHB5WysOf0gUBn7a9j/3JCXlhNKmHCsCRkZyRzAG5MjBVs9fKgN+s9U9aTS5yApkdmIHQN6tNkD3A5oDnnpdjibV7cTcojDAJD4hONLuIwM+znpQFfYxQx6tbjSHmdCybyQem75QHIBMezBOR16HkMAdl137dY/jLf4W5oDmfpuRDeWnE9jYd3nt3jOPhQHrQ7LQDcwCF7gy8VDGCsmN4YFc5TGMgdaA6T2i9u0/GV/Zy0BxjtxFKdbuGtw3GVkkQp7Q228bEjz7oPLxGRzzihk2fW+16aholxnaJ04IlTw+2ph1/kH8x5eRIwWHYcf8AhGn/AI1//VJQHSaApXUG/wAHobUg/wDMFActtIrzQbmTbA09q+BkZwVBO0lgDskUEg5GDz9xAGxWPpIuLqaGO1sZNrSIJJGywRCwDnugAYXPMt8D0oDb7j74wfitx+1tqA5t6NtASa8vBdWwdQSU4sWRniNzXcMdPKgHpk7ORRJb+qWqrni7+DF1wExu2D3nHxoDpL/dlr+LXH69tQEb0jRltNuQoLEoMADJPeXoBQFf6IoWXTUDqyniS8mBB9s+B50BsF791W/1Jv8At0Bzf0vxv69aSLHK4RQx2KT0k3Y5DrgUBfW/pNVnVfUb8bmC5KDAyQMnn0GaA2XVvuqz+tL+yNAcu1e7e11+a6MFxIisPYQnObdU5HocE+fgaAzdqdWvdY2W1vZzRRBgzNICATzA3tjaqjJOBknljpggb7FpgthpkAORG7Ju8yLabJ+JyaA0n0jWDSa3Z5id4ytsr9wsmOPJuDcsYweYPgaAw9rNKfS9ShurOKTgvzaONSQMECRMDkFZSCAejZx0FAdI1eQNJYMOjXBI+g2twaA596ZIGN3aMIpJFVcsFQsCBICQeWOYHQ0BN03tVZGaIJo8sbGRFV/VkGwlgA2QMgDOc+6gN27Re3afjK/s5aA5/Fav++dn2SbN3t7Tt+5APaxjry+mgIvpR7CtGzXdojFHOJokByCSDuUDqhYAkeBwenQC97HRMuk2CsrKwuuYYEEfZMh6Hn0oDo1AU+rabM0qT28saSKjRsskZdGUkN81lZWBHI5xgkEdCAIs66iqsxmsMKCT9jyeAz/HUB40t9RlhjlMtihkRX2+ryNt3AHGeOM9fKgMUmjX5uUuPW7PKRtEE9VfaQxViT8vu3ZRfHw6c6AmSwaiASs9gTg4BtpACfAE8c4+nBoCHoV1qFxbQ3HFsU40aShfV5GwGUMATxxk4I8KA+zaNqDXEc/rdoDGjoEFq+0hypbd8vnOY1xgjp76AmNBqGDiewJ8B6tIPyn1g4/JQELQrnUbi3imMtgnEUPt9XkbAPTnx1yce6gPtzo+oPNFN63aDhhgEFq+1t2M7sz5z3RjBHxoCabfUPCex/s0n+YoCFos+ozwpK0lhGWz3RBI+OZHtcZc9PKgF3o2oSSwy+t2Y4RYhRavhtw2ndmfPTpgj40BN4Gof6RY/wBmk/zFAQtGn1KaLiNJYRnc67RBI/suyZzxl6lc9KA+X2j38kkMnrdovBYuFFq+GJVkO7M5ONrnpjmc0BO4Gof6RY/2WT/MUBX6FdajcRlzJYR4kljwIJG+1yNETnjL1ZCcY6YoD1qOj38rwv63ZrwZDIALV8MdjR4bM5ONrsOWOvuoCfwNQ/0ix/ssn+YoCv0a51KdHZpLCPbLJEAIJGzscoW+3LjJU8vLFAfdT0e/mMR9bs04UgkG21bvEAjDZnPdwx6YPvoCf6vqH+kWP9lk/wAxQFfptxqUvE+UsFMcjxkcGQ529CDxh1BBx4dKAlrpl3I8ZuZrcxxuJNsMLKWYezuZ5GwoJzgDJwOeM5A2CgFARtS+0yfUb9U0Bg7Pfctv/Qx/qCgOZat/9Tw/Sn7FqA67QHE+3n3l0j+hh/w60Be+jHti4YWF4Ssq4ELP1YYBCN/K2kFT84Y8cZAheiX75X/+8/bGgOg9ifuC1/oU/uoC7oBQHI/SX957P8YH7OegPXow7ZNEyWN5uUMFNu7eTAFUJ/BII2n+r5CgMXo9+/8AffRdf4iOgOg6b9xS/Tc/tZaA4j2L07T5Uc31zJCwKhApxkY5k5RvGgOyej2wtIbdxZTPNE0hYsxyd21QQO6vLAHh40BHtPvXe/X1H9vcUBybsdpmnSxOb65khcPhFU4yu0HJyjfOJHwoDsnYCxtYbUizleaJpGbexyd2FUj2V5DaPCgKbtD9577+muv8U9Aar2H9HcF7ZLO8twkhZx3Su0bWIHIrn89AWHYTV7m01J9MuZGlXLCNmJOCE4gKk5IVk+bk4OMeOQN/7Odbr8Zk/VSgLmgFAKAjal9pk+o36poDB2e+5bf+hj/UFAcw1dx++eEZGe5yzz+0tQHX6A4h6QXA0TSMkD5GLr+LrQG29sOxYvbSGaHC3UcSbSOXEAUHYT4EHmp8D7jmgNa9CMhN7dbid/D74PtBuJz3DqDnOc+NAdM7E/cFr/Qp/dQF3QCgOQ+k5gNHs8kD7IH7OegLfUexy6hpVmybRcR20RjbwYcNTsY/gnwPgefmCBq/od3jVpll3cUQS8QN7Qbiw53eOc0B1HTfuKX6bn9rLQHEOw/aDToI3F7bidmKlDsRtoxzHeYY5+VDJ2X0e6zaXMDmyhMMSSFSu1V721WJAQkdGFDBHtfvXe/W1H9vcUBybsV2h02CJ1vbYTuX3I2yNsLtUYyzAjmCfjQydi9H2sWlzbM1lCYYklZCm1V721XJAQkYIcfHNDBT9ozjRr8n+Ouv8U9Aan2D9JNtZ2a27RzSSBnI2bNp3MSBktn81AWPYTSbm81NtTuImiQFmQMCNxKcJQoOCVVOrYAJxjxwB0Ls51uvxmT9VKAuKAUAoDxNGGUqehBB+PKgKKws72GNIg9o6xqEV2V1ZlAwCwBI3YAzjlnwHSgM+L7+ZfpKA8yrfkEBrJSRgNiRtvv25GceWRQEbSdNvLaGO3R7SRIUWNGdXViijau4AkbgoAJHXGcDOKAmfZ38y/SUB5db/BwbIHwOJDj34yM/RkfTQEbStOvLaJIEe1kSMBVZ1dWKjpuCkjOPEdfIUBL+zv5l+koD43r+OXqQPgcSHHw5Z+jIoCNpun3sEaxLJayqvR3RlY558wpI6k8x4YoCV9nfzL9JQHwi+/mWf95QEXTdPvYE4YktZRuZtzoyNlmLsCFJGNzHHux5ZIErF95WX6SgH2d/Mv0lAQtJ0u9t0MayWkoLvJuZHQ7pHMjjAZht3u2PEAgHOMkCbi+8rL9JQD7O/mX6SgImmabewKyiW1lDO8pLIyYZ2LsAAxyu5jjPPGAc9aAl4vv5l+koD79nfzL9JQEjRNPaFG4jh5HdpHYLtXcx6KMkhQAAMknlnxoCwoBQCgFAKAUAoBQCgFAKAUAoBQCgFAKAUAoBQCgFAKAUAoBQCgFAKAUAoBQCgFAKAUAoBQCgFAKAUAoBQCgFAKAUAoBQCgFAKAUB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koosakids.co.uk/assets/uploads/news/1296669666132393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996952"/>
            <a:ext cx="2880320" cy="355994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4653136"/>
            <a:ext cx="1872208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/>
              <a:t>How would you explain the people’s goodwill.</a:t>
            </a:r>
          </a:p>
          <a:p>
            <a:endParaRPr lang="en-GB" dirty="0"/>
          </a:p>
          <a:p>
            <a:r>
              <a:rPr lang="en-GB" dirty="0"/>
              <a:t>Answer in your notes.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Dualists?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What would you say to challenge the idea that </a:t>
            </a:r>
          </a:p>
          <a:p>
            <a:pPr algn="ctr">
              <a:buNone/>
            </a:pPr>
            <a:r>
              <a:rPr lang="en-GB" dirty="0"/>
              <a:t>the recognition of Form proves we have an </a:t>
            </a:r>
          </a:p>
          <a:p>
            <a:pPr algn="ctr">
              <a:buNone/>
            </a:pPr>
            <a:r>
              <a:rPr lang="en-GB" dirty="0"/>
              <a:t>eternal soul?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Concept of 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able to explain Plato’s theory of forms.</a:t>
            </a:r>
          </a:p>
          <a:p>
            <a:r>
              <a:rPr lang="en-GB" dirty="0"/>
              <a:t>To be able to explain why Plato is a dualist.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What would Plato 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/>
              <a:t>Plato would say he is wasting his time producing </a:t>
            </a:r>
          </a:p>
          <a:p>
            <a:pPr algn="ctr">
              <a:buNone/>
            </a:pPr>
            <a:r>
              <a:rPr lang="en-GB" dirty="0"/>
              <a:t>a pale imitation of beauty. </a:t>
            </a:r>
          </a:p>
          <a:p>
            <a:pPr algn="ctr">
              <a:buNone/>
            </a:pPr>
            <a:r>
              <a:rPr lang="en-GB" dirty="0"/>
              <a:t>(like the prisoners in the cave)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Plato rejected art, which is a product of the </a:t>
            </a:r>
          </a:p>
          <a:p>
            <a:pPr algn="ctr">
              <a:buNone/>
            </a:pPr>
            <a:r>
              <a:rPr lang="en-GB" dirty="0"/>
              <a:t>senses, preferring instead mathematics, which is </a:t>
            </a:r>
          </a:p>
          <a:p>
            <a:pPr algn="ctr">
              <a:buNone/>
            </a:pPr>
            <a:r>
              <a:rPr lang="en-GB" dirty="0"/>
              <a:t>an expression of pure thought that can explain a </a:t>
            </a:r>
          </a:p>
          <a:p>
            <a:pPr algn="ctr">
              <a:buNone/>
            </a:pPr>
            <a:r>
              <a:rPr lang="en-GB" dirty="0"/>
              <a:t>pure form.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However.....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/>
              <a:t>Plato would agree that the artist has recognised </a:t>
            </a:r>
          </a:p>
          <a:p>
            <a:pPr algn="ctr">
              <a:buNone/>
            </a:pPr>
            <a:r>
              <a:rPr lang="en-GB" dirty="0"/>
              <a:t>that there is beauty in the scene in front of him. 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It is true that no matter what culture or nationality </a:t>
            </a:r>
          </a:p>
          <a:p>
            <a:pPr algn="ctr">
              <a:buNone/>
            </a:pPr>
            <a:r>
              <a:rPr lang="en-GB" dirty="0"/>
              <a:t>we are, we would all recognise there is some </a:t>
            </a:r>
          </a:p>
          <a:p>
            <a:pPr algn="ctr">
              <a:buNone/>
            </a:pPr>
            <a:r>
              <a:rPr lang="en-GB" dirty="0"/>
              <a:t>beauty in this scene.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It is hard to define beauty but we all know it when </a:t>
            </a:r>
          </a:p>
          <a:p>
            <a:pPr algn="ctr">
              <a:buNone/>
            </a:pPr>
            <a:r>
              <a:rPr lang="en-GB" dirty="0"/>
              <a:t>we see 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This led Plato to say...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That there is indeed a Form (which he gives a </a:t>
            </a:r>
          </a:p>
          <a:p>
            <a:pPr algn="ctr">
              <a:buNone/>
            </a:pPr>
            <a:r>
              <a:rPr lang="en-GB" dirty="0"/>
              <a:t>capital F) called beauty which we have a dim </a:t>
            </a:r>
          </a:p>
          <a:p>
            <a:pPr algn="ctr">
              <a:buNone/>
            </a:pPr>
            <a:r>
              <a:rPr lang="en-GB" dirty="0"/>
              <a:t>recollection of from our prior existence in the </a:t>
            </a:r>
          </a:p>
          <a:p>
            <a:pPr algn="ctr">
              <a:buNone/>
            </a:pPr>
            <a:r>
              <a:rPr lang="en-GB" dirty="0"/>
              <a:t>realm of the Forms.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We see something that contains elements of this Form we recognise it beautiful.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Write a conversation between Plato and an award winning artist whose work has given lots of people pleasure.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Consider:</a:t>
            </a:r>
          </a:p>
          <a:p>
            <a:pPr algn="ctr"/>
            <a:r>
              <a:rPr lang="en-GB" dirty="0"/>
              <a:t>What would Plato say to him?</a:t>
            </a:r>
          </a:p>
          <a:p>
            <a:pPr algn="ctr"/>
            <a:r>
              <a:rPr lang="en-GB" dirty="0"/>
              <a:t>How might the artist react?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589240"/>
            <a:ext cx="280831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/>
              <a:t>Add your opinion to the conversation.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Which one is dog?</a:t>
            </a:r>
          </a:p>
        </p:txBody>
      </p:sp>
      <p:pic>
        <p:nvPicPr>
          <p:cNvPr id="16386" name="Picture 2" descr="http://alltypesofdogs.org/wp-content/uploads/2011/07/different-types-different-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272808" cy="4733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The Particulars participate in the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The Form is not a shape, it is the essence of the </a:t>
            </a:r>
          </a:p>
          <a:p>
            <a:pPr algn="ctr">
              <a:buNone/>
            </a:pPr>
            <a:r>
              <a:rPr lang="en-GB" dirty="0"/>
              <a:t>object, in the case of the dog and all dogs have a </a:t>
            </a:r>
          </a:p>
          <a:p>
            <a:pPr algn="ctr">
              <a:buNone/>
            </a:pPr>
            <a:r>
              <a:rPr lang="en-GB" dirty="0"/>
              <a:t>degree of ‘</a:t>
            </a:r>
            <a:r>
              <a:rPr lang="en-GB" dirty="0" err="1"/>
              <a:t>dogginess</a:t>
            </a:r>
            <a:r>
              <a:rPr lang="en-GB" dirty="0"/>
              <a:t>’ due to participating in this </a:t>
            </a:r>
          </a:p>
          <a:p>
            <a:pPr algn="ctr">
              <a:buNone/>
            </a:pPr>
            <a:r>
              <a:rPr lang="en-GB" dirty="0"/>
              <a:t>Form. </a:t>
            </a:r>
          </a:p>
          <a:p>
            <a:pPr algn="ctr">
              <a:buNone/>
            </a:pPr>
            <a:r>
              <a:rPr lang="en-GB" dirty="0"/>
              <a:t>This is how we recognise dogs.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Plato used the word particular to describe the objects in our world.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641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Does this person’s activity have any value?</vt:lpstr>
      <vt:lpstr>The Concept of Forms</vt:lpstr>
      <vt:lpstr>Learning Outcomes</vt:lpstr>
      <vt:lpstr>What would Plato say?</vt:lpstr>
      <vt:lpstr>However.....</vt:lpstr>
      <vt:lpstr>This led Plato to say...</vt:lpstr>
      <vt:lpstr>Art?</vt:lpstr>
      <vt:lpstr>Which one is dog?</vt:lpstr>
      <vt:lpstr>The Particulars participate in the Form</vt:lpstr>
      <vt:lpstr> Recognising Forms -anamnesis </vt:lpstr>
      <vt:lpstr>Where does this form exist?</vt:lpstr>
      <vt:lpstr>A and B!</vt:lpstr>
      <vt:lpstr>The realm of the forms</vt:lpstr>
      <vt:lpstr>How would Plato explain this?</vt:lpstr>
      <vt:lpstr>Dualists?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Forms</dc:title>
  <dc:creator>Nicole</dc:creator>
  <cp:lastModifiedBy>NVeitch</cp:lastModifiedBy>
  <cp:revision>24</cp:revision>
  <dcterms:created xsi:type="dcterms:W3CDTF">2012-09-16T19:56:47Z</dcterms:created>
  <dcterms:modified xsi:type="dcterms:W3CDTF">2017-09-19T11:03:09Z</dcterms:modified>
</cp:coreProperties>
</file>