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66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57D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228" autoAdjust="0"/>
  </p:normalViewPr>
  <p:slideViewPr>
    <p:cSldViewPr snapToGrid="0">
      <p:cViewPr varScale="1">
        <p:scale>
          <a:sx n="65" d="100"/>
          <a:sy n="65" d="100"/>
        </p:scale>
        <p:origin x="6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6200A-005A-4284-B481-4B9B1815798C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F26DF-8980-4872-892A-015D99B586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529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F26DF-8980-4872-892A-015D99B586F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337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3325-1DC1-41C3-8160-DEFF7088EF54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C772-3522-44A9-96CE-E19C09C94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80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3325-1DC1-41C3-8160-DEFF7088EF54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C772-3522-44A9-96CE-E19C09C94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617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3325-1DC1-41C3-8160-DEFF7088EF54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C772-3522-44A9-96CE-E19C09C94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01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3325-1DC1-41C3-8160-DEFF7088EF54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C772-3522-44A9-96CE-E19C09C94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31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3325-1DC1-41C3-8160-DEFF7088EF54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C772-3522-44A9-96CE-E19C09C94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52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3325-1DC1-41C3-8160-DEFF7088EF54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C772-3522-44A9-96CE-E19C09C94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72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3325-1DC1-41C3-8160-DEFF7088EF54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C772-3522-44A9-96CE-E19C09C94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080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3325-1DC1-41C3-8160-DEFF7088EF54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C772-3522-44A9-96CE-E19C09C94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73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3325-1DC1-41C3-8160-DEFF7088EF54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C772-3522-44A9-96CE-E19C09C94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62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3325-1DC1-41C3-8160-DEFF7088EF54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C772-3522-44A9-96CE-E19C09C94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70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D3325-1DC1-41C3-8160-DEFF7088EF54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4C772-3522-44A9-96CE-E19C09C94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44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D3325-1DC1-41C3-8160-DEFF7088EF54}" type="datetimeFigureOut">
              <a:rPr lang="en-GB" smtClean="0"/>
              <a:t>15/06/2018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4C772-3522-44A9-96CE-E19C09C942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921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LS81XFzaWw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532326" y="794208"/>
            <a:ext cx="10071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/>
              <a:t>The Noble 8 Fold Path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6086" y="2044859"/>
            <a:ext cx="4865566" cy="45243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Learning Objectives:</a:t>
            </a:r>
          </a:p>
          <a:p>
            <a:endParaRPr lang="en-GB" sz="2400" dirty="0"/>
          </a:p>
          <a:p>
            <a:pPr marL="342891" indent="-342891">
              <a:buAutoNum type="arabicPeriod"/>
            </a:pPr>
            <a:r>
              <a:rPr lang="en-GB" sz="2400" b="1" dirty="0"/>
              <a:t>Identify </a:t>
            </a:r>
            <a:r>
              <a:rPr lang="en-GB" sz="2400" dirty="0"/>
              <a:t>each stage of the 8 fold path</a:t>
            </a:r>
          </a:p>
          <a:p>
            <a:pPr marL="342891" indent="-342891">
              <a:buAutoNum type="arabicPeriod"/>
            </a:pPr>
            <a:endParaRPr lang="en-GB" sz="2400" b="1" dirty="0"/>
          </a:p>
          <a:p>
            <a:pPr marL="342891" indent="-342891">
              <a:buAutoNum type="arabicPeriod"/>
            </a:pPr>
            <a:r>
              <a:rPr lang="en-GB" sz="2400" b="1" dirty="0"/>
              <a:t>Explain </a:t>
            </a:r>
            <a:r>
              <a:rPr lang="en-GB" sz="2400" dirty="0"/>
              <a:t>how each stage helps a Buddhist to move closer to Nirvana</a:t>
            </a:r>
          </a:p>
          <a:p>
            <a:pPr marL="342891" indent="-342891">
              <a:buAutoNum type="arabicPeriod"/>
            </a:pPr>
            <a:endParaRPr lang="en-GB" sz="2400" b="1" dirty="0"/>
          </a:p>
          <a:p>
            <a:pPr marL="342891" indent="-342891">
              <a:buAutoNum type="arabicPeriod"/>
            </a:pPr>
            <a:r>
              <a:rPr lang="en-GB" sz="2400" b="1" dirty="0"/>
              <a:t>Analyse </a:t>
            </a:r>
            <a:r>
              <a:rPr lang="en-GB" sz="2400" dirty="0"/>
              <a:t>potential problems faced by a Buddhist trying to follow the 8 fold path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79199" y="4612655"/>
            <a:ext cx="2897918" cy="16312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Key Terms</a:t>
            </a:r>
          </a:p>
          <a:p>
            <a:pPr algn="ctr"/>
            <a:r>
              <a:rPr lang="en-GB" sz="2000" dirty="0"/>
              <a:t>Intention</a:t>
            </a:r>
          </a:p>
          <a:p>
            <a:pPr algn="ctr"/>
            <a:r>
              <a:rPr lang="en-GB" sz="2000" dirty="0"/>
              <a:t>Livelihood</a:t>
            </a:r>
          </a:p>
          <a:p>
            <a:pPr algn="ctr"/>
            <a:r>
              <a:rPr lang="en-GB" sz="2000" dirty="0"/>
              <a:t>Mindfulness</a:t>
            </a:r>
          </a:p>
          <a:p>
            <a:pPr algn="ctr"/>
            <a:endParaRPr lang="en-GB" sz="2000" dirty="0"/>
          </a:p>
        </p:txBody>
      </p:sp>
      <p:pic>
        <p:nvPicPr>
          <p:cNvPr id="1026" name="Picture 2" descr="Image result for 8 fold pa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851" y="2044859"/>
            <a:ext cx="2419062" cy="229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552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716" y="294968"/>
            <a:ext cx="8598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Last lesson we learnt about the 4 noble truths: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80768" y="1047136"/>
            <a:ext cx="7256206" cy="224676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GB" sz="2000" dirty="0"/>
              <a:t>All Life is </a:t>
            </a:r>
            <a:r>
              <a:rPr lang="en-GB" sz="2000" b="1" dirty="0"/>
              <a:t>suffering</a:t>
            </a:r>
          </a:p>
          <a:p>
            <a:pPr marL="457200" indent="-457200">
              <a:buAutoNum type="arabicPeriod"/>
            </a:pPr>
            <a:endParaRPr lang="en-GB" sz="2000" dirty="0"/>
          </a:p>
          <a:p>
            <a:pPr marL="457200" indent="-457200">
              <a:buAutoNum type="arabicPeriod"/>
            </a:pPr>
            <a:r>
              <a:rPr lang="en-GB" sz="2000" dirty="0"/>
              <a:t>We suffer as a result of our </a:t>
            </a:r>
            <a:r>
              <a:rPr lang="en-GB" sz="2000" b="1" dirty="0"/>
              <a:t>desires/cravings</a:t>
            </a:r>
          </a:p>
          <a:p>
            <a:pPr marL="457200" indent="-457200">
              <a:buAutoNum type="arabicPeriod"/>
            </a:pPr>
            <a:endParaRPr lang="en-GB" sz="2000" dirty="0"/>
          </a:p>
          <a:p>
            <a:pPr marL="457200" indent="-457200">
              <a:buAutoNum type="arabicPeriod"/>
            </a:pPr>
            <a:r>
              <a:rPr lang="en-GB" sz="2000" dirty="0"/>
              <a:t>The way to stop suffering is to </a:t>
            </a:r>
            <a:r>
              <a:rPr lang="en-GB" sz="2000" b="1" dirty="0"/>
              <a:t>reduce our cravings</a:t>
            </a:r>
          </a:p>
          <a:p>
            <a:pPr marL="457200" indent="-457200">
              <a:buAutoNum type="arabicPeriod"/>
            </a:pPr>
            <a:endParaRPr lang="en-GB" sz="2000" b="1" dirty="0"/>
          </a:p>
          <a:p>
            <a:pPr marL="457200" indent="-457200">
              <a:buAutoNum type="arabicPeriod"/>
            </a:pPr>
            <a:r>
              <a:rPr lang="en-GB" sz="2000" dirty="0"/>
              <a:t>The way to do this is to follow the </a:t>
            </a:r>
            <a:r>
              <a:rPr lang="en-GB" sz="2000" b="1" dirty="0"/>
              <a:t>8 fold path</a:t>
            </a:r>
          </a:p>
        </p:txBody>
      </p:sp>
      <p:sp>
        <p:nvSpPr>
          <p:cNvPr id="4" name="Oval 3"/>
          <p:cNvSpPr/>
          <p:nvPr/>
        </p:nvSpPr>
        <p:spPr>
          <a:xfrm>
            <a:off x="781665" y="2743200"/>
            <a:ext cx="6371303" cy="78166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hought Bubble: Cloud 4"/>
          <p:cNvSpPr/>
          <p:nvPr/>
        </p:nvSpPr>
        <p:spPr>
          <a:xfrm>
            <a:off x="1659193" y="3584408"/>
            <a:ext cx="6172200" cy="2654710"/>
          </a:xfrm>
          <a:prstGeom prst="cloudCallout">
            <a:avLst>
              <a:gd name="adj1" fmla="val -40666"/>
              <a:gd name="adj2" fmla="val 547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How many of the stages can you remember?</a:t>
            </a:r>
          </a:p>
          <a:p>
            <a:pPr algn="ctr"/>
            <a:r>
              <a:rPr lang="en-GB" sz="2400" dirty="0">
                <a:solidFill>
                  <a:schemeClr val="tx1"/>
                </a:solidFill>
                <a:hlinkClick r:id="rId2"/>
              </a:rPr>
              <a:t>8 Fold Path</a:t>
            </a:r>
            <a:endParaRPr lang="en-GB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72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716" y="265471"/>
            <a:ext cx="84360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The stages of the 8 fold path can be split into 2 or </a:t>
            </a:r>
            <a:r>
              <a:rPr lang="en-GB" sz="2400" b="1" dirty="0"/>
              <a:t>3 main categories. A good way to do this is: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297858"/>
            <a:ext cx="2521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Wisdom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56039" y="1283110"/>
            <a:ext cx="2521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Morality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54878" y="1301078"/>
            <a:ext cx="2521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Meditation</a:t>
            </a:r>
            <a:endParaRPr lang="en-GB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050026"/>
            <a:ext cx="2521974" cy="83099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1. Right </a:t>
            </a:r>
            <a:r>
              <a:rPr lang="en-GB" sz="2400" b="1" dirty="0"/>
              <a:t>View</a:t>
            </a:r>
          </a:p>
          <a:p>
            <a:pPr algn="ctr"/>
            <a:endParaRPr lang="en-GB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3171526"/>
            <a:ext cx="2521974" cy="83099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2. Right </a:t>
            </a:r>
            <a:r>
              <a:rPr lang="en-GB" sz="2400" b="1" dirty="0"/>
              <a:t>Intention</a:t>
            </a:r>
          </a:p>
          <a:p>
            <a:pPr algn="ctr"/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56039" y="2050026"/>
            <a:ext cx="2521974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3. Right </a:t>
            </a:r>
            <a:r>
              <a:rPr lang="en-GB" sz="2400" b="1" dirty="0"/>
              <a:t>Speech</a:t>
            </a:r>
          </a:p>
          <a:p>
            <a:pPr algn="ctr"/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456039" y="3171525"/>
            <a:ext cx="2521974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4. Right </a:t>
            </a:r>
            <a:r>
              <a:rPr lang="en-GB" sz="2400" b="1" dirty="0"/>
              <a:t>Action</a:t>
            </a:r>
          </a:p>
          <a:p>
            <a:pPr algn="ctr"/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456039" y="4293024"/>
            <a:ext cx="2521974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5. Right </a:t>
            </a:r>
            <a:r>
              <a:rPr lang="en-GB" sz="2400" b="1" dirty="0"/>
              <a:t>Livelihood</a:t>
            </a:r>
          </a:p>
          <a:p>
            <a:pPr algn="ctr"/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6454878" y="2050025"/>
            <a:ext cx="2521974" cy="83099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6. Right </a:t>
            </a:r>
            <a:r>
              <a:rPr lang="en-GB" sz="2400" b="1" dirty="0"/>
              <a:t>Effort</a:t>
            </a:r>
          </a:p>
          <a:p>
            <a:pPr algn="ctr"/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454878" y="3171525"/>
            <a:ext cx="2521974" cy="83099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7. Right </a:t>
            </a:r>
            <a:r>
              <a:rPr lang="en-GB" sz="2400" b="1" dirty="0"/>
              <a:t>Mindfulness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54878" y="4293024"/>
            <a:ext cx="2521974" cy="83099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8. Right </a:t>
            </a:r>
            <a:r>
              <a:rPr lang="en-GB" sz="2400" b="1" dirty="0"/>
              <a:t>Concentration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5414523"/>
            <a:ext cx="82885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As these stages are translated from </a:t>
            </a:r>
            <a:r>
              <a:rPr lang="en-GB" sz="2400" dirty="0" err="1"/>
              <a:t>Pali</a:t>
            </a:r>
            <a:r>
              <a:rPr lang="en-GB" sz="2400" dirty="0"/>
              <a:t>/Sanskrit they sometimes have different translations </a:t>
            </a:r>
            <a:r>
              <a:rPr lang="en-GB" sz="2400" dirty="0" err="1"/>
              <a:t>e.g</a:t>
            </a:r>
            <a:r>
              <a:rPr lang="en-GB" sz="2400" dirty="0"/>
              <a:t> ‘right view’ is sometimes translated as ‘right understanding’.</a:t>
            </a:r>
          </a:p>
        </p:txBody>
      </p:sp>
    </p:spTree>
    <p:extLst>
      <p:ext uri="{BB962C8B-B14F-4D97-AF65-F5344CB8AC3E}">
        <p14:creationId xmlns:p14="http://schemas.microsoft.com/office/powerpoint/2010/main" val="5772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buddhist whe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93" y="1091380"/>
            <a:ext cx="2727585" cy="2732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30593" y="105489"/>
            <a:ext cx="6327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The Wheel of Life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51123" y="935085"/>
            <a:ext cx="53389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How are Buddhist teachings about the 8 fold path symbolised in this symbol?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51123" y="2087289"/>
            <a:ext cx="53389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You are now going to create your own version of the Buddhist wheel of life, to help you remember each stage of the 8 fold path.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393" y="4144726"/>
            <a:ext cx="4563549" cy="255454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You will need:</a:t>
            </a:r>
          </a:p>
          <a:p>
            <a:pPr algn="ctr"/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1 x Paper Plate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1 x Split Pin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3 x Different colour pens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1 x copy of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Landaw, J.,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Bodian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S., and </a:t>
            </a:r>
            <a:r>
              <a:rPr lang="en-GB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Bühnemann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G. (2011) </a:t>
            </a:r>
            <a:r>
              <a:rPr lang="en-GB" sz="20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Buddhism for Dummies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Wiley Publishing, pp. 58-59</a:t>
            </a:r>
            <a:endParaRPr lang="en-GB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353665" y="4144726"/>
            <a:ext cx="3436374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Stretch and Challenge:</a:t>
            </a:r>
          </a:p>
          <a:p>
            <a:pPr algn="ctr"/>
            <a:r>
              <a:rPr lang="en-GB" sz="2000" dirty="0"/>
              <a:t>What problems could you envisage facing at each stage of the 8 fold path? How could these problems be overcome?  </a:t>
            </a:r>
          </a:p>
          <a:p>
            <a:pPr algn="ctr"/>
            <a:r>
              <a:rPr lang="en-GB" sz="2000" dirty="0"/>
              <a:t>How does this ‘guide to life’ compare with those from other religions e.g. Christianity?</a:t>
            </a:r>
          </a:p>
        </p:txBody>
      </p:sp>
    </p:spTree>
    <p:extLst>
      <p:ext uri="{BB962C8B-B14F-4D97-AF65-F5344CB8AC3E}">
        <p14:creationId xmlns:p14="http://schemas.microsoft.com/office/powerpoint/2010/main" val="168605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731</TotalTime>
  <Words>334</Words>
  <Application>Microsoft Office PowerPoint</Application>
  <PresentationFormat>On-screen Show (4:3)</PresentationFormat>
  <Paragraphs>48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roberts</dc:creator>
  <cp:lastModifiedBy>VFarr</cp:lastModifiedBy>
  <cp:revision>43</cp:revision>
  <dcterms:created xsi:type="dcterms:W3CDTF">2016-08-30T14:35:39Z</dcterms:created>
  <dcterms:modified xsi:type="dcterms:W3CDTF">2018-06-15T09:58:58Z</dcterms:modified>
</cp:coreProperties>
</file>