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26"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7E233E-2F56-4F9B-87EC-CA30C5BCF800}" type="datetimeFigureOut">
              <a:rPr lang="en-GB" smtClean="0"/>
              <a:t>21/05/2018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78DA33-E0BC-4E81-A01C-977E6AA14AAF}" type="slidenum">
              <a:rPr lang="en-GB" smtClean="0"/>
              <a:t>‹#›</a:t>
            </a:fld>
            <a:endParaRPr lang="en-GB"/>
          </a:p>
        </p:txBody>
      </p:sp>
    </p:spTree>
    <p:extLst>
      <p:ext uri="{BB962C8B-B14F-4D97-AF65-F5344CB8AC3E}">
        <p14:creationId xmlns:p14="http://schemas.microsoft.com/office/powerpoint/2010/main" val="1143001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7E233E-2F56-4F9B-87EC-CA30C5BCF800}" type="datetimeFigureOut">
              <a:rPr lang="en-GB" smtClean="0"/>
              <a:t>21/05/2018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78DA33-E0BC-4E81-A01C-977E6AA14AAF}" type="slidenum">
              <a:rPr lang="en-GB" smtClean="0"/>
              <a:t>‹#›</a:t>
            </a:fld>
            <a:endParaRPr lang="en-GB"/>
          </a:p>
        </p:txBody>
      </p:sp>
    </p:spTree>
    <p:extLst>
      <p:ext uri="{BB962C8B-B14F-4D97-AF65-F5344CB8AC3E}">
        <p14:creationId xmlns:p14="http://schemas.microsoft.com/office/powerpoint/2010/main" val="1641879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7E233E-2F56-4F9B-87EC-CA30C5BCF800}" type="datetimeFigureOut">
              <a:rPr lang="en-GB" smtClean="0"/>
              <a:t>21/05/2018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78DA33-E0BC-4E81-A01C-977E6AA14AAF}" type="slidenum">
              <a:rPr lang="en-GB" smtClean="0"/>
              <a:t>‹#›</a:t>
            </a:fld>
            <a:endParaRPr lang="en-GB"/>
          </a:p>
        </p:txBody>
      </p:sp>
    </p:spTree>
    <p:extLst>
      <p:ext uri="{BB962C8B-B14F-4D97-AF65-F5344CB8AC3E}">
        <p14:creationId xmlns:p14="http://schemas.microsoft.com/office/powerpoint/2010/main" val="2911033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7E233E-2F56-4F9B-87EC-CA30C5BCF800}" type="datetimeFigureOut">
              <a:rPr lang="en-GB" smtClean="0"/>
              <a:t>21/05/2018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78DA33-E0BC-4E81-A01C-977E6AA14AAF}" type="slidenum">
              <a:rPr lang="en-GB" smtClean="0"/>
              <a:t>‹#›</a:t>
            </a:fld>
            <a:endParaRPr lang="en-GB"/>
          </a:p>
        </p:txBody>
      </p:sp>
    </p:spTree>
    <p:extLst>
      <p:ext uri="{BB962C8B-B14F-4D97-AF65-F5344CB8AC3E}">
        <p14:creationId xmlns:p14="http://schemas.microsoft.com/office/powerpoint/2010/main" val="201096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7E233E-2F56-4F9B-87EC-CA30C5BCF800}" type="datetimeFigureOut">
              <a:rPr lang="en-GB" smtClean="0"/>
              <a:t>21/05/2018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78DA33-E0BC-4E81-A01C-977E6AA14AAF}" type="slidenum">
              <a:rPr lang="en-GB" smtClean="0"/>
              <a:t>‹#›</a:t>
            </a:fld>
            <a:endParaRPr lang="en-GB"/>
          </a:p>
        </p:txBody>
      </p:sp>
    </p:spTree>
    <p:extLst>
      <p:ext uri="{BB962C8B-B14F-4D97-AF65-F5344CB8AC3E}">
        <p14:creationId xmlns:p14="http://schemas.microsoft.com/office/powerpoint/2010/main" val="4001415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7E233E-2F56-4F9B-87EC-CA30C5BCF800}" type="datetimeFigureOut">
              <a:rPr lang="en-GB" smtClean="0"/>
              <a:t>21/05/2018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78DA33-E0BC-4E81-A01C-977E6AA14AAF}" type="slidenum">
              <a:rPr lang="en-GB" smtClean="0"/>
              <a:t>‹#›</a:t>
            </a:fld>
            <a:endParaRPr lang="en-GB"/>
          </a:p>
        </p:txBody>
      </p:sp>
    </p:spTree>
    <p:extLst>
      <p:ext uri="{BB962C8B-B14F-4D97-AF65-F5344CB8AC3E}">
        <p14:creationId xmlns:p14="http://schemas.microsoft.com/office/powerpoint/2010/main" val="4142362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7E233E-2F56-4F9B-87EC-CA30C5BCF800}" type="datetimeFigureOut">
              <a:rPr lang="en-GB" smtClean="0"/>
              <a:t>21/05/2018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78DA33-E0BC-4E81-A01C-977E6AA14AAF}" type="slidenum">
              <a:rPr lang="en-GB" smtClean="0"/>
              <a:t>‹#›</a:t>
            </a:fld>
            <a:endParaRPr lang="en-GB"/>
          </a:p>
        </p:txBody>
      </p:sp>
    </p:spTree>
    <p:extLst>
      <p:ext uri="{BB962C8B-B14F-4D97-AF65-F5344CB8AC3E}">
        <p14:creationId xmlns:p14="http://schemas.microsoft.com/office/powerpoint/2010/main" val="3976064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7E233E-2F56-4F9B-87EC-CA30C5BCF800}" type="datetimeFigureOut">
              <a:rPr lang="en-GB" smtClean="0"/>
              <a:t>21/05/2018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78DA33-E0BC-4E81-A01C-977E6AA14AAF}" type="slidenum">
              <a:rPr lang="en-GB" smtClean="0"/>
              <a:t>‹#›</a:t>
            </a:fld>
            <a:endParaRPr lang="en-GB"/>
          </a:p>
        </p:txBody>
      </p:sp>
    </p:spTree>
    <p:extLst>
      <p:ext uri="{BB962C8B-B14F-4D97-AF65-F5344CB8AC3E}">
        <p14:creationId xmlns:p14="http://schemas.microsoft.com/office/powerpoint/2010/main" val="314286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7E233E-2F56-4F9B-87EC-CA30C5BCF800}" type="datetimeFigureOut">
              <a:rPr lang="en-GB" smtClean="0"/>
              <a:t>21/05/2018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78DA33-E0BC-4E81-A01C-977E6AA14AAF}" type="slidenum">
              <a:rPr lang="en-GB" smtClean="0"/>
              <a:t>‹#›</a:t>
            </a:fld>
            <a:endParaRPr lang="en-GB"/>
          </a:p>
        </p:txBody>
      </p:sp>
    </p:spTree>
    <p:extLst>
      <p:ext uri="{BB962C8B-B14F-4D97-AF65-F5344CB8AC3E}">
        <p14:creationId xmlns:p14="http://schemas.microsoft.com/office/powerpoint/2010/main" val="1599558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7E233E-2F56-4F9B-87EC-CA30C5BCF800}" type="datetimeFigureOut">
              <a:rPr lang="en-GB" smtClean="0"/>
              <a:t>21/05/2018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78DA33-E0BC-4E81-A01C-977E6AA14AAF}" type="slidenum">
              <a:rPr lang="en-GB" smtClean="0"/>
              <a:t>‹#›</a:t>
            </a:fld>
            <a:endParaRPr lang="en-GB"/>
          </a:p>
        </p:txBody>
      </p:sp>
    </p:spTree>
    <p:extLst>
      <p:ext uri="{BB962C8B-B14F-4D97-AF65-F5344CB8AC3E}">
        <p14:creationId xmlns:p14="http://schemas.microsoft.com/office/powerpoint/2010/main" val="3188650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7E233E-2F56-4F9B-87EC-CA30C5BCF800}" type="datetimeFigureOut">
              <a:rPr lang="en-GB" smtClean="0"/>
              <a:t>21/05/2018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78DA33-E0BC-4E81-A01C-977E6AA14AAF}" type="slidenum">
              <a:rPr lang="en-GB" smtClean="0"/>
              <a:t>‹#›</a:t>
            </a:fld>
            <a:endParaRPr lang="en-GB"/>
          </a:p>
        </p:txBody>
      </p:sp>
    </p:spTree>
    <p:extLst>
      <p:ext uri="{BB962C8B-B14F-4D97-AF65-F5344CB8AC3E}">
        <p14:creationId xmlns:p14="http://schemas.microsoft.com/office/powerpoint/2010/main" val="3805020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7E233E-2F56-4F9B-87EC-CA30C5BCF800}" type="datetimeFigureOut">
              <a:rPr lang="en-GB" smtClean="0"/>
              <a:t>21/05/2018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78DA33-E0BC-4E81-A01C-977E6AA14AAF}" type="slidenum">
              <a:rPr lang="en-GB" smtClean="0"/>
              <a:t>‹#›</a:t>
            </a:fld>
            <a:endParaRPr lang="en-GB"/>
          </a:p>
        </p:txBody>
      </p:sp>
    </p:spTree>
    <p:extLst>
      <p:ext uri="{BB962C8B-B14F-4D97-AF65-F5344CB8AC3E}">
        <p14:creationId xmlns:p14="http://schemas.microsoft.com/office/powerpoint/2010/main" val="1181631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en-GB" dirty="0">
                <a:latin typeface="Cooper Black" panose="0208090404030B020404" pitchFamily="18" charset="0"/>
              </a:rPr>
              <a:t>The Spread of Buddhism to the west…</a:t>
            </a:r>
          </a:p>
        </p:txBody>
      </p:sp>
      <p:sp>
        <p:nvSpPr>
          <p:cNvPr id="3" name="Content Placeholder 2"/>
          <p:cNvSpPr>
            <a:spLocks noGrp="1"/>
          </p:cNvSpPr>
          <p:nvPr>
            <p:ph sz="half" idx="1"/>
          </p:nvPr>
        </p:nvSpPr>
        <p:spPr>
          <a:xfrm>
            <a:off x="5262282" y="2686237"/>
            <a:ext cx="3808879" cy="1948516"/>
          </a:xfrm>
        </p:spPr>
        <p:style>
          <a:lnRef idx="2">
            <a:schemeClr val="accent6"/>
          </a:lnRef>
          <a:fillRef idx="1">
            <a:schemeClr val="lt1"/>
          </a:fillRef>
          <a:effectRef idx="0">
            <a:schemeClr val="accent6"/>
          </a:effectRef>
          <a:fontRef idx="minor">
            <a:schemeClr val="dk1"/>
          </a:fontRef>
        </p:style>
        <p:txBody>
          <a:bodyPr/>
          <a:lstStyle/>
          <a:p>
            <a:pPr marL="0" indent="0" algn="ctr">
              <a:buNone/>
            </a:pPr>
            <a:r>
              <a:rPr lang="en-GB" dirty="0">
                <a:solidFill>
                  <a:srgbClr val="0070C0"/>
                </a:solidFill>
              </a:rPr>
              <a:t>Task: Move round the different stalls and answers the questions based on each article….</a:t>
            </a:r>
          </a:p>
        </p:txBody>
      </p:sp>
      <p:sp>
        <p:nvSpPr>
          <p:cNvPr id="4" name="Content Placeholder 3"/>
          <p:cNvSpPr>
            <a:spLocks noGrp="1"/>
          </p:cNvSpPr>
          <p:nvPr>
            <p:ph sz="half" idx="2"/>
          </p:nvPr>
        </p:nvSpPr>
        <p:spPr>
          <a:xfrm>
            <a:off x="421341" y="1888378"/>
            <a:ext cx="4840941" cy="4709646"/>
          </a:xfrm>
        </p:spPr>
        <p:txBody>
          <a:bodyPr>
            <a:normAutofit fontScale="85000" lnSpcReduction="20000"/>
          </a:bodyPr>
          <a:lstStyle/>
          <a:p>
            <a:r>
              <a:rPr lang="en-GB" dirty="0"/>
              <a:t>Essentially, the spread of Buddhism to the West has come through three main channels, Damien </a:t>
            </a:r>
            <a:r>
              <a:rPr lang="en-GB" dirty="0" err="1"/>
              <a:t>Keown</a:t>
            </a:r>
            <a:r>
              <a:rPr lang="en-GB" dirty="0"/>
              <a:t>, among others, believes that these are…</a:t>
            </a:r>
          </a:p>
          <a:p>
            <a:pPr lvl="1"/>
            <a:r>
              <a:rPr lang="en-GB" dirty="0"/>
              <a:t>Academic Study – through Western Scholars who have studied Buddhism.</a:t>
            </a:r>
          </a:p>
          <a:p>
            <a:pPr lvl="1"/>
            <a:r>
              <a:rPr lang="en-GB" dirty="0"/>
              <a:t>Philosophy, Culture and the Arts.</a:t>
            </a:r>
          </a:p>
          <a:p>
            <a:pPr lvl="1"/>
            <a:r>
              <a:rPr lang="en-GB" dirty="0"/>
              <a:t>Buddhist Immigration from various Asian countries.</a:t>
            </a:r>
          </a:p>
          <a:p>
            <a:r>
              <a:rPr lang="en-GB" dirty="0"/>
              <a:t>However, let’s start with some interesting facts about Buddhism in the West today.</a:t>
            </a:r>
          </a:p>
          <a:p>
            <a:r>
              <a:rPr lang="en-GB" dirty="0"/>
              <a:t>In Britain, according to the 2011 Census, there are 248,000 Buddhists, this is up from 149,000 in 2001.</a:t>
            </a:r>
          </a:p>
          <a:p>
            <a:endParaRPr lang="en-GB" dirty="0"/>
          </a:p>
        </p:txBody>
      </p:sp>
    </p:spTree>
    <p:extLst>
      <p:ext uri="{BB962C8B-B14F-4D97-AF65-F5344CB8AC3E}">
        <p14:creationId xmlns:p14="http://schemas.microsoft.com/office/powerpoint/2010/main" val="3038241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B0F0"/>
                </a:solidFill>
                <a:latin typeface="Cooper Black" panose="0208090404030B020404" pitchFamily="18" charset="0"/>
              </a:rPr>
              <a:t>Academic Study…</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a:t>Task: </a:t>
            </a:r>
          </a:p>
          <a:p>
            <a:pPr marL="385763" indent="-385763">
              <a:buAutoNum type="arabicPeriod"/>
            </a:pPr>
            <a:r>
              <a:rPr lang="en-GB" dirty="0"/>
              <a:t>Read the extract from Damien </a:t>
            </a:r>
            <a:r>
              <a:rPr lang="en-GB" dirty="0" err="1"/>
              <a:t>Keown</a:t>
            </a:r>
            <a:r>
              <a:rPr lang="en-GB" dirty="0"/>
              <a:t> about how ‘Academic Study’ influenced the spread of Buddhism to the West.</a:t>
            </a:r>
          </a:p>
          <a:p>
            <a:pPr marL="385763" indent="-385763">
              <a:buAutoNum type="arabicPeriod"/>
            </a:pPr>
            <a:r>
              <a:rPr lang="en-GB" dirty="0"/>
              <a:t>Answer the questions below…</a:t>
            </a:r>
          </a:p>
          <a:p>
            <a:pPr marL="728663" lvl="1" indent="-385763">
              <a:buAutoNum type="arabicPeriod"/>
            </a:pPr>
            <a:r>
              <a:rPr lang="en-GB" dirty="0"/>
              <a:t>How did colonialism link to the spread of Buddhist to the West?</a:t>
            </a:r>
          </a:p>
          <a:p>
            <a:pPr marL="728663" lvl="1" indent="-385763">
              <a:buAutoNum type="arabicPeriod"/>
            </a:pPr>
            <a:r>
              <a:rPr lang="en-GB" dirty="0"/>
              <a:t>What were the earliest Buddhist scriptures to be studied and who was responsible?</a:t>
            </a:r>
          </a:p>
          <a:p>
            <a:pPr marL="728663" lvl="1" indent="-385763">
              <a:buAutoNum type="arabicPeriod"/>
            </a:pPr>
            <a:r>
              <a:rPr lang="en-GB" dirty="0"/>
              <a:t>What contributions did Rhys </a:t>
            </a:r>
            <a:r>
              <a:rPr lang="en-GB" dirty="0" err="1"/>
              <a:t>Davids</a:t>
            </a:r>
            <a:r>
              <a:rPr lang="en-GB" dirty="0"/>
              <a:t> make to the spread of Buddhism to the West?</a:t>
            </a:r>
          </a:p>
          <a:p>
            <a:pPr marL="728663" lvl="1" indent="-385763">
              <a:buAutoNum type="arabicPeriod"/>
            </a:pPr>
            <a:r>
              <a:rPr lang="en-GB" dirty="0"/>
              <a:t>Pick three influential scholars from other countries and explain their influence on how Buddhism spread to the West.</a:t>
            </a:r>
          </a:p>
        </p:txBody>
      </p:sp>
    </p:spTree>
    <p:extLst>
      <p:ext uri="{BB962C8B-B14F-4D97-AF65-F5344CB8AC3E}">
        <p14:creationId xmlns:p14="http://schemas.microsoft.com/office/powerpoint/2010/main" val="719059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B0F0"/>
                </a:solidFill>
                <a:latin typeface="Cooper Black" panose="0208090404030B020404" pitchFamily="18" charset="0"/>
              </a:rPr>
              <a:t>Philosophy, Culture and the Arts…</a:t>
            </a:r>
          </a:p>
        </p:txBody>
      </p:sp>
      <p:sp>
        <p:nvSpPr>
          <p:cNvPr id="3" name="Content Placeholder 2"/>
          <p:cNvSpPr>
            <a:spLocks noGrp="1"/>
          </p:cNvSpPr>
          <p:nvPr>
            <p:ph idx="1"/>
          </p:nvPr>
        </p:nvSpPr>
        <p:spPr/>
        <p:txBody>
          <a:bodyPr/>
          <a:lstStyle/>
          <a:p>
            <a:pPr marL="0" indent="0">
              <a:buNone/>
            </a:pPr>
            <a:r>
              <a:rPr lang="en-GB" dirty="0"/>
              <a:t>Task: </a:t>
            </a:r>
          </a:p>
          <a:p>
            <a:pPr marL="385763" indent="-385763">
              <a:buAutoNum type="arabicPeriod"/>
            </a:pPr>
            <a:r>
              <a:rPr lang="en-GB" dirty="0"/>
              <a:t>Read the extract from Damien </a:t>
            </a:r>
            <a:r>
              <a:rPr lang="en-GB" dirty="0" err="1"/>
              <a:t>Keown</a:t>
            </a:r>
            <a:r>
              <a:rPr lang="en-GB" dirty="0"/>
              <a:t> about how </a:t>
            </a:r>
            <a:r>
              <a:rPr lang="en-GB" b="1" dirty="0"/>
              <a:t>‘Philosophy, culture and the arts’ </a:t>
            </a:r>
            <a:r>
              <a:rPr lang="en-GB" dirty="0"/>
              <a:t>influenced the spread of Buddhism to the West.</a:t>
            </a:r>
          </a:p>
          <a:p>
            <a:pPr marL="385763" indent="-385763">
              <a:buAutoNum type="arabicPeriod"/>
            </a:pPr>
            <a:r>
              <a:rPr lang="en-GB" dirty="0"/>
              <a:t>Answer the questions below…</a:t>
            </a:r>
          </a:p>
          <a:p>
            <a:pPr lvl="1" indent="-342900">
              <a:buFont typeface="+mj-lt"/>
              <a:buAutoNum type="arabicPeriod"/>
            </a:pPr>
            <a:r>
              <a:rPr lang="en-GB" dirty="0"/>
              <a:t>What contribution did Arthur Schopenhauer make?</a:t>
            </a:r>
          </a:p>
          <a:p>
            <a:pPr lvl="1" indent="-342900">
              <a:buFont typeface="+mj-lt"/>
              <a:buAutoNum type="arabicPeriod"/>
            </a:pPr>
            <a:r>
              <a:rPr lang="en-GB" dirty="0"/>
              <a:t>What contribution did Sir Edwin Arnold make?</a:t>
            </a:r>
          </a:p>
          <a:p>
            <a:pPr lvl="1" indent="-342900">
              <a:buFont typeface="+mj-lt"/>
              <a:buAutoNum type="arabicPeriod"/>
            </a:pPr>
            <a:r>
              <a:rPr lang="en-GB" dirty="0"/>
              <a:t>How big a part did cinema play in spreading Buddhist ideas to the West?</a:t>
            </a:r>
          </a:p>
        </p:txBody>
      </p:sp>
    </p:spTree>
    <p:extLst>
      <p:ext uri="{BB962C8B-B14F-4D97-AF65-F5344CB8AC3E}">
        <p14:creationId xmlns:p14="http://schemas.microsoft.com/office/powerpoint/2010/main" val="3954690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B0F0"/>
                </a:solidFill>
                <a:latin typeface="Cooper Black" panose="0208090404030B020404" pitchFamily="18" charset="0"/>
              </a:rPr>
              <a:t>Buddhist Immigration…</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Task: </a:t>
            </a:r>
          </a:p>
          <a:p>
            <a:pPr marL="385763" indent="-385763">
              <a:buAutoNum type="arabicPeriod"/>
            </a:pPr>
            <a:r>
              <a:rPr lang="en-GB" dirty="0"/>
              <a:t>Read the extract from Damien </a:t>
            </a:r>
            <a:r>
              <a:rPr lang="en-GB" dirty="0" err="1"/>
              <a:t>Keown</a:t>
            </a:r>
            <a:r>
              <a:rPr lang="en-GB" dirty="0"/>
              <a:t> about how ‘immigration’ influenced the spread of Buddhism to the West.</a:t>
            </a:r>
          </a:p>
          <a:p>
            <a:pPr marL="385763" indent="-385763">
              <a:buAutoNum type="arabicPeriod"/>
            </a:pPr>
            <a:r>
              <a:rPr lang="en-GB" dirty="0"/>
              <a:t>Answer the questions below…</a:t>
            </a:r>
          </a:p>
          <a:p>
            <a:pPr lvl="1" indent="-342900">
              <a:buFont typeface="+mj-lt"/>
              <a:buAutoNum type="arabicPeriod"/>
            </a:pPr>
            <a:r>
              <a:rPr lang="en-GB" dirty="0"/>
              <a:t>Where did the majority of Buddhist immigrants to the United States come from?</a:t>
            </a:r>
          </a:p>
          <a:p>
            <a:pPr lvl="1" indent="-342900">
              <a:buFont typeface="+mj-lt"/>
              <a:buAutoNum type="arabicPeriod"/>
            </a:pPr>
            <a:r>
              <a:rPr lang="en-GB" dirty="0"/>
              <a:t>What is the difference between first generation and second generation immigrants according to </a:t>
            </a:r>
            <a:r>
              <a:rPr lang="en-GB" dirty="0" err="1"/>
              <a:t>Keown</a:t>
            </a:r>
            <a:r>
              <a:rPr lang="en-GB" dirty="0"/>
              <a:t>?</a:t>
            </a:r>
          </a:p>
          <a:p>
            <a:pPr lvl="1" indent="-342900">
              <a:buFont typeface="+mj-lt"/>
              <a:buAutoNum type="arabicPeriod"/>
            </a:pPr>
            <a:r>
              <a:rPr lang="en-GB" dirty="0"/>
              <a:t>What is different about Asian immigrants to the United Kingdom, when compared to the United States?</a:t>
            </a:r>
          </a:p>
          <a:p>
            <a:pPr lvl="1" indent="-342900">
              <a:buFont typeface="+mj-lt"/>
              <a:buAutoNum type="arabicPeriod"/>
            </a:pPr>
            <a:r>
              <a:rPr lang="en-GB" dirty="0"/>
              <a:t>What are the majority of Buddhists in Europe according to </a:t>
            </a:r>
            <a:r>
              <a:rPr lang="en-GB" dirty="0" err="1"/>
              <a:t>Keown</a:t>
            </a:r>
            <a:r>
              <a:rPr lang="en-GB" dirty="0"/>
              <a:t>?</a:t>
            </a:r>
          </a:p>
          <a:p>
            <a:pPr lvl="1" indent="-342900">
              <a:buFont typeface="+mj-lt"/>
              <a:buAutoNum type="arabicPeriod"/>
            </a:pPr>
            <a:r>
              <a:rPr lang="en-GB" dirty="0"/>
              <a:t>What kind of Buddhist organisations exist within the UK?</a:t>
            </a:r>
          </a:p>
        </p:txBody>
      </p:sp>
    </p:spTree>
    <p:extLst>
      <p:ext uri="{BB962C8B-B14F-4D97-AF65-F5344CB8AC3E}">
        <p14:creationId xmlns:p14="http://schemas.microsoft.com/office/powerpoint/2010/main" val="1106412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95866"/>
            <a:ext cx="7886700" cy="624458"/>
          </a:xfrm>
        </p:spPr>
        <p:txBody>
          <a:bodyPr>
            <a:normAutofit fontScale="90000"/>
          </a:bodyPr>
          <a:lstStyle/>
          <a:p>
            <a:r>
              <a:rPr lang="en-GB" b="1" u="sng" dirty="0">
                <a:solidFill>
                  <a:srgbClr val="00B0F0"/>
                </a:solidFill>
                <a:effectLst>
                  <a:outerShdw blurRad="38100" dist="38100" dir="2700000" algn="tl">
                    <a:srgbClr val="000000">
                      <a:alpha val="43137"/>
                    </a:srgbClr>
                  </a:outerShdw>
                </a:effectLst>
              </a:rPr>
              <a:t>A couple more factors to add…</a:t>
            </a:r>
          </a:p>
        </p:txBody>
      </p:sp>
      <p:sp>
        <p:nvSpPr>
          <p:cNvPr id="3" name="Content Placeholder 2"/>
          <p:cNvSpPr>
            <a:spLocks noGrp="1"/>
          </p:cNvSpPr>
          <p:nvPr>
            <p:ph idx="1"/>
          </p:nvPr>
        </p:nvSpPr>
        <p:spPr>
          <a:xfrm>
            <a:off x="154547" y="1620324"/>
            <a:ext cx="8876763" cy="4230709"/>
          </a:xfrm>
        </p:spPr>
        <p:txBody>
          <a:bodyPr>
            <a:normAutofit fontScale="62500" lnSpcReduction="20000"/>
          </a:bodyPr>
          <a:lstStyle/>
          <a:p>
            <a:pPr marL="0" indent="0" algn="just">
              <a:buNone/>
            </a:pPr>
            <a:r>
              <a:rPr lang="en-US" b="1" u="sng" dirty="0">
                <a:solidFill>
                  <a:srgbClr val="00B050"/>
                </a:solidFill>
                <a:effectLst>
                  <a:outerShdw blurRad="38100" dist="38100" dir="2700000" algn="tl">
                    <a:srgbClr val="000000">
                      <a:alpha val="43137"/>
                    </a:srgbClr>
                  </a:outerShdw>
                </a:effectLst>
              </a:rPr>
              <a:t>The European Enlightenment</a:t>
            </a:r>
            <a:endParaRPr lang="en-GB" b="1" u="sng" dirty="0">
              <a:solidFill>
                <a:srgbClr val="00B050"/>
              </a:solidFill>
              <a:effectLst>
                <a:outerShdw blurRad="38100" dist="38100" dir="2700000" algn="tl">
                  <a:srgbClr val="000000">
                    <a:alpha val="43137"/>
                  </a:srgbClr>
                </a:outerShdw>
              </a:effectLst>
            </a:endParaRPr>
          </a:p>
          <a:p>
            <a:pPr algn="just"/>
            <a:r>
              <a:rPr lang="en-US" dirty="0"/>
              <a:t>This has nothing to do with ‘enlightenment’ in the Buddhist sense but rather to the developments in European thoughts and attitudes to Religion, Science, Philosophy, Art, Politics, etc.  It is characterized by the rise of the ‘scientific method’ and the decentralization of religious authority from more individual interpretations of faith to outright secularism.  </a:t>
            </a:r>
          </a:p>
          <a:p>
            <a:pPr algn="just"/>
            <a:r>
              <a:rPr lang="en-US" dirty="0"/>
              <a:t>It created a social atmosphere in which it became possible to question the regular social rules and ways of thinking.  People began challenging approaches to religion, class, politics and art that gave way to waves of intellectual as well as political revolutions from the protestant reformations to the ‘swinging sixties’.  The result is a plethora of many different philosophies and religious and scientific viewpoints from which the West’s first encounters with Buddhism would be judged.  </a:t>
            </a:r>
            <a:endParaRPr lang="en-GB" dirty="0"/>
          </a:p>
          <a:p>
            <a:pPr algn="just"/>
            <a:r>
              <a:rPr lang="en-US" dirty="0"/>
              <a:t>Perhaps as a result of the Enlightenment is the increasing secularization of British society and a more individual approach to religion.  In other words, people no longer feel obliged to go to church because of their parents or elders, and no longer feel obliged to hold on to religious restrictions such as Sunday shopping or sports.  Therefore there are, today, less social restrictions on adopting new religious ideas and practices, which would eventually make it easier for Buddhism to be adopted in the West.  </a:t>
            </a:r>
            <a:endParaRPr lang="en-GB" dirty="0"/>
          </a:p>
        </p:txBody>
      </p:sp>
    </p:spTree>
    <p:extLst>
      <p:ext uri="{BB962C8B-B14F-4D97-AF65-F5344CB8AC3E}">
        <p14:creationId xmlns:p14="http://schemas.microsoft.com/office/powerpoint/2010/main" val="1384892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86207"/>
            <a:ext cx="7886700" cy="527866"/>
          </a:xfrm>
        </p:spPr>
        <p:txBody>
          <a:bodyPr>
            <a:normAutofit fontScale="90000"/>
          </a:bodyPr>
          <a:lstStyle/>
          <a:p>
            <a:r>
              <a:rPr lang="en-GB" b="1" u="sng" dirty="0">
                <a:solidFill>
                  <a:srgbClr val="0070C0"/>
                </a:solidFill>
                <a:effectLst>
                  <a:outerShdw blurRad="38100" dist="38100" dir="2700000" algn="tl">
                    <a:srgbClr val="000000">
                      <a:alpha val="43137"/>
                    </a:srgbClr>
                  </a:outerShdw>
                </a:effectLst>
              </a:rPr>
              <a:t>One more thought to add…</a:t>
            </a:r>
          </a:p>
        </p:txBody>
      </p:sp>
      <p:sp>
        <p:nvSpPr>
          <p:cNvPr id="3" name="Content Placeholder 2"/>
          <p:cNvSpPr>
            <a:spLocks noGrp="1"/>
          </p:cNvSpPr>
          <p:nvPr>
            <p:ph idx="1"/>
          </p:nvPr>
        </p:nvSpPr>
        <p:spPr>
          <a:xfrm>
            <a:off x="138448" y="1716915"/>
            <a:ext cx="8867105" cy="4037527"/>
          </a:xfrm>
        </p:spPr>
        <p:txBody>
          <a:bodyPr>
            <a:normAutofit fontScale="62500" lnSpcReduction="20000"/>
          </a:bodyPr>
          <a:lstStyle/>
          <a:p>
            <a:pPr marL="0" indent="0" algn="just">
              <a:buNone/>
            </a:pPr>
            <a:r>
              <a:rPr lang="en-US" b="1" dirty="0"/>
              <a:t>Colonialism</a:t>
            </a:r>
            <a:endParaRPr lang="en-GB" dirty="0"/>
          </a:p>
          <a:p>
            <a:pPr algn="just"/>
            <a:r>
              <a:rPr lang="en-US" dirty="0"/>
              <a:t>The British Empire was vast and controlled the lives of nearly two thirds of the world’s population.  Besides Africa it had a huge presence in Buddhist countries such as Sri Lanka and Burma.  In the 19</a:t>
            </a:r>
            <a:r>
              <a:rPr lang="en-US" baseline="30000" dirty="0"/>
              <a:t>th</a:t>
            </a:r>
            <a:r>
              <a:rPr lang="en-US" dirty="0"/>
              <a:t> and early 20</a:t>
            </a:r>
            <a:r>
              <a:rPr lang="en-US" baseline="30000" dirty="0"/>
              <a:t>th</a:t>
            </a:r>
            <a:r>
              <a:rPr lang="en-US" dirty="0"/>
              <a:t> centuries British sociology and study of religion and culture is described as ‘Colonialist’ or ‘Modernistic’.  This means that other cultures and religions would be studied from quite an English point of view which was often biased and with a superior judgement towards its objects of study.  For example, the first attempts by English men to engage with and understand Buddhism were by missionaries who wanted to undermine and supplant it in </a:t>
            </a:r>
            <a:r>
              <a:rPr lang="en-US" dirty="0" err="1"/>
              <a:t>favour</a:t>
            </a:r>
            <a:r>
              <a:rPr lang="en-US" dirty="0"/>
              <a:t> of Christianity.  </a:t>
            </a:r>
            <a:endParaRPr lang="en-GB" dirty="0"/>
          </a:p>
          <a:p>
            <a:pPr algn="just"/>
            <a:r>
              <a:rPr lang="en-US" dirty="0"/>
              <a:t>After the missionaries came English imperial civil servants working in countries like Sri Lanka took an intellectual interest in Buddhism due to its highly philosophical and moral basis.  These English academics were usually classically trained linguists and delighted in the comparisons between </a:t>
            </a:r>
            <a:r>
              <a:rPr lang="en-US" dirty="0" err="1"/>
              <a:t>Pali</a:t>
            </a:r>
            <a:r>
              <a:rPr lang="en-US" dirty="0"/>
              <a:t> and Latin languages.  However, their appreciation of Buddhist philosophy took second place wherever it disagreed with Western philosophical ideas or values.  For example, ideas such as Karma and Nirvana were fine but ultimately because they were ‘Eastern, and non-Christian they could not be taken seriously.  So, the first Western engagement with Buddhism was by biased academics who from the beginning regarded it as naturally inferior to western culture, what with all of Europe’s philosophers, artists, architecture, and military might.</a:t>
            </a:r>
            <a:endParaRPr lang="en-GB" dirty="0"/>
          </a:p>
          <a:p>
            <a:pPr algn="just"/>
            <a:endParaRPr lang="en-GB" dirty="0"/>
          </a:p>
        </p:txBody>
      </p:sp>
    </p:spTree>
    <p:extLst>
      <p:ext uri="{BB962C8B-B14F-4D97-AF65-F5344CB8AC3E}">
        <p14:creationId xmlns:p14="http://schemas.microsoft.com/office/powerpoint/2010/main" val="37299787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885</Words>
  <Application>Microsoft Office PowerPoint</Application>
  <PresentationFormat>On-screen Show (4:3)</PresentationFormat>
  <Paragraphs>41</Paragraphs>
  <Slides>6</Slides>
  <Notes>0</Notes>
  <HiddenSlides>5</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Cooper Black</vt:lpstr>
      <vt:lpstr>Office Theme</vt:lpstr>
      <vt:lpstr>The Spread of Buddhism to the west…</vt:lpstr>
      <vt:lpstr>Academic Study…</vt:lpstr>
      <vt:lpstr>Philosophy, Culture and the Arts…</vt:lpstr>
      <vt:lpstr>Buddhist Immigration…</vt:lpstr>
      <vt:lpstr>A couple more factors to add…</vt:lpstr>
      <vt:lpstr>One more thought to add…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Spread of Buddhism to the west…</dc:title>
  <dc:creator>NVeitch</dc:creator>
  <cp:lastModifiedBy>NVeitch</cp:lastModifiedBy>
  <cp:revision>1</cp:revision>
  <dcterms:created xsi:type="dcterms:W3CDTF">2018-05-21T14:15:12Z</dcterms:created>
  <dcterms:modified xsi:type="dcterms:W3CDTF">2018-05-21T14:15:39Z</dcterms:modified>
</cp:coreProperties>
</file>