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4" r:id="rId3"/>
    <p:sldId id="285" r:id="rId4"/>
    <p:sldId id="339" r:id="rId5"/>
    <p:sldId id="341" r:id="rId6"/>
    <p:sldId id="257" r:id="rId7"/>
    <p:sldId id="286" r:id="rId8"/>
    <p:sldId id="319" r:id="rId9"/>
    <p:sldId id="288" r:id="rId10"/>
    <p:sldId id="329" r:id="rId11"/>
    <p:sldId id="330" r:id="rId12"/>
    <p:sldId id="306" r:id="rId13"/>
    <p:sldId id="331" r:id="rId14"/>
    <p:sldId id="333" r:id="rId15"/>
    <p:sldId id="338" r:id="rId16"/>
    <p:sldId id="337" r:id="rId17"/>
    <p:sldId id="334" r:id="rId18"/>
    <p:sldId id="335" r:id="rId19"/>
    <p:sldId id="332" r:id="rId20"/>
    <p:sldId id="292" r:id="rId21"/>
    <p:sldId id="287" r:id="rId22"/>
    <p:sldId id="34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913CD"/>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517FCE-D34D-45DA-B52D-5DF0BA64A86D}" type="datetimeFigureOut">
              <a:rPr lang="en-GB" smtClean="0"/>
              <a:t>15/06/2018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93FC4A-9851-4BA2-9DBB-A5963F81593A}" type="slidenum">
              <a:rPr lang="en-GB" smtClean="0"/>
              <a:t>‹#›</a:t>
            </a:fld>
            <a:endParaRPr lang="en-GB"/>
          </a:p>
        </p:txBody>
      </p:sp>
    </p:spTree>
    <p:extLst>
      <p:ext uri="{BB962C8B-B14F-4D97-AF65-F5344CB8AC3E}">
        <p14:creationId xmlns:p14="http://schemas.microsoft.com/office/powerpoint/2010/main" val="2719139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93FC4A-9851-4BA2-9DBB-A5963F81593A}" type="slidenum">
              <a:rPr lang="en-GB" smtClean="0"/>
              <a:t>7</a:t>
            </a:fld>
            <a:endParaRPr lang="en-GB"/>
          </a:p>
        </p:txBody>
      </p:sp>
    </p:spTree>
    <p:extLst>
      <p:ext uri="{BB962C8B-B14F-4D97-AF65-F5344CB8AC3E}">
        <p14:creationId xmlns:p14="http://schemas.microsoft.com/office/powerpoint/2010/main" val="2302425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Reading – print</a:t>
            </a:r>
            <a:r>
              <a:rPr lang="en-GB" baseline="0" dirty="0"/>
              <a:t> </a:t>
            </a:r>
            <a:endParaRPr lang="en-GB" dirty="0"/>
          </a:p>
        </p:txBody>
      </p:sp>
      <p:sp>
        <p:nvSpPr>
          <p:cNvPr id="4" name="Slide Number Placeholder 3"/>
          <p:cNvSpPr>
            <a:spLocks noGrp="1"/>
          </p:cNvSpPr>
          <p:nvPr>
            <p:ph type="sldNum" sz="quarter" idx="10"/>
          </p:nvPr>
        </p:nvSpPr>
        <p:spPr/>
        <p:txBody>
          <a:bodyPr/>
          <a:lstStyle/>
          <a:p>
            <a:fld id="{9A93FC4A-9851-4BA2-9DBB-A5963F81593A}" type="slidenum">
              <a:rPr lang="en-GB" smtClean="0"/>
              <a:t>8</a:t>
            </a:fld>
            <a:endParaRPr lang="en-GB"/>
          </a:p>
        </p:txBody>
      </p:sp>
    </p:spTree>
    <p:extLst>
      <p:ext uri="{BB962C8B-B14F-4D97-AF65-F5344CB8AC3E}">
        <p14:creationId xmlns:p14="http://schemas.microsoft.com/office/powerpoint/2010/main" val="4224374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0361BCB-D186-4C0E-9888-5021E80BD5FF}" type="datetimeFigureOut">
              <a:rPr lang="en-GB" smtClean="0"/>
              <a:t>15/06/2018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75A656-6B0F-4A63-8D0E-A22A551F0614}" type="slidenum">
              <a:rPr lang="en-GB" smtClean="0"/>
              <a:t>‹#›</a:t>
            </a:fld>
            <a:endParaRPr lang="en-GB"/>
          </a:p>
        </p:txBody>
      </p:sp>
    </p:spTree>
    <p:extLst>
      <p:ext uri="{BB962C8B-B14F-4D97-AF65-F5344CB8AC3E}">
        <p14:creationId xmlns:p14="http://schemas.microsoft.com/office/powerpoint/2010/main" val="2148744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361BCB-D186-4C0E-9888-5021E80BD5FF}" type="datetimeFigureOut">
              <a:rPr lang="en-GB" smtClean="0"/>
              <a:t>15/06/2018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75A656-6B0F-4A63-8D0E-A22A551F0614}" type="slidenum">
              <a:rPr lang="en-GB" smtClean="0"/>
              <a:t>‹#›</a:t>
            </a:fld>
            <a:endParaRPr lang="en-GB"/>
          </a:p>
        </p:txBody>
      </p:sp>
    </p:spTree>
    <p:extLst>
      <p:ext uri="{BB962C8B-B14F-4D97-AF65-F5344CB8AC3E}">
        <p14:creationId xmlns:p14="http://schemas.microsoft.com/office/powerpoint/2010/main" val="2645167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361BCB-D186-4C0E-9888-5021E80BD5FF}" type="datetimeFigureOut">
              <a:rPr lang="en-GB" smtClean="0"/>
              <a:t>15/06/2018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75A656-6B0F-4A63-8D0E-A22A551F0614}" type="slidenum">
              <a:rPr lang="en-GB" smtClean="0"/>
              <a:t>‹#›</a:t>
            </a:fld>
            <a:endParaRPr lang="en-GB"/>
          </a:p>
        </p:txBody>
      </p:sp>
    </p:spTree>
    <p:extLst>
      <p:ext uri="{BB962C8B-B14F-4D97-AF65-F5344CB8AC3E}">
        <p14:creationId xmlns:p14="http://schemas.microsoft.com/office/powerpoint/2010/main" val="4287756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FC3268A-8C09-4CA4-AA5C-BC69108EBE93}" type="slidenum">
              <a:rPr lang="en-GB"/>
              <a:pPr>
                <a:defRPr/>
              </a:pPr>
              <a:t>‹#›</a:t>
            </a:fld>
            <a:endParaRPr lang="en-GB"/>
          </a:p>
        </p:txBody>
      </p:sp>
    </p:spTree>
    <p:extLst>
      <p:ext uri="{BB962C8B-B14F-4D97-AF65-F5344CB8AC3E}">
        <p14:creationId xmlns:p14="http://schemas.microsoft.com/office/powerpoint/2010/main" val="441240745"/>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361BCB-D186-4C0E-9888-5021E80BD5FF}" type="datetimeFigureOut">
              <a:rPr lang="en-GB" smtClean="0"/>
              <a:t>15/06/2018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75A656-6B0F-4A63-8D0E-A22A551F0614}" type="slidenum">
              <a:rPr lang="en-GB" smtClean="0"/>
              <a:t>‹#›</a:t>
            </a:fld>
            <a:endParaRPr lang="en-GB"/>
          </a:p>
        </p:txBody>
      </p:sp>
    </p:spTree>
    <p:extLst>
      <p:ext uri="{BB962C8B-B14F-4D97-AF65-F5344CB8AC3E}">
        <p14:creationId xmlns:p14="http://schemas.microsoft.com/office/powerpoint/2010/main" val="2781914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361BCB-D186-4C0E-9888-5021E80BD5FF}" type="datetimeFigureOut">
              <a:rPr lang="en-GB" smtClean="0"/>
              <a:t>15/06/2018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75A656-6B0F-4A63-8D0E-A22A551F0614}" type="slidenum">
              <a:rPr lang="en-GB" smtClean="0"/>
              <a:t>‹#›</a:t>
            </a:fld>
            <a:endParaRPr lang="en-GB"/>
          </a:p>
        </p:txBody>
      </p:sp>
    </p:spTree>
    <p:extLst>
      <p:ext uri="{BB962C8B-B14F-4D97-AF65-F5344CB8AC3E}">
        <p14:creationId xmlns:p14="http://schemas.microsoft.com/office/powerpoint/2010/main" val="4150366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0361BCB-D186-4C0E-9888-5021E80BD5FF}" type="datetimeFigureOut">
              <a:rPr lang="en-GB" smtClean="0"/>
              <a:t>15/06/2018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75A656-6B0F-4A63-8D0E-A22A551F0614}" type="slidenum">
              <a:rPr lang="en-GB" smtClean="0"/>
              <a:t>‹#›</a:t>
            </a:fld>
            <a:endParaRPr lang="en-GB"/>
          </a:p>
        </p:txBody>
      </p:sp>
    </p:spTree>
    <p:extLst>
      <p:ext uri="{BB962C8B-B14F-4D97-AF65-F5344CB8AC3E}">
        <p14:creationId xmlns:p14="http://schemas.microsoft.com/office/powerpoint/2010/main" val="201154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0361BCB-D186-4C0E-9888-5021E80BD5FF}" type="datetimeFigureOut">
              <a:rPr lang="en-GB" smtClean="0"/>
              <a:t>15/06/2018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675A656-6B0F-4A63-8D0E-A22A551F0614}" type="slidenum">
              <a:rPr lang="en-GB" smtClean="0"/>
              <a:t>‹#›</a:t>
            </a:fld>
            <a:endParaRPr lang="en-GB"/>
          </a:p>
        </p:txBody>
      </p:sp>
    </p:spTree>
    <p:extLst>
      <p:ext uri="{BB962C8B-B14F-4D97-AF65-F5344CB8AC3E}">
        <p14:creationId xmlns:p14="http://schemas.microsoft.com/office/powerpoint/2010/main" val="447779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0361BCB-D186-4C0E-9888-5021E80BD5FF}" type="datetimeFigureOut">
              <a:rPr lang="en-GB" smtClean="0"/>
              <a:t>15/06/2018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75A656-6B0F-4A63-8D0E-A22A551F0614}" type="slidenum">
              <a:rPr lang="en-GB" smtClean="0"/>
              <a:t>‹#›</a:t>
            </a:fld>
            <a:endParaRPr lang="en-GB"/>
          </a:p>
        </p:txBody>
      </p:sp>
    </p:spTree>
    <p:extLst>
      <p:ext uri="{BB962C8B-B14F-4D97-AF65-F5344CB8AC3E}">
        <p14:creationId xmlns:p14="http://schemas.microsoft.com/office/powerpoint/2010/main" val="180361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61BCB-D186-4C0E-9888-5021E80BD5FF}" type="datetimeFigureOut">
              <a:rPr lang="en-GB" smtClean="0"/>
              <a:t>15/06/2018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675A656-6B0F-4A63-8D0E-A22A551F0614}" type="slidenum">
              <a:rPr lang="en-GB" smtClean="0"/>
              <a:t>‹#›</a:t>
            </a:fld>
            <a:endParaRPr lang="en-GB"/>
          </a:p>
        </p:txBody>
      </p:sp>
    </p:spTree>
    <p:extLst>
      <p:ext uri="{BB962C8B-B14F-4D97-AF65-F5344CB8AC3E}">
        <p14:creationId xmlns:p14="http://schemas.microsoft.com/office/powerpoint/2010/main" val="3631763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361BCB-D186-4C0E-9888-5021E80BD5FF}" type="datetimeFigureOut">
              <a:rPr lang="en-GB" smtClean="0"/>
              <a:t>15/06/2018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75A656-6B0F-4A63-8D0E-A22A551F0614}" type="slidenum">
              <a:rPr lang="en-GB" smtClean="0"/>
              <a:t>‹#›</a:t>
            </a:fld>
            <a:endParaRPr lang="en-GB"/>
          </a:p>
        </p:txBody>
      </p:sp>
    </p:spTree>
    <p:extLst>
      <p:ext uri="{BB962C8B-B14F-4D97-AF65-F5344CB8AC3E}">
        <p14:creationId xmlns:p14="http://schemas.microsoft.com/office/powerpoint/2010/main" val="2508248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361BCB-D186-4C0E-9888-5021E80BD5FF}" type="datetimeFigureOut">
              <a:rPr lang="en-GB" smtClean="0"/>
              <a:t>15/06/2018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75A656-6B0F-4A63-8D0E-A22A551F0614}" type="slidenum">
              <a:rPr lang="en-GB" smtClean="0"/>
              <a:t>‹#›</a:t>
            </a:fld>
            <a:endParaRPr lang="en-GB"/>
          </a:p>
        </p:txBody>
      </p:sp>
    </p:spTree>
    <p:extLst>
      <p:ext uri="{BB962C8B-B14F-4D97-AF65-F5344CB8AC3E}">
        <p14:creationId xmlns:p14="http://schemas.microsoft.com/office/powerpoint/2010/main" val="3706971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61BCB-D186-4C0E-9888-5021E80BD5FF}" type="datetimeFigureOut">
              <a:rPr lang="en-GB" smtClean="0"/>
              <a:t>15/06/2018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5A656-6B0F-4A63-8D0E-A22A551F0614}" type="slidenum">
              <a:rPr lang="en-GB" smtClean="0"/>
              <a:t>‹#›</a:t>
            </a:fld>
            <a:endParaRPr lang="en-GB"/>
          </a:p>
        </p:txBody>
      </p:sp>
    </p:spTree>
    <p:extLst>
      <p:ext uri="{BB962C8B-B14F-4D97-AF65-F5344CB8AC3E}">
        <p14:creationId xmlns:p14="http://schemas.microsoft.com/office/powerpoint/2010/main" val="3164638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hyperlink" Target="http://images.google.co.uk/imgres?imgurl=http://marcelnunis.com/blog/wp-content/uploads/2008/12/peaceful-morning.jpg&amp;imgrefurl=http://marcelnunis.com/blog/?m%3D200812&amp;usg=__IWgMrn0Nn_TvuyBQ0Jz90r_j9j4=&amp;h=379&amp;w=300&amp;sz=33&amp;hl=en&amp;start=2&amp;um=1&amp;tbnid=0ShEGJJhGTwfbM:&amp;tbnh=123&amp;tbnw=97&amp;prev=/images?q%3Dpeaceful%26hl%3Den%26sa%3DN%26um%3D1" TargetMode="External"/><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hyperlink" Target="http://images.google.co.uk/imgres?imgurl=http://www.wisdompaintings.com/images/clarity_full.jpg&amp;imgrefurl=http://www.wisdompaintings.com/clarity_full.htm&amp;usg=__x9WFoeP0VWliPMOV5P3MldykXNg=&amp;h=322&amp;w=462&amp;sz=40&amp;hl=en&amp;start=13&amp;um=1&amp;tbnid=fQjE6njgoBtgGM:&amp;tbnh=89&amp;tbnw=128&amp;prev=/images?q%3DClarity%26hl%3Den%26sa%3DN%26um%3D1" TargetMode="External"/><Relationship Id="rId1" Type="http://schemas.openxmlformats.org/officeDocument/2006/relationships/slideLayout" Target="../slideLayouts/slideLayout12.xml"/><Relationship Id="rId6" Type="http://schemas.openxmlformats.org/officeDocument/2006/relationships/hyperlink" Target="http://images.google.co.uk/imgres?imgurl=http://equanimity219.files.wordpress.com/2007/07/sample_yoga_design_5128-copy.jpg&amp;imgrefurl=http://equanimity219.wordpress.com/2007/07/31/the-grey-area/&amp;usg=__XHUrGiJEI6lk7EuA1_uXRw1AHvs=&amp;h=1400&amp;w=1400&amp;sz=102&amp;hl=en&amp;start=1&amp;um=1&amp;tbnid=-lHr0PdemD9_4M:&amp;tbnh=150&amp;tbnw=150&amp;prev=/images?q%3Dequanimity%26hl%3Den%26sa%3DG%26um%3D1" TargetMode="External"/><Relationship Id="rId5" Type="http://schemas.openxmlformats.org/officeDocument/2006/relationships/image" Target="../media/image16.jpeg"/><Relationship Id="rId10" Type="http://schemas.openxmlformats.org/officeDocument/2006/relationships/image" Target="../media/image19.png"/><Relationship Id="rId4" Type="http://schemas.openxmlformats.org/officeDocument/2006/relationships/hyperlink" Target="http://images.google.co.uk/imgres?imgurl=http://arthritisfoundationwpa.files.wordpress.com/2009/09/happiness.jpg&amp;imgrefurl=http://arthritisfoundationwpa.wordpress.com/2009/09/04/a-special-cause-for-special-people-the-arthritis-wellness-fall-walk-arnold-palmer-and-celebrities-with-chronic-pain-ashley-boynes-community-development-director-wpa-chapter/&amp;usg=__Fn8jGdEg1M1k7XvxkdOQ6NbDtbs=&amp;h=299&amp;w=448&amp;sz=62&amp;hl=en&amp;start=13&amp;um=1&amp;tbnid=n4zE4S056F-fCM:&amp;tbnh=85&amp;tbnw=127&amp;prev=/images?q%3DHappiness%26hl%3Den%26sa%3DG%26um%3D1" TargetMode="External"/><Relationship Id="rId9"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ages.google.co.uk/imgres?imgurl=http://www.healthsuperstore.com/health/Images/Articles/meditation3.jpg&amp;imgrefurl=http://www.healthsuperstore.com/health/v-what-is-meditation.htm&amp;usg=__dnE4cDMBZmzrzPtM6yyzKnGHCLQ=&amp;h=357&amp;w=300&amp;sz=13&amp;hl=en&amp;start=2&amp;tbnid=7tzaG9QC80gSjM:&amp;tbnh=121&amp;tbnw=102&amp;prev=/images?q%3Dmeditation%26gbv%3D2%26hl%3Den"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7855" y="548681"/>
            <a:ext cx="7772400" cy="1008112"/>
          </a:xfrm>
          <a:ln>
            <a:solidFill>
              <a:srgbClr val="F913CD"/>
            </a:solidFill>
          </a:ln>
        </p:spPr>
        <p:txBody>
          <a:bodyPr/>
          <a:lstStyle/>
          <a:p>
            <a:r>
              <a:rPr lang="en-GB" dirty="0"/>
              <a:t>Buddhist Meditation</a:t>
            </a:r>
          </a:p>
        </p:txBody>
      </p:sp>
      <p:sp>
        <p:nvSpPr>
          <p:cNvPr id="3" name="Subtitle 2"/>
          <p:cNvSpPr>
            <a:spLocks noGrp="1"/>
          </p:cNvSpPr>
          <p:nvPr>
            <p:ph type="subTitle" idx="1"/>
          </p:nvPr>
        </p:nvSpPr>
        <p:spPr>
          <a:xfrm>
            <a:off x="1691680" y="2204864"/>
            <a:ext cx="5650904" cy="694928"/>
          </a:xfrm>
          <a:ln>
            <a:solidFill>
              <a:srgbClr val="0070C0"/>
            </a:solidFill>
          </a:ln>
        </p:spPr>
        <p:txBody>
          <a:bodyPr/>
          <a:lstStyle/>
          <a:p>
            <a:r>
              <a:rPr lang="en-GB" dirty="0" err="1"/>
              <a:t>Samatha</a:t>
            </a:r>
            <a:r>
              <a:rPr lang="en-GB" dirty="0"/>
              <a:t> and </a:t>
            </a:r>
            <a:r>
              <a:rPr lang="en-GB" dirty="0" err="1"/>
              <a:t>Vipassana</a:t>
            </a:r>
            <a:endParaRPr lang="en-GB" dirty="0"/>
          </a:p>
        </p:txBody>
      </p:sp>
      <p:pic>
        <p:nvPicPr>
          <p:cNvPr id="4" name="Picture 3"/>
          <p:cNvPicPr>
            <a:picLocks noChangeAspect="1"/>
          </p:cNvPicPr>
          <p:nvPr/>
        </p:nvPicPr>
        <p:blipFill>
          <a:blip r:embed="rId2"/>
          <a:stretch>
            <a:fillRect/>
          </a:stretch>
        </p:blipFill>
        <p:spPr>
          <a:xfrm>
            <a:off x="827584" y="3717032"/>
            <a:ext cx="2880320" cy="2831910"/>
          </a:xfrm>
          <a:prstGeom prst="rect">
            <a:avLst/>
          </a:prstGeom>
        </p:spPr>
      </p:pic>
      <p:pic>
        <p:nvPicPr>
          <p:cNvPr id="5" name="Picture 4"/>
          <p:cNvPicPr>
            <a:picLocks noChangeAspect="1"/>
          </p:cNvPicPr>
          <p:nvPr/>
        </p:nvPicPr>
        <p:blipFill>
          <a:blip r:embed="rId3"/>
          <a:stretch>
            <a:fillRect/>
          </a:stretch>
        </p:blipFill>
        <p:spPr>
          <a:xfrm>
            <a:off x="5076056" y="3727149"/>
            <a:ext cx="3312368" cy="2831910"/>
          </a:xfrm>
          <a:prstGeom prst="rect">
            <a:avLst/>
          </a:prstGeom>
          <a:solidFill>
            <a:schemeClr val="bg1"/>
          </a:solidFill>
          <a:ln w="0">
            <a:solidFill>
              <a:srgbClr val="0070C0"/>
            </a:solidFill>
          </a:ln>
        </p:spPr>
      </p:pic>
    </p:spTree>
    <p:extLst>
      <p:ext uri="{BB962C8B-B14F-4D97-AF65-F5344CB8AC3E}">
        <p14:creationId xmlns:p14="http://schemas.microsoft.com/office/powerpoint/2010/main" val="3422083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ln>
            <a:solidFill>
              <a:srgbClr val="00B0F0"/>
            </a:solidFill>
          </a:ln>
        </p:spPr>
        <p:txBody>
          <a:bodyPr>
            <a:normAutofit fontScale="90000"/>
          </a:bodyPr>
          <a:lstStyle/>
          <a:p>
            <a:br>
              <a:rPr lang="en-GB" dirty="0"/>
            </a:br>
            <a:r>
              <a:rPr lang="en-GB" dirty="0"/>
              <a:t>The Purpose of </a:t>
            </a:r>
            <a:r>
              <a:rPr lang="en-GB" dirty="0" err="1"/>
              <a:t>Samatha</a:t>
            </a:r>
            <a:r>
              <a:rPr lang="en-GB" dirty="0"/>
              <a:t> Mediation</a:t>
            </a:r>
            <a:br>
              <a:rPr lang="en-GB" dirty="0"/>
            </a:br>
            <a:endParaRPr lang="en-GB" dirty="0"/>
          </a:p>
        </p:txBody>
      </p:sp>
      <p:sp>
        <p:nvSpPr>
          <p:cNvPr id="3" name="Content Placeholder 2"/>
          <p:cNvSpPr>
            <a:spLocks noGrp="1"/>
          </p:cNvSpPr>
          <p:nvPr>
            <p:ph idx="1"/>
          </p:nvPr>
        </p:nvSpPr>
        <p:spPr>
          <a:xfrm>
            <a:off x="457199" y="1340768"/>
            <a:ext cx="4618857" cy="5328592"/>
          </a:xfrm>
          <a:ln>
            <a:solidFill>
              <a:srgbClr val="00B0F0"/>
            </a:solidFill>
          </a:ln>
        </p:spPr>
        <p:txBody>
          <a:bodyPr>
            <a:normAutofit fontScale="70000" lnSpcReduction="20000"/>
          </a:bodyPr>
          <a:lstStyle/>
          <a:p>
            <a:pPr algn="just"/>
            <a:r>
              <a:rPr lang="en-GB" dirty="0"/>
              <a:t>Learning to focus gently on one object helps to develop a calm and concentrated mind. This is in preparation for developing wisdom and understanding of the nature of reality. For this reason, </a:t>
            </a:r>
            <a:r>
              <a:rPr lang="en-GB" dirty="0" err="1"/>
              <a:t>samatha</a:t>
            </a:r>
            <a:r>
              <a:rPr lang="en-GB" dirty="0"/>
              <a:t> meditation is often seen as a preparation for vipassana meditation.</a:t>
            </a:r>
          </a:p>
          <a:p>
            <a:pPr algn="just"/>
            <a:endParaRPr lang="en-GB" dirty="0"/>
          </a:p>
          <a:p>
            <a:pPr marL="0" indent="0" algn="just">
              <a:buNone/>
            </a:pPr>
            <a:endParaRPr lang="en-GB" dirty="0"/>
          </a:p>
          <a:p>
            <a:pPr algn="just"/>
            <a:r>
              <a:rPr lang="en-GB" dirty="0"/>
              <a:t>Buddhists emphasise that distraction is a normal aspect of meditation, and that it is important not to become discouraged or self-critical. There is no question of failure – simply the need to keep practising.</a:t>
            </a:r>
          </a:p>
          <a:p>
            <a:pPr algn="just"/>
            <a:endParaRPr lang="en-GB" dirty="0"/>
          </a:p>
        </p:txBody>
      </p:sp>
      <p:pic>
        <p:nvPicPr>
          <p:cNvPr id="4" name="Picture 3"/>
          <p:cNvPicPr>
            <a:picLocks noChangeAspect="1"/>
          </p:cNvPicPr>
          <p:nvPr/>
        </p:nvPicPr>
        <p:blipFill>
          <a:blip r:embed="rId2"/>
          <a:stretch>
            <a:fillRect/>
          </a:stretch>
        </p:blipFill>
        <p:spPr>
          <a:xfrm>
            <a:off x="5364088" y="2204864"/>
            <a:ext cx="3466728" cy="3312368"/>
          </a:xfrm>
          <a:prstGeom prst="rect">
            <a:avLst/>
          </a:prstGeom>
        </p:spPr>
      </p:pic>
    </p:spTree>
    <p:extLst>
      <p:ext uri="{BB962C8B-B14F-4D97-AF65-F5344CB8AC3E}">
        <p14:creationId xmlns:p14="http://schemas.microsoft.com/office/powerpoint/2010/main" val="3026191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B0F0"/>
            </a:solidFill>
          </a:ln>
        </p:spPr>
        <p:txBody>
          <a:bodyPr/>
          <a:lstStyle/>
          <a:p>
            <a:r>
              <a:rPr lang="en-GB" dirty="0" err="1"/>
              <a:t>Samatha</a:t>
            </a:r>
            <a:r>
              <a:rPr lang="en-GB" dirty="0"/>
              <a:t> Meditation</a:t>
            </a:r>
          </a:p>
        </p:txBody>
      </p:sp>
      <p:pic>
        <p:nvPicPr>
          <p:cNvPr id="4" name="Content Placeholder 3"/>
          <p:cNvPicPr>
            <a:picLocks noGrp="1" noChangeAspect="1"/>
          </p:cNvPicPr>
          <p:nvPr>
            <p:ph idx="1"/>
          </p:nvPr>
        </p:nvPicPr>
        <p:blipFill>
          <a:blip r:embed="rId2"/>
          <a:stretch>
            <a:fillRect/>
          </a:stretch>
        </p:blipFill>
        <p:spPr>
          <a:xfrm>
            <a:off x="827584" y="1613199"/>
            <a:ext cx="7935109" cy="4768129"/>
          </a:xfrm>
          <a:prstGeom prst="rect">
            <a:avLst/>
          </a:prstGeom>
        </p:spPr>
      </p:pic>
    </p:spTree>
    <p:extLst>
      <p:ext uri="{BB962C8B-B14F-4D97-AF65-F5344CB8AC3E}">
        <p14:creationId xmlns:p14="http://schemas.microsoft.com/office/powerpoint/2010/main" val="4100996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B0F0"/>
            </a:solidFill>
          </a:ln>
        </p:spPr>
        <p:txBody>
          <a:bodyPr/>
          <a:lstStyle/>
          <a:p>
            <a:r>
              <a:rPr lang="en-GB" dirty="0"/>
              <a:t>The Five Hindrances</a:t>
            </a:r>
          </a:p>
        </p:txBody>
      </p:sp>
      <p:sp>
        <p:nvSpPr>
          <p:cNvPr id="3" name="Content Placeholder 2"/>
          <p:cNvSpPr>
            <a:spLocks noGrp="1"/>
          </p:cNvSpPr>
          <p:nvPr>
            <p:ph idx="1"/>
          </p:nvPr>
        </p:nvSpPr>
        <p:spPr/>
        <p:txBody>
          <a:bodyPr>
            <a:normAutofit fontScale="92500" lnSpcReduction="20000"/>
          </a:bodyPr>
          <a:lstStyle/>
          <a:p>
            <a:r>
              <a:rPr lang="en-GB" dirty="0">
                <a:solidFill>
                  <a:srgbClr val="0070C0"/>
                </a:solidFill>
              </a:rPr>
              <a:t>Sensory desire</a:t>
            </a:r>
            <a:r>
              <a:rPr lang="en-GB" dirty="0"/>
              <a:t>: seeking happiness through the senses.</a:t>
            </a:r>
          </a:p>
          <a:p>
            <a:r>
              <a:rPr lang="en-GB" dirty="0">
                <a:solidFill>
                  <a:srgbClr val="0070C0"/>
                </a:solidFill>
              </a:rPr>
              <a:t>Ill-will</a:t>
            </a:r>
            <a:r>
              <a:rPr lang="en-GB" dirty="0"/>
              <a:t>: all kinds of thought related to wanting to reject, feelings of hostility, resentment, hatred and bitterness.</a:t>
            </a:r>
          </a:p>
          <a:p>
            <a:r>
              <a:rPr lang="en-GB" dirty="0">
                <a:solidFill>
                  <a:srgbClr val="0070C0"/>
                </a:solidFill>
              </a:rPr>
              <a:t>Sloth-torpor</a:t>
            </a:r>
            <a:r>
              <a:rPr lang="en-GB" dirty="0"/>
              <a:t>: heaviness of body and dullness of mind which drag one down into disabling inertia and thick depression.</a:t>
            </a:r>
          </a:p>
          <a:p>
            <a:r>
              <a:rPr lang="en-GB" dirty="0">
                <a:solidFill>
                  <a:srgbClr val="0070C0"/>
                </a:solidFill>
              </a:rPr>
              <a:t>Restlessness-worry</a:t>
            </a:r>
            <a:r>
              <a:rPr lang="en-GB" dirty="0"/>
              <a:t>: the inability to calm the mind.</a:t>
            </a:r>
          </a:p>
          <a:p>
            <a:r>
              <a:rPr lang="en-GB" dirty="0">
                <a:solidFill>
                  <a:srgbClr val="0070C0"/>
                </a:solidFill>
              </a:rPr>
              <a:t>Doubt</a:t>
            </a:r>
            <a:r>
              <a:rPr lang="en-GB" dirty="0"/>
              <a:t>: lack of conviction or trust.</a:t>
            </a:r>
          </a:p>
        </p:txBody>
      </p:sp>
    </p:spTree>
    <p:extLst>
      <p:ext uri="{BB962C8B-B14F-4D97-AF65-F5344CB8AC3E}">
        <p14:creationId xmlns:p14="http://schemas.microsoft.com/office/powerpoint/2010/main" val="1706607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B0F0"/>
            </a:solidFill>
          </a:ln>
        </p:spPr>
        <p:txBody>
          <a:bodyPr/>
          <a:lstStyle/>
          <a:p>
            <a:r>
              <a:rPr lang="en-GB" dirty="0"/>
              <a:t>The Five Hindrances</a:t>
            </a:r>
          </a:p>
        </p:txBody>
      </p:sp>
      <p:pic>
        <p:nvPicPr>
          <p:cNvPr id="6" name="Picture 5"/>
          <p:cNvPicPr>
            <a:picLocks noChangeAspect="1"/>
          </p:cNvPicPr>
          <p:nvPr/>
        </p:nvPicPr>
        <p:blipFill>
          <a:blip r:embed="rId2"/>
          <a:stretch>
            <a:fillRect/>
          </a:stretch>
        </p:blipFill>
        <p:spPr>
          <a:xfrm>
            <a:off x="611560" y="2204864"/>
            <a:ext cx="4968552" cy="4032448"/>
          </a:xfrm>
          <a:prstGeom prst="rect">
            <a:avLst/>
          </a:prstGeom>
        </p:spPr>
      </p:pic>
      <p:pic>
        <p:nvPicPr>
          <p:cNvPr id="7" name="Picture 6"/>
          <p:cNvPicPr>
            <a:picLocks noChangeAspect="1"/>
          </p:cNvPicPr>
          <p:nvPr/>
        </p:nvPicPr>
        <p:blipFill>
          <a:blip r:embed="rId3"/>
          <a:stretch>
            <a:fillRect/>
          </a:stretch>
        </p:blipFill>
        <p:spPr>
          <a:xfrm>
            <a:off x="5724128" y="2881312"/>
            <a:ext cx="3419872" cy="2679551"/>
          </a:xfrm>
          <a:prstGeom prst="rect">
            <a:avLst/>
          </a:prstGeom>
        </p:spPr>
      </p:pic>
    </p:spTree>
    <p:extLst>
      <p:ext uri="{BB962C8B-B14F-4D97-AF65-F5344CB8AC3E}">
        <p14:creationId xmlns:p14="http://schemas.microsoft.com/office/powerpoint/2010/main" val="3600512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89707"/>
            <a:ext cx="9143999" cy="998427"/>
          </a:xfrm>
          <a:solidFill>
            <a:srgbClr val="CCFFFF"/>
          </a:solidFill>
        </p:spPr>
        <p:txBody>
          <a:bodyPr>
            <a:noAutofit/>
          </a:bodyPr>
          <a:lstStyle/>
          <a:p>
            <a:r>
              <a:rPr lang="en-GB" sz="3200" b="1" dirty="0" err="1">
                <a:latin typeface="Calibri" panose="020F0502020204030204" pitchFamily="34" charset="0"/>
              </a:rPr>
              <a:t>Samatha</a:t>
            </a:r>
            <a:r>
              <a:rPr lang="en-GB" sz="3200" b="1" dirty="0">
                <a:latin typeface="Calibri" panose="020F0502020204030204" pitchFamily="34" charset="0"/>
              </a:rPr>
              <a:t> </a:t>
            </a:r>
            <a:r>
              <a:rPr lang="en-GB" sz="2400" dirty="0">
                <a:latin typeface="Calibri" panose="020F0502020204030204" pitchFamily="34" charset="0"/>
              </a:rPr>
              <a:t> </a:t>
            </a:r>
            <a:br>
              <a:rPr lang="en-GB" sz="2400" dirty="0">
                <a:latin typeface="Calibri" panose="020F0502020204030204" pitchFamily="34" charset="0"/>
              </a:rPr>
            </a:br>
            <a:r>
              <a:rPr lang="en-GB" sz="2000" dirty="0">
                <a:latin typeface="Calibri" panose="020F0502020204030204" pitchFamily="34" charset="0"/>
              </a:rPr>
              <a:t>The Four Brahma Viharas - other things to focus on during meditation</a:t>
            </a:r>
          </a:p>
        </p:txBody>
      </p:sp>
      <p:sp>
        <p:nvSpPr>
          <p:cNvPr id="3" name="Subtitle 2"/>
          <p:cNvSpPr>
            <a:spLocks noGrp="1"/>
          </p:cNvSpPr>
          <p:nvPr>
            <p:ph type="subTitle" idx="1"/>
          </p:nvPr>
        </p:nvSpPr>
        <p:spPr>
          <a:xfrm>
            <a:off x="1" y="980728"/>
            <a:ext cx="9036495" cy="5472608"/>
          </a:xfrm>
        </p:spPr>
        <p:txBody>
          <a:bodyPr>
            <a:noAutofit/>
          </a:bodyPr>
          <a:lstStyle/>
          <a:p>
            <a:pPr algn="l"/>
            <a:endParaRPr lang="en-GB" sz="2100" dirty="0">
              <a:solidFill>
                <a:schemeClr val="tx1"/>
              </a:solidFill>
              <a:latin typeface="Comic Sans MS" panose="030F0702030302020204" pitchFamily="66" charset="0"/>
            </a:endParaRPr>
          </a:p>
          <a:p>
            <a:r>
              <a:rPr lang="en-GB" sz="2400" dirty="0">
                <a:solidFill>
                  <a:srgbClr val="F913CD"/>
                </a:solidFill>
                <a:latin typeface="Comic Sans MS" panose="030F0702030302020204" pitchFamily="66" charset="0"/>
              </a:rPr>
              <a:t>These meditations aim at generating altruistic thoughts towards others and leading one away from erroneous         self-motivated thoughts</a:t>
            </a:r>
          </a:p>
          <a:p>
            <a:pPr algn="l"/>
            <a:endParaRPr lang="en-GB" sz="1000" dirty="0">
              <a:solidFill>
                <a:schemeClr val="tx1"/>
              </a:solidFill>
              <a:latin typeface="Comic Sans MS" panose="030F0702030302020204" pitchFamily="66" charset="0"/>
            </a:endParaRPr>
          </a:p>
          <a:p>
            <a:pPr marL="600075" lvl="1" indent="-257175" algn="l">
              <a:buFont typeface="Arial" panose="020B0604020202020204" pitchFamily="34" charset="0"/>
              <a:buChar char="•"/>
            </a:pPr>
            <a:r>
              <a:rPr lang="en-GB" sz="1800" dirty="0" err="1">
                <a:solidFill>
                  <a:srgbClr val="7030A0"/>
                </a:solidFill>
                <a:latin typeface="Comic Sans MS" panose="030F0702030302020204" pitchFamily="66" charset="0"/>
              </a:rPr>
              <a:t>Metta</a:t>
            </a:r>
            <a:r>
              <a:rPr lang="en-GB" sz="1800" dirty="0">
                <a:solidFill>
                  <a:srgbClr val="7030A0"/>
                </a:solidFill>
                <a:latin typeface="Comic Sans MS" panose="030F0702030302020204" pitchFamily="66" charset="0"/>
              </a:rPr>
              <a:t> </a:t>
            </a:r>
            <a:r>
              <a:rPr lang="en-GB" sz="1800" dirty="0" err="1">
                <a:solidFill>
                  <a:srgbClr val="7030A0"/>
                </a:solidFill>
                <a:latin typeface="Comic Sans MS" panose="030F0702030302020204" pitchFamily="66" charset="0"/>
              </a:rPr>
              <a:t>Bhavana</a:t>
            </a:r>
            <a:r>
              <a:rPr lang="en-GB" sz="1800" dirty="0">
                <a:solidFill>
                  <a:srgbClr val="7030A0"/>
                </a:solidFill>
                <a:latin typeface="Comic Sans MS" panose="030F0702030302020204" pitchFamily="66" charset="0"/>
              </a:rPr>
              <a:t> – Loving Kindness </a:t>
            </a:r>
            <a:r>
              <a:rPr lang="en-GB" sz="1800" dirty="0">
                <a:solidFill>
                  <a:schemeClr val="tx1"/>
                </a:solidFill>
                <a:latin typeface="Comic Sans MS" panose="030F0702030302020204" pitchFamily="66" charset="0"/>
              </a:rPr>
              <a:t>( Thinking thoughts of love towards others)</a:t>
            </a:r>
          </a:p>
          <a:p>
            <a:pPr lvl="1" algn="l"/>
            <a:endParaRPr lang="en-GB" sz="1800" dirty="0">
              <a:solidFill>
                <a:schemeClr val="tx1"/>
              </a:solidFill>
              <a:latin typeface="Comic Sans MS" panose="030F0702030302020204" pitchFamily="66" charset="0"/>
            </a:endParaRPr>
          </a:p>
          <a:p>
            <a:pPr marL="600075" lvl="1" indent="-257175" algn="l">
              <a:buFont typeface="Arial" panose="020B0604020202020204" pitchFamily="34" charset="0"/>
              <a:buChar char="•"/>
            </a:pPr>
            <a:r>
              <a:rPr lang="en-GB" sz="1800" dirty="0">
                <a:solidFill>
                  <a:srgbClr val="7030A0"/>
                </a:solidFill>
                <a:latin typeface="Comic Sans MS" panose="030F0702030302020204" pitchFamily="66" charset="0"/>
              </a:rPr>
              <a:t>Karuna Bhavana- Compassion </a:t>
            </a:r>
            <a:r>
              <a:rPr lang="en-GB" sz="1800" dirty="0">
                <a:solidFill>
                  <a:schemeClr val="tx1"/>
                </a:solidFill>
                <a:latin typeface="Comic Sans MS" panose="030F0702030302020204" pitchFamily="66" charset="0"/>
              </a:rPr>
              <a:t>( generating thoughts of helping others) Then to act this.</a:t>
            </a:r>
          </a:p>
          <a:p>
            <a:pPr lvl="1" algn="l"/>
            <a:endParaRPr lang="en-GB" sz="1800" dirty="0">
              <a:solidFill>
                <a:schemeClr val="tx1"/>
              </a:solidFill>
              <a:latin typeface="Comic Sans MS" panose="030F0702030302020204" pitchFamily="66" charset="0"/>
            </a:endParaRPr>
          </a:p>
          <a:p>
            <a:pPr marL="600075" lvl="1" indent="-257175" algn="l">
              <a:buFont typeface="Arial" panose="020B0604020202020204" pitchFamily="34" charset="0"/>
              <a:buChar char="•"/>
            </a:pPr>
            <a:r>
              <a:rPr lang="en-GB" sz="1800" dirty="0" err="1">
                <a:solidFill>
                  <a:srgbClr val="7030A0"/>
                </a:solidFill>
                <a:latin typeface="Comic Sans MS" panose="030F0702030302020204" pitchFamily="66" charset="0"/>
              </a:rPr>
              <a:t>Mudita</a:t>
            </a:r>
            <a:r>
              <a:rPr lang="en-GB" sz="1800" dirty="0">
                <a:solidFill>
                  <a:srgbClr val="7030A0"/>
                </a:solidFill>
                <a:latin typeface="Comic Sans MS" panose="030F0702030302020204" pitchFamily="66" charset="0"/>
              </a:rPr>
              <a:t> </a:t>
            </a:r>
            <a:r>
              <a:rPr lang="en-GB" sz="1800" dirty="0" err="1">
                <a:solidFill>
                  <a:srgbClr val="7030A0"/>
                </a:solidFill>
                <a:latin typeface="Comic Sans MS" panose="030F0702030302020204" pitchFamily="66" charset="0"/>
              </a:rPr>
              <a:t>Bhavana</a:t>
            </a:r>
            <a:r>
              <a:rPr lang="en-GB" sz="1800" dirty="0">
                <a:solidFill>
                  <a:srgbClr val="7030A0"/>
                </a:solidFill>
                <a:latin typeface="Comic Sans MS" panose="030F0702030302020204" pitchFamily="66" charset="0"/>
              </a:rPr>
              <a:t>- Joy </a:t>
            </a:r>
            <a:r>
              <a:rPr lang="en-GB" sz="1800" dirty="0">
                <a:solidFill>
                  <a:schemeClr val="tx1"/>
                </a:solidFill>
                <a:latin typeface="Comic Sans MS" panose="030F0702030302020204" pitchFamily="66" charset="0"/>
              </a:rPr>
              <a:t>( Thinking joyously about the good qualities of others)</a:t>
            </a:r>
          </a:p>
          <a:p>
            <a:pPr marL="600075" lvl="1" indent="-257175" algn="l">
              <a:buFont typeface="Arial" panose="020B0604020202020204" pitchFamily="34" charset="0"/>
              <a:buChar char="•"/>
            </a:pPr>
            <a:endParaRPr lang="en-GB" sz="1800" dirty="0">
              <a:solidFill>
                <a:schemeClr val="tx1"/>
              </a:solidFill>
              <a:latin typeface="Comic Sans MS" panose="030F0702030302020204" pitchFamily="66" charset="0"/>
            </a:endParaRPr>
          </a:p>
          <a:p>
            <a:pPr marL="600075" lvl="1" indent="-257175" algn="l">
              <a:buFont typeface="Arial" panose="020B0604020202020204" pitchFamily="34" charset="0"/>
              <a:buChar char="•"/>
            </a:pPr>
            <a:r>
              <a:rPr lang="en-GB" sz="1800" dirty="0" err="1">
                <a:solidFill>
                  <a:srgbClr val="7030A0"/>
                </a:solidFill>
                <a:latin typeface="Comic Sans MS" panose="030F0702030302020204" pitchFamily="66" charset="0"/>
              </a:rPr>
              <a:t>Upekkha</a:t>
            </a:r>
            <a:r>
              <a:rPr lang="en-GB" sz="1800" dirty="0">
                <a:solidFill>
                  <a:srgbClr val="7030A0"/>
                </a:solidFill>
                <a:latin typeface="Comic Sans MS" panose="030F0702030302020204" pitchFamily="66" charset="0"/>
              </a:rPr>
              <a:t> </a:t>
            </a:r>
            <a:r>
              <a:rPr lang="en-GB" sz="1800" dirty="0" err="1">
                <a:solidFill>
                  <a:srgbClr val="7030A0"/>
                </a:solidFill>
                <a:latin typeface="Comic Sans MS" panose="030F0702030302020204" pitchFamily="66" charset="0"/>
              </a:rPr>
              <a:t>Bhavana</a:t>
            </a:r>
            <a:r>
              <a:rPr lang="en-GB" sz="1800" dirty="0">
                <a:solidFill>
                  <a:srgbClr val="7030A0"/>
                </a:solidFill>
                <a:latin typeface="Comic Sans MS" panose="030F0702030302020204" pitchFamily="66" charset="0"/>
              </a:rPr>
              <a:t> </a:t>
            </a:r>
            <a:r>
              <a:rPr lang="en-GB" sz="1800" dirty="0">
                <a:solidFill>
                  <a:schemeClr val="tx1"/>
                </a:solidFill>
                <a:latin typeface="Comic Sans MS" panose="030F0702030302020204" pitchFamily="66" charset="0"/>
              </a:rPr>
              <a:t>– Equanimity ( generating thoughts of how we are all equal)</a:t>
            </a:r>
          </a:p>
        </p:txBody>
      </p:sp>
      <p:pic>
        <p:nvPicPr>
          <p:cNvPr id="4" name="Picture 3"/>
          <p:cNvPicPr>
            <a:picLocks noChangeAspect="1"/>
          </p:cNvPicPr>
          <p:nvPr/>
        </p:nvPicPr>
        <p:blipFill>
          <a:blip r:embed="rId2"/>
          <a:stretch>
            <a:fillRect/>
          </a:stretch>
        </p:blipFill>
        <p:spPr>
          <a:xfrm>
            <a:off x="179512" y="5594915"/>
            <a:ext cx="2600325" cy="1248544"/>
          </a:xfrm>
          <a:prstGeom prst="rect">
            <a:avLst/>
          </a:prstGeom>
        </p:spPr>
      </p:pic>
      <p:pic>
        <p:nvPicPr>
          <p:cNvPr id="5" name="Picture 4"/>
          <p:cNvPicPr>
            <a:picLocks noChangeAspect="1"/>
          </p:cNvPicPr>
          <p:nvPr/>
        </p:nvPicPr>
        <p:blipFill>
          <a:blip r:embed="rId3"/>
          <a:stretch>
            <a:fillRect/>
          </a:stretch>
        </p:blipFill>
        <p:spPr>
          <a:xfrm>
            <a:off x="6084168" y="5525790"/>
            <a:ext cx="2853680" cy="1287586"/>
          </a:xfrm>
          <a:prstGeom prst="rect">
            <a:avLst/>
          </a:prstGeom>
        </p:spPr>
      </p:pic>
    </p:spTree>
    <p:extLst>
      <p:ext uri="{BB962C8B-B14F-4D97-AF65-F5344CB8AC3E}">
        <p14:creationId xmlns:p14="http://schemas.microsoft.com/office/powerpoint/2010/main" val="323987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238" y="160409"/>
            <a:ext cx="8596476" cy="778135"/>
          </a:xfrm>
          <a:ln w="25400">
            <a:solidFill>
              <a:schemeClr val="accent1"/>
            </a:solidFill>
          </a:ln>
        </p:spPr>
        <p:txBody>
          <a:bodyPr>
            <a:noAutofit/>
          </a:bodyPr>
          <a:lstStyle/>
          <a:p>
            <a:r>
              <a:rPr lang="en-GB" sz="4400" dirty="0">
                <a:latin typeface="Comic Sans MS" panose="030F0702030302020204" pitchFamily="66" charset="0"/>
              </a:rPr>
              <a:t>Jhana – Meditative Absorption</a:t>
            </a:r>
          </a:p>
        </p:txBody>
      </p:sp>
      <p:sp>
        <p:nvSpPr>
          <p:cNvPr id="3" name="Subtitle 2"/>
          <p:cNvSpPr>
            <a:spLocks noGrp="1"/>
          </p:cNvSpPr>
          <p:nvPr>
            <p:ph type="subTitle" idx="1"/>
          </p:nvPr>
        </p:nvSpPr>
        <p:spPr>
          <a:xfrm>
            <a:off x="307826" y="1413480"/>
            <a:ext cx="4859792" cy="4895840"/>
          </a:xfrm>
          <a:ln w="12700">
            <a:solidFill>
              <a:srgbClr val="0070C0"/>
            </a:solidFill>
          </a:ln>
        </p:spPr>
        <p:txBody>
          <a:bodyPr>
            <a:normAutofit fontScale="85000" lnSpcReduction="10000"/>
          </a:bodyPr>
          <a:lstStyle/>
          <a:p>
            <a:r>
              <a:rPr lang="en-GB" dirty="0">
                <a:latin typeface="Calibri" panose="020F0502020204030204" pitchFamily="34" charset="0"/>
              </a:rPr>
              <a:t>In the Buddha’s enlightenment experience it describes how he entered into </a:t>
            </a:r>
            <a:r>
              <a:rPr lang="en-GB" dirty="0">
                <a:solidFill>
                  <a:srgbClr val="FF0000"/>
                </a:solidFill>
                <a:latin typeface="Calibri" panose="020F0502020204030204" pitchFamily="34" charset="0"/>
              </a:rPr>
              <a:t>4 </a:t>
            </a:r>
            <a:r>
              <a:rPr lang="en-GB" dirty="0" err="1">
                <a:solidFill>
                  <a:srgbClr val="FF0000"/>
                </a:solidFill>
                <a:latin typeface="Calibri" panose="020F0502020204030204" pitchFamily="34" charset="0"/>
              </a:rPr>
              <a:t>Jhanas</a:t>
            </a:r>
            <a:endParaRPr lang="en-GB" dirty="0">
              <a:solidFill>
                <a:srgbClr val="FF0000"/>
              </a:solidFill>
              <a:latin typeface="Calibri" panose="020F0502020204030204" pitchFamily="34" charset="0"/>
            </a:endParaRPr>
          </a:p>
          <a:p>
            <a:pPr algn="l"/>
            <a:endParaRPr lang="en-GB" dirty="0">
              <a:latin typeface="Calibri" panose="020F0502020204030204" pitchFamily="34" charset="0"/>
            </a:endParaRPr>
          </a:p>
          <a:p>
            <a:pPr algn="l"/>
            <a:r>
              <a:rPr lang="en-GB" dirty="0">
                <a:solidFill>
                  <a:srgbClr val="FF0000"/>
                </a:solidFill>
                <a:latin typeface="Calibri" panose="020F0502020204030204" pitchFamily="34" charset="0"/>
              </a:rPr>
              <a:t>Jhana = A higher (deeper) and more concentrated level of mind</a:t>
            </a:r>
          </a:p>
          <a:p>
            <a:pPr algn="l"/>
            <a:endParaRPr lang="en-GB" dirty="0">
              <a:latin typeface="Calibri" panose="020F0502020204030204" pitchFamily="34" charset="0"/>
            </a:endParaRPr>
          </a:p>
          <a:p>
            <a:r>
              <a:rPr lang="en-GB" dirty="0">
                <a:latin typeface="Calibri" panose="020F0502020204030204" pitchFamily="34" charset="0"/>
              </a:rPr>
              <a:t>The </a:t>
            </a:r>
            <a:r>
              <a:rPr lang="en-GB" dirty="0" err="1">
                <a:solidFill>
                  <a:srgbClr val="FF0000"/>
                </a:solidFill>
                <a:latin typeface="Calibri" panose="020F0502020204030204" pitchFamily="34" charset="0"/>
              </a:rPr>
              <a:t>Jhanas</a:t>
            </a:r>
            <a:r>
              <a:rPr lang="en-GB" dirty="0">
                <a:latin typeface="Calibri" panose="020F0502020204030204" pitchFamily="34" charset="0"/>
              </a:rPr>
              <a:t> were not actually new to the Buddha as he had already mastered them years before he was enlightened as part of meditation</a:t>
            </a:r>
          </a:p>
        </p:txBody>
      </p:sp>
      <p:sp>
        <p:nvSpPr>
          <p:cNvPr id="4" name="TextBox 3"/>
          <p:cNvSpPr txBox="1"/>
          <p:nvPr/>
        </p:nvSpPr>
        <p:spPr>
          <a:xfrm>
            <a:off x="5545522" y="1389336"/>
            <a:ext cx="3341304" cy="2377574"/>
          </a:xfrm>
          <a:prstGeom prst="rect">
            <a:avLst/>
          </a:prstGeom>
          <a:noFill/>
          <a:ln w="28575">
            <a:solidFill>
              <a:srgbClr val="7030A0"/>
            </a:solidFill>
          </a:ln>
        </p:spPr>
        <p:txBody>
          <a:bodyPr wrap="square" rtlCol="0">
            <a:spAutoFit/>
          </a:bodyPr>
          <a:lstStyle/>
          <a:p>
            <a:pPr>
              <a:lnSpc>
                <a:spcPct val="150000"/>
              </a:lnSpc>
            </a:pPr>
            <a:r>
              <a:rPr lang="en-GB" sz="2700" dirty="0">
                <a:latin typeface="Comic Sans MS" panose="030F0702030302020204" pitchFamily="66" charset="0"/>
              </a:rPr>
              <a:t>The </a:t>
            </a:r>
            <a:r>
              <a:rPr lang="en-GB" sz="2700" dirty="0">
                <a:solidFill>
                  <a:srgbClr val="FF0000"/>
                </a:solidFill>
                <a:latin typeface="Comic Sans MS" panose="030F0702030302020204" pitchFamily="66" charset="0"/>
              </a:rPr>
              <a:t>Four </a:t>
            </a:r>
            <a:r>
              <a:rPr lang="en-GB" sz="2700" dirty="0" err="1">
                <a:solidFill>
                  <a:srgbClr val="FF0000"/>
                </a:solidFill>
                <a:latin typeface="Comic Sans MS" panose="030F0702030302020204" pitchFamily="66" charset="0"/>
              </a:rPr>
              <a:t>Jhanas</a:t>
            </a:r>
            <a:endParaRPr lang="en-GB" sz="2700" dirty="0">
              <a:solidFill>
                <a:srgbClr val="FF0000"/>
              </a:solidFill>
              <a:latin typeface="Comic Sans MS" panose="030F0702030302020204" pitchFamily="66" charset="0"/>
            </a:endParaRPr>
          </a:p>
          <a:p>
            <a:pPr marL="214313" indent="-214313">
              <a:lnSpc>
                <a:spcPct val="150000"/>
              </a:lnSpc>
              <a:buFont typeface="Arial" panose="020B0604020202020204" pitchFamily="34" charset="0"/>
              <a:buChar char="•"/>
            </a:pPr>
            <a:r>
              <a:rPr lang="en-GB" sz="2400" dirty="0">
                <a:latin typeface="Comic Sans MS" panose="030F0702030302020204" pitchFamily="66" charset="0"/>
              </a:rPr>
              <a:t>Pleasant Sensations </a:t>
            </a:r>
          </a:p>
          <a:p>
            <a:pPr marL="214313" indent="-214313">
              <a:buFont typeface="Arial" panose="020B0604020202020204" pitchFamily="34" charset="0"/>
              <a:buChar char="•"/>
            </a:pPr>
            <a:r>
              <a:rPr lang="en-GB" sz="2400" dirty="0">
                <a:latin typeface="Comic Sans MS" panose="030F0702030302020204" pitchFamily="66" charset="0"/>
              </a:rPr>
              <a:t>Joyful Feelings</a:t>
            </a:r>
          </a:p>
          <a:p>
            <a:pPr marL="214313" indent="-214313">
              <a:buFont typeface="Arial" panose="020B0604020202020204" pitchFamily="34" charset="0"/>
              <a:buChar char="•"/>
            </a:pPr>
            <a:r>
              <a:rPr lang="en-GB" sz="2400" dirty="0">
                <a:latin typeface="Comic Sans MS" panose="030F0702030302020204" pitchFamily="66" charset="0"/>
              </a:rPr>
              <a:t>Contentment </a:t>
            </a:r>
          </a:p>
          <a:p>
            <a:pPr marL="214313" indent="-214313">
              <a:buFont typeface="Arial" panose="020B0604020202020204" pitchFamily="34" charset="0"/>
              <a:buChar char="•"/>
            </a:pPr>
            <a:r>
              <a:rPr lang="en-GB" sz="2400" dirty="0">
                <a:latin typeface="Comic Sans MS" panose="030F0702030302020204" pitchFamily="66" charset="0"/>
              </a:rPr>
              <a:t>Peacefulness </a:t>
            </a:r>
          </a:p>
        </p:txBody>
      </p:sp>
      <p:sp>
        <p:nvSpPr>
          <p:cNvPr id="5" name="TextBox 4"/>
          <p:cNvSpPr txBox="1"/>
          <p:nvPr/>
        </p:nvSpPr>
        <p:spPr>
          <a:xfrm>
            <a:off x="5629013" y="4479721"/>
            <a:ext cx="3103926" cy="2031325"/>
          </a:xfrm>
          <a:prstGeom prst="rect">
            <a:avLst/>
          </a:prstGeom>
          <a:noFill/>
          <a:ln>
            <a:solidFill>
              <a:srgbClr val="7030A0"/>
            </a:solidFill>
          </a:ln>
        </p:spPr>
        <p:txBody>
          <a:bodyPr wrap="square" rtlCol="0">
            <a:spAutoFit/>
          </a:bodyPr>
          <a:lstStyle/>
          <a:p>
            <a:r>
              <a:rPr lang="en-GB" dirty="0">
                <a:solidFill>
                  <a:srgbClr val="FF0000"/>
                </a:solidFill>
                <a:latin typeface="Calibri" panose="020F0502020204030204" pitchFamily="34" charset="0"/>
              </a:rPr>
              <a:t>Thinker:</a:t>
            </a:r>
          </a:p>
          <a:p>
            <a:r>
              <a:rPr lang="en-GB" b="1" dirty="0">
                <a:latin typeface="Calibri" panose="020F0502020204030204" pitchFamily="34" charset="0"/>
              </a:rPr>
              <a:t>Edward </a:t>
            </a:r>
            <a:r>
              <a:rPr lang="en-GB" b="1" dirty="0" err="1">
                <a:latin typeface="Calibri" panose="020F0502020204030204" pitchFamily="34" charset="0"/>
              </a:rPr>
              <a:t>Conze</a:t>
            </a:r>
            <a:r>
              <a:rPr lang="en-GB" b="1" dirty="0">
                <a:latin typeface="Calibri" panose="020F0502020204030204" pitchFamily="34" charset="0"/>
              </a:rPr>
              <a:t> </a:t>
            </a:r>
            <a:r>
              <a:rPr lang="en-GB" dirty="0">
                <a:latin typeface="Calibri" panose="020F0502020204030204" pitchFamily="34" charset="0"/>
              </a:rPr>
              <a:t>translates Jhana as ‘trance’ but when you consider that meditation is more about ‘zoning in’ rather than ‘zoning out’ then this would be inappropriate.</a:t>
            </a:r>
          </a:p>
        </p:txBody>
      </p:sp>
    </p:spTree>
    <p:extLst>
      <p:ext uri="{BB962C8B-B14F-4D97-AF65-F5344CB8AC3E}">
        <p14:creationId xmlns:p14="http://schemas.microsoft.com/office/powerpoint/2010/main" val="324063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
            <a:ext cx="8686800" cy="1068302"/>
          </a:xfrm>
          <a:ln>
            <a:solidFill>
              <a:srgbClr val="0070C0"/>
            </a:solidFill>
          </a:ln>
        </p:spPr>
        <p:txBody>
          <a:bodyPr/>
          <a:lstStyle/>
          <a:p>
            <a:pPr algn="l" eaLnBrk="1" hangingPunct="1"/>
            <a:r>
              <a:rPr lang="en-GB" altLang="en-US" dirty="0">
                <a:solidFill>
                  <a:srgbClr val="000066"/>
                </a:solidFill>
              </a:rPr>
              <a:t>          4 </a:t>
            </a:r>
            <a:r>
              <a:rPr lang="en-GB" altLang="en-US" dirty="0" err="1">
                <a:solidFill>
                  <a:srgbClr val="000066"/>
                </a:solidFill>
              </a:rPr>
              <a:t>Jhanas</a:t>
            </a:r>
            <a:endParaRPr lang="en-GB" altLang="en-US" dirty="0">
              <a:solidFill>
                <a:srgbClr val="000066"/>
              </a:solidFill>
            </a:endParaRPr>
          </a:p>
        </p:txBody>
      </p:sp>
      <p:graphicFrame>
        <p:nvGraphicFramePr>
          <p:cNvPr id="8264" name="Group 72"/>
          <p:cNvGraphicFramePr>
            <a:graphicFrameLocks noGrp="1"/>
          </p:cNvGraphicFramePr>
          <p:nvPr>
            <p:ph idx="1"/>
          </p:nvPr>
        </p:nvGraphicFramePr>
        <p:xfrm>
          <a:off x="468313" y="1266739"/>
          <a:ext cx="8229600" cy="5016820"/>
        </p:xfrm>
        <a:graphic>
          <a:graphicData uri="http://schemas.openxmlformats.org/drawingml/2006/table">
            <a:tbl>
              <a:tblPr/>
              <a:tblGrid>
                <a:gridCol w="2087562">
                  <a:extLst>
                    <a:ext uri="{9D8B030D-6E8A-4147-A177-3AD203B41FA5}">
                      <a16:colId xmlns:a16="http://schemas.microsoft.com/office/drawing/2014/main" val="20000"/>
                    </a:ext>
                  </a:extLst>
                </a:gridCol>
                <a:gridCol w="6142038">
                  <a:extLst>
                    <a:ext uri="{9D8B030D-6E8A-4147-A177-3AD203B41FA5}">
                      <a16:colId xmlns:a16="http://schemas.microsoft.com/office/drawing/2014/main" val="20001"/>
                    </a:ext>
                  </a:extLst>
                </a:gridCol>
              </a:tblGrid>
              <a:tr h="9939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Arial" charset="0"/>
                        </a:rPr>
                        <a:t>Jhana</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alpha val="4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Arial" charset="0"/>
                        </a:rPr>
                        <a:t>State of mind or consciousness</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alpha val="49804"/>
                      </a:srgbClr>
                    </a:solidFill>
                  </a:tcPr>
                </a:tc>
                <a:extLst>
                  <a:ext uri="{0D108BD9-81ED-4DB2-BD59-A6C34878D82A}">
                    <a16:rowId xmlns:a16="http://schemas.microsoft.com/office/drawing/2014/main" val="10000"/>
                  </a:ext>
                </a:extLst>
              </a:tr>
              <a:tr h="9939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Arial" charset="0"/>
                        </a:rPr>
                        <a:t>First Jhana</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Arial" charset="0"/>
                        </a:rPr>
                        <a:t>Clarity, </a:t>
                      </a:r>
                      <a:r>
                        <a:rPr kumimoji="0" lang="en-GB" sz="1800" b="0" i="0" u="none" strike="noStrike" cap="none" normalizeH="0" baseline="0" dirty="0">
                          <a:ln>
                            <a:noFill/>
                          </a:ln>
                          <a:solidFill>
                            <a:schemeClr val="tx1"/>
                          </a:solidFill>
                          <a:effectLst/>
                          <a:latin typeface="Arial" charset="0"/>
                        </a:rPr>
                        <a:t>ability to examine an detach oneself from the world of desire</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1"/>
                  </a:ext>
                </a:extLst>
              </a:tr>
              <a:tr h="10183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Arial" charset="0"/>
                        </a:rPr>
                        <a:t>Second Jhana</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Arial" charset="0"/>
                        </a:rPr>
                        <a:t>Happiness, </a:t>
                      </a:r>
                      <a:r>
                        <a:rPr kumimoji="0" lang="en-GB" sz="1800" b="0" i="0" u="none" strike="noStrike" cap="none" normalizeH="0" baseline="0" dirty="0">
                          <a:ln>
                            <a:noFill/>
                          </a:ln>
                          <a:solidFill>
                            <a:schemeClr val="tx1"/>
                          </a:solidFill>
                          <a:effectLst/>
                          <a:latin typeface="Arial" charset="0"/>
                        </a:rPr>
                        <a:t>joy as the mind is calmed</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2"/>
                  </a:ext>
                </a:extLst>
              </a:tr>
              <a:tr h="9922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Arial" charset="0"/>
                        </a:rPr>
                        <a:t>Third Jhana</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Arial" charset="0"/>
                        </a:rPr>
                        <a:t>Joy, equanimity </a:t>
                      </a:r>
                      <a:r>
                        <a:rPr kumimoji="0" lang="en-GB" sz="1000" b="0" i="0" u="none" strike="noStrike" cap="none" normalizeH="0" baseline="0" dirty="0">
                          <a:ln>
                            <a:noFill/>
                          </a:ln>
                          <a:solidFill>
                            <a:schemeClr val="tx1"/>
                          </a:solidFill>
                          <a:effectLst/>
                          <a:latin typeface="Arial" charset="0"/>
                        </a:rPr>
                        <a:t>(evenness of mind), </a:t>
                      </a:r>
                      <a:r>
                        <a:rPr kumimoji="0" lang="en-GB" sz="1800" b="0" i="0" u="none" strike="noStrike" cap="none" normalizeH="0" baseline="0" dirty="0">
                          <a:ln>
                            <a:noFill/>
                          </a:ln>
                          <a:solidFill>
                            <a:schemeClr val="tx1"/>
                          </a:solidFill>
                          <a:effectLst/>
                          <a:latin typeface="Arial" charset="0"/>
                        </a:rPr>
                        <a:t>composed as the raptures at ones earlier joy fades</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3"/>
                  </a:ext>
                </a:extLst>
              </a:tr>
              <a:tr h="10183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Arial" charset="0"/>
                        </a:rPr>
                        <a:t>Fourth Jhana</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Arial" charset="0"/>
                        </a:rPr>
                        <a:t>Equanimity, clear, calm, peaceful,      </a:t>
                      </a:r>
                      <a:r>
                        <a:rPr kumimoji="0" lang="en-GB" sz="1800" b="0" i="0" u="none" strike="noStrike" cap="none" normalizeH="0" baseline="0" dirty="0">
                          <a:ln>
                            <a:noFill/>
                          </a:ln>
                          <a:solidFill>
                            <a:schemeClr val="tx1"/>
                          </a:solidFill>
                          <a:effectLst/>
                          <a:latin typeface="Arial" charset="0"/>
                        </a:rPr>
                        <a:t>a state of pure happiness</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4"/>
                  </a:ext>
                </a:extLst>
              </a:tr>
            </a:tbl>
          </a:graphicData>
        </a:graphic>
      </p:graphicFrame>
      <p:pic>
        <p:nvPicPr>
          <p:cNvPr id="8266" name="Picture 74" descr="clarity_ful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505" y="2748903"/>
            <a:ext cx="973895" cy="483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68" name="Picture 76" descr="happines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4561" y="3523376"/>
            <a:ext cx="988492" cy="66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70" name="Picture 78" descr="sample_yoga_design_5128-copy">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18216" y="4714627"/>
            <a:ext cx="516184" cy="516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72" name="Picture 80" descr="peaceful-morni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27988" y="5373688"/>
            <a:ext cx="64135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0"/>
          <a:stretch>
            <a:fillRect/>
          </a:stretch>
        </p:blipFill>
        <p:spPr>
          <a:xfrm>
            <a:off x="4924338" y="20385"/>
            <a:ext cx="4219662" cy="1047917"/>
          </a:xfrm>
          <a:prstGeom prst="rect">
            <a:avLst/>
          </a:prstGeom>
        </p:spPr>
      </p:pic>
    </p:spTree>
    <p:extLst>
      <p:ext uri="{BB962C8B-B14F-4D97-AF65-F5344CB8AC3E}">
        <p14:creationId xmlns:p14="http://schemas.microsoft.com/office/powerpoint/2010/main" val="259400057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8264"/>
                                        </p:tgtEl>
                                        <p:attrNameLst>
                                          <p:attrName>style.visibility</p:attrName>
                                        </p:attrNameLst>
                                      </p:cBhvr>
                                      <p:to>
                                        <p:strVal val="visible"/>
                                      </p:to>
                                    </p:set>
                                    <p:anim calcmode="lin" valueType="num">
                                      <p:cBhvr>
                                        <p:cTn id="13" dur="500" fill="hold"/>
                                        <p:tgtEl>
                                          <p:spTgt spid="8264"/>
                                        </p:tgtEl>
                                        <p:attrNameLst>
                                          <p:attrName>ppt_w</p:attrName>
                                        </p:attrNameLst>
                                      </p:cBhvr>
                                      <p:tavLst>
                                        <p:tav tm="0">
                                          <p:val>
                                            <p:fltVal val="0"/>
                                          </p:val>
                                        </p:tav>
                                        <p:tav tm="100000">
                                          <p:val>
                                            <p:strVal val="#ppt_w"/>
                                          </p:val>
                                        </p:tav>
                                      </p:tavLst>
                                    </p:anim>
                                    <p:anim calcmode="lin" valueType="num">
                                      <p:cBhvr>
                                        <p:cTn id="14" dur="500" fill="hold"/>
                                        <p:tgtEl>
                                          <p:spTgt spid="8264"/>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8266"/>
                                        </p:tgtEl>
                                        <p:attrNameLst>
                                          <p:attrName>style.visibility</p:attrName>
                                        </p:attrNameLst>
                                      </p:cBhvr>
                                      <p:to>
                                        <p:strVal val="visible"/>
                                      </p:to>
                                    </p:set>
                                    <p:anim calcmode="lin" valueType="num">
                                      <p:cBhvr>
                                        <p:cTn id="19" dur="500" fill="hold"/>
                                        <p:tgtEl>
                                          <p:spTgt spid="8266"/>
                                        </p:tgtEl>
                                        <p:attrNameLst>
                                          <p:attrName>ppt_w</p:attrName>
                                        </p:attrNameLst>
                                      </p:cBhvr>
                                      <p:tavLst>
                                        <p:tav tm="0">
                                          <p:val>
                                            <p:fltVal val="0"/>
                                          </p:val>
                                        </p:tav>
                                        <p:tav tm="100000">
                                          <p:val>
                                            <p:strVal val="#ppt_w"/>
                                          </p:val>
                                        </p:tav>
                                      </p:tavLst>
                                    </p:anim>
                                    <p:anim calcmode="lin" valueType="num">
                                      <p:cBhvr>
                                        <p:cTn id="20" dur="500" fill="hold"/>
                                        <p:tgtEl>
                                          <p:spTgt spid="8266"/>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nodeType="clickEffect">
                                  <p:stCondLst>
                                    <p:cond delay="0"/>
                                  </p:stCondLst>
                                  <p:childTnLst>
                                    <p:set>
                                      <p:cBhvr>
                                        <p:cTn id="24" dur="1" fill="hold">
                                          <p:stCondLst>
                                            <p:cond delay="0"/>
                                          </p:stCondLst>
                                        </p:cTn>
                                        <p:tgtEl>
                                          <p:spTgt spid="8268"/>
                                        </p:tgtEl>
                                        <p:attrNameLst>
                                          <p:attrName>style.visibility</p:attrName>
                                        </p:attrNameLst>
                                      </p:cBhvr>
                                      <p:to>
                                        <p:strVal val="visible"/>
                                      </p:to>
                                    </p:set>
                                    <p:anim calcmode="lin" valueType="num">
                                      <p:cBhvr>
                                        <p:cTn id="25" dur="500" fill="hold"/>
                                        <p:tgtEl>
                                          <p:spTgt spid="8268"/>
                                        </p:tgtEl>
                                        <p:attrNameLst>
                                          <p:attrName>ppt_w</p:attrName>
                                        </p:attrNameLst>
                                      </p:cBhvr>
                                      <p:tavLst>
                                        <p:tav tm="0">
                                          <p:val>
                                            <p:fltVal val="0"/>
                                          </p:val>
                                        </p:tav>
                                        <p:tav tm="100000">
                                          <p:val>
                                            <p:strVal val="#ppt_w"/>
                                          </p:val>
                                        </p:tav>
                                      </p:tavLst>
                                    </p:anim>
                                    <p:anim calcmode="lin" valueType="num">
                                      <p:cBhvr>
                                        <p:cTn id="26" dur="500" fill="hold"/>
                                        <p:tgtEl>
                                          <p:spTgt spid="8268"/>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nodeType="clickEffect">
                                  <p:stCondLst>
                                    <p:cond delay="0"/>
                                  </p:stCondLst>
                                  <p:childTnLst>
                                    <p:set>
                                      <p:cBhvr>
                                        <p:cTn id="30" dur="1" fill="hold">
                                          <p:stCondLst>
                                            <p:cond delay="0"/>
                                          </p:stCondLst>
                                        </p:cTn>
                                        <p:tgtEl>
                                          <p:spTgt spid="8270"/>
                                        </p:tgtEl>
                                        <p:attrNameLst>
                                          <p:attrName>style.visibility</p:attrName>
                                        </p:attrNameLst>
                                      </p:cBhvr>
                                      <p:to>
                                        <p:strVal val="visible"/>
                                      </p:to>
                                    </p:set>
                                    <p:anim calcmode="lin" valueType="num">
                                      <p:cBhvr>
                                        <p:cTn id="31" dur="500" fill="hold"/>
                                        <p:tgtEl>
                                          <p:spTgt spid="8270"/>
                                        </p:tgtEl>
                                        <p:attrNameLst>
                                          <p:attrName>ppt_w</p:attrName>
                                        </p:attrNameLst>
                                      </p:cBhvr>
                                      <p:tavLst>
                                        <p:tav tm="0">
                                          <p:val>
                                            <p:fltVal val="0"/>
                                          </p:val>
                                        </p:tav>
                                        <p:tav tm="100000">
                                          <p:val>
                                            <p:strVal val="#ppt_w"/>
                                          </p:val>
                                        </p:tav>
                                      </p:tavLst>
                                    </p:anim>
                                    <p:anim calcmode="lin" valueType="num">
                                      <p:cBhvr>
                                        <p:cTn id="32" dur="500" fill="hold"/>
                                        <p:tgtEl>
                                          <p:spTgt spid="8270"/>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nodeType="clickEffect">
                                  <p:stCondLst>
                                    <p:cond delay="0"/>
                                  </p:stCondLst>
                                  <p:childTnLst>
                                    <p:set>
                                      <p:cBhvr>
                                        <p:cTn id="36" dur="1" fill="hold">
                                          <p:stCondLst>
                                            <p:cond delay="0"/>
                                          </p:stCondLst>
                                        </p:cTn>
                                        <p:tgtEl>
                                          <p:spTgt spid="8272"/>
                                        </p:tgtEl>
                                        <p:attrNameLst>
                                          <p:attrName>style.visibility</p:attrName>
                                        </p:attrNameLst>
                                      </p:cBhvr>
                                      <p:to>
                                        <p:strVal val="visible"/>
                                      </p:to>
                                    </p:set>
                                    <p:anim calcmode="lin" valueType="num">
                                      <p:cBhvr>
                                        <p:cTn id="37" dur="500" fill="hold"/>
                                        <p:tgtEl>
                                          <p:spTgt spid="8272"/>
                                        </p:tgtEl>
                                        <p:attrNameLst>
                                          <p:attrName>ppt_w</p:attrName>
                                        </p:attrNameLst>
                                      </p:cBhvr>
                                      <p:tavLst>
                                        <p:tav tm="0">
                                          <p:val>
                                            <p:fltVal val="0"/>
                                          </p:val>
                                        </p:tav>
                                        <p:tav tm="100000">
                                          <p:val>
                                            <p:strVal val="#ppt_w"/>
                                          </p:val>
                                        </p:tav>
                                      </p:tavLst>
                                    </p:anim>
                                    <p:anim calcmode="lin" valueType="num">
                                      <p:cBhvr>
                                        <p:cTn id="38" dur="500" fill="hold"/>
                                        <p:tgtEl>
                                          <p:spTgt spid="827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88640"/>
            <a:ext cx="8558706" cy="778135"/>
          </a:xfrm>
          <a:ln w="25400">
            <a:solidFill>
              <a:schemeClr val="accent1"/>
            </a:solidFill>
          </a:ln>
        </p:spPr>
        <p:txBody>
          <a:bodyPr>
            <a:normAutofit/>
          </a:bodyPr>
          <a:lstStyle/>
          <a:p>
            <a:r>
              <a:rPr lang="en-GB" dirty="0" err="1">
                <a:latin typeface="Comic Sans MS" panose="030F0702030302020204" pitchFamily="66" charset="0"/>
              </a:rPr>
              <a:t>Samatha</a:t>
            </a:r>
            <a:r>
              <a:rPr lang="en-GB" dirty="0">
                <a:latin typeface="Comic Sans MS" panose="030F0702030302020204" pitchFamily="66" charset="0"/>
              </a:rPr>
              <a:t> - </a:t>
            </a:r>
            <a:r>
              <a:rPr lang="en-GB" dirty="0" err="1">
                <a:latin typeface="Comic Sans MS" panose="030F0702030302020204" pitchFamily="66" charset="0"/>
              </a:rPr>
              <a:t>Anapanasati</a:t>
            </a:r>
            <a:endParaRPr lang="en-GB" dirty="0">
              <a:latin typeface="Comic Sans MS" panose="030F0702030302020204" pitchFamily="66" charset="0"/>
            </a:endParaRPr>
          </a:p>
        </p:txBody>
      </p:sp>
      <p:sp>
        <p:nvSpPr>
          <p:cNvPr id="3" name="Subtitle 2"/>
          <p:cNvSpPr>
            <a:spLocks noGrp="1"/>
          </p:cNvSpPr>
          <p:nvPr>
            <p:ph type="subTitle" idx="1"/>
          </p:nvPr>
        </p:nvSpPr>
        <p:spPr>
          <a:xfrm>
            <a:off x="251520" y="1340768"/>
            <a:ext cx="4695557" cy="5184577"/>
          </a:xfrm>
          <a:ln>
            <a:solidFill>
              <a:schemeClr val="accent1"/>
            </a:solidFill>
          </a:ln>
        </p:spPr>
        <p:txBody>
          <a:bodyPr>
            <a:normAutofit fontScale="70000" lnSpcReduction="20000"/>
          </a:bodyPr>
          <a:lstStyle/>
          <a:p>
            <a:pPr marL="257175" indent="-257175" algn="l">
              <a:buFont typeface="Arial" panose="020B0604020202020204" pitchFamily="34" charset="0"/>
              <a:buChar char="•"/>
            </a:pPr>
            <a:endParaRPr lang="en-GB" dirty="0">
              <a:solidFill>
                <a:schemeClr val="tx1"/>
              </a:solidFill>
              <a:latin typeface="Calibri" panose="020F0502020204030204" pitchFamily="34" charset="0"/>
            </a:endParaRPr>
          </a:p>
          <a:p>
            <a:pPr marL="257175" indent="-257175" algn="l">
              <a:buFont typeface="Arial" panose="020B0604020202020204" pitchFamily="34" charset="0"/>
              <a:buChar char="•"/>
            </a:pPr>
            <a:r>
              <a:rPr lang="en-GB" dirty="0">
                <a:solidFill>
                  <a:schemeClr val="tx1"/>
                </a:solidFill>
                <a:latin typeface="Calibri" panose="020F0502020204030204" pitchFamily="34" charset="0"/>
              </a:rPr>
              <a:t>The most common type of meditation is ‘Breath Awareness’.  The exact method varies greatly from teacher to teacher but the basic idea is to use one’s breath in order to create a focussed, calm, mind.</a:t>
            </a:r>
          </a:p>
          <a:p>
            <a:pPr marL="257175" indent="-257175" algn="l">
              <a:buFont typeface="Arial" panose="020B0604020202020204" pitchFamily="34" charset="0"/>
              <a:buChar char="•"/>
            </a:pPr>
            <a:endParaRPr lang="en-GB" dirty="0">
              <a:solidFill>
                <a:schemeClr val="tx1"/>
              </a:solidFill>
              <a:latin typeface="Calibri" panose="020F0502020204030204" pitchFamily="34" charset="0"/>
            </a:endParaRPr>
          </a:p>
          <a:p>
            <a:pPr marL="257175" indent="-257175" algn="l">
              <a:buFont typeface="Arial" panose="020B0604020202020204" pitchFamily="34" charset="0"/>
              <a:buChar char="•"/>
            </a:pPr>
            <a:r>
              <a:rPr lang="en-GB" dirty="0">
                <a:solidFill>
                  <a:schemeClr val="tx1"/>
                </a:solidFill>
                <a:latin typeface="Calibri" panose="020F0502020204030204" pitchFamily="34" charset="0"/>
              </a:rPr>
              <a:t>It is extremely useful since, unlike most other things, you always have your breath with you and so can meditate on it wherever you are.  </a:t>
            </a:r>
          </a:p>
          <a:p>
            <a:pPr marL="257175" indent="-257175" algn="l">
              <a:buFont typeface="Arial" panose="020B0604020202020204" pitchFamily="34" charset="0"/>
              <a:buChar char="•"/>
            </a:pPr>
            <a:endParaRPr lang="en-GB" dirty="0">
              <a:solidFill>
                <a:schemeClr val="tx1"/>
              </a:solidFill>
              <a:latin typeface="Calibri" panose="020F0502020204030204" pitchFamily="34" charset="0"/>
            </a:endParaRPr>
          </a:p>
          <a:p>
            <a:pPr marL="257175" indent="-257175" algn="l">
              <a:buFont typeface="Arial" panose="020B0604020202020204" pitchFamily="34" charset="0"/>
              <a:buChar char="•"/>
            </a:pPr>
            <a:r>
              <a:rPr lang="en-GB" dirty="0">
                <a:solidFill>
                  <a:schemeClr val="tx1"/>
                </a:solidFill>
                <a:latin typeface="Calibri" panose="020F0502020204030204" pitchFamily="34" charset="0"/>
              </a:rPr>
              <a:t>Breathing techniques are often the foundation of many meditations and exercises for obvious reasons</a:t>
            </a:r>
          </a:p>
        </p:txBody>
      </p:sp>
      <p:pic>
        <p:nvPicPr>
          <p:cNvPr id="5" name="Picture 4"/>
          <p:cNvPicPr>
            <a:picLocks noChangeAspect="1"/>
          </p:cNvPicPr>
          <p:nvPr/>
        </p:nvPicPr>
        <p:blipFill rotWithShape="1">
          <a:blip r:embed="rId2"/>
          <a:srcRect l="63387" t="26200" r="24013" b="54200"/>
          <a:stretch/>
        </p:blipFill>
        <p:spPr>
          <a:xfrm>
            <a:off x="6399730" y="4437112"/>
            <a:ext cx="2633435" cy="2304256"/>
          </a:xfrm>
          <a:prstGeom prst="rect">
            <a:avLst/>
          </a:prstGeom>
        </p:spPr>
      </p:pic>
      <p:pic>
        <p:nvPicPr>
          <p:cNvPr id="6" name="Picture 5"/>
          <p:cNvPicPr>
            <a:picLocks noChangeAspect="1"/>
          </p:cNvPicPr>
          <p:nvPr/>
        </p:nvPicPr>
        <p:blipFill rotWithShape="1">
          <a:blip r:embed="rId3"/>
          <a:srcRect t="6659" b="7401"/>
          <a:stretch/>
        </p:blipFill>
        <p:spPr>
          <a:xfrm>
            <a:off x="5076056" y="4725144"/>
            <a:ext cx="1756922" cy="1509895"/>
          </a:xfrm>
          <a:prstGeom prst="rect">
            <a:avLst/>
          </a:prstGeom>
        </p:spPr>
      </p:pic>
      <p:sp>
        <p:nvSpPr>
          <p:cNvPr id="7" name="Speech Bubble: Rectangle with Corners Rounded 6"/>
          <p:cNvSpPr/>
          <p:nvPr/>
        </p:nvSpPr>
        <p:spPr>
          <a:xfrm>
            <a:off x="5220072" y="1484783"/>
            <a:ext cx="3456384" cy="2734031"/>
          </a:xfrm>
          <a:prstGeom prst="wedgeRoundRectCallout">
            <a:avLst>
              <a:gd name="adj1" fmla="val -35730"/>
              <a:gd name="adj2" fmla="val 605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a:t>‘Breath is the bridge which connects life to consciousness, which unites your body to your thoughts. Whenever your mind becomes scattered, use your breath as the means to take hold of your mind again.’ Thich Nhat Hanh (Vietnamese Buddhist monk)</a:t>
            </a:r>
            <a:endParaRPr lang="en-GB"/>
          </a:p>
        </p:txBody>
      </p:sp>
    </p:spTree>
    <p:extLst>
      <p:ext uri="{BB962C8B-B14F-4D97-AF65-F5344CB8AC3E}">
        <p14:creationId xmlns:p14="http://schemas.microsoft.com/office/powerpoint/2010/main" val="125210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88640"/>
            <a:ext cx="6858000" cy="778135"/>
          </a:xfrm>
          <a:ln w="25400">
            <a:solidFill>
              <a:srgbClr val="F913CD"/>
            </a:solidFill>
          </a:ln>
        </p:spPr>
        <p:txBody>
          <a:bodyPr>
            <a:normAutofit/>
          </a:bodyPr>
          <a:lstStyle/>
          <a:p>
            <a:r>
              <a:rPr lang="en-GB" sz="3600" dirty="0" err="1">
                <a:latin typeface="Calibri" panose="020F0502020204030204" pitchFamily="34" charset="0"/>
              </a:rPr>
              <a:t>Samatha</a:t>
            </a:r>
            <a:r>
              <a:rPr lang="en-GB" sz="3600" dirty="0">
                <a:latin typeface="Calibri" panose="020F0502020204030204" pitchFamily="34" charset="0"/>
              </a:rPr>
              <a:t> – objects of focus</a:t>
            </a:r>
          </a:p>
        </p:txBody>
      </p:sp>
      <p:sp>
        <p:nvSpPr>
          <p:cNvPr id="3" name="Subtitle 2"/>
          <p:cNvSpPr>
            <a:spLocks noGrp="1"/>
          </p:cNvSpPr>
          <p:nvPr>
            <p:ph type="subTitle" idx="1"/>
          </p:nvPr>
        </p:nvSpPr>
        <p:spPr>
          <a:xfrm>
            <a:off x="323528" y="1196752"/>
            <a:ext cx="4781516" cy="5321399"/>
          </a:xfrm>
          <a:ln w="19050">
            <a:solidFill>
              <a:schemeClr val="accent1"/>
            </a:solidFill>
          </a:ln>
        </p:spPr>
        <p:txBody>
          <a:bodyPr>
            <a:noAutofit/>
          </a:bodyPr>
          <a:lstStyle/>
          <a:p>
            <a:pPr marL="257175" indent="-257175" algn="l">
              <a:buFont typeface="Arial" panose="020B0604020202020204" pitchFamily="34" charset="0"/>
              <a:buChar char="•"/>
            </a:pPr>
            <a:r>
              <a:rPr lang="en-GB" sz="2000" dirty="0" err="1">
                <a:solidFill>
                  <a:schemeClr val="tx1"/>
                </a:solidFill>
                <a:latin typeface="Calibri" panose="020F0502020204030204" pitchFamily="34" charset="0"/>
              </a:rPr>
              <a:t>Samatha</a:t>
            </a:r>
            <a:r>
              <a:rPr lang="en-GB" sz="2000" dirty="0">
                <a:solidFill>
                  <a:schemeClr val="tx1"/>
                </a:solidFill>
                <a:latin typeface="Calibri" panose="020F0502020204030204" pitchFamily="34" charset="0"/>
              </a:rPr>
              <a:t> is not particularly unique to Buddhism.  Nearly every spiritual tradition has a form of </a:t>
            </a:r>
            <a:r>
              <a:rPr lang="en-GB" sz="2000" dirty="0" err="1">
                <a:solidFill>
                  <a:schemeClr val="tx1"/>
                </a:solidFill>
                <a:latin typeface="Calibri" panose="020F0502020204030204" pitchFamily="34" charset="0"/>
              </a:rPr>
              <a:t>Samatha</a:t>
            </a:r>
            <a:endParaRPr lang="en-GB" sz="2000" dirty="0">
              <a:solidFill>
                <a:schemeClr val="tx1"/>
              </a:solidFill>
              <a:latin typeface="Calibri" panose="020F0502020204030204" pitchFamily="34" charset="0"/>
            </a:endParaRPr>
          </a:p>
          <a:p>
            <a:pPr marL="257175" indent="-257175" algn="l">
              <a:buFont typeface="Arial" panose="020B0604020202020204" pitchFamily="34" charset="0"/>
              <a:buChar char="•"/>
            </a:pPr>
            <a:endParaRPr lang="en-GB" sz="2000" dirty="0">
              <a:solidFill>
                <a:schemeClr val="tx1"/>
              </a:solidFill>
              <a:latin typeface="Calibri" panose="020F0502020204030204" pitchFamily="34" charset="0"/>
            </a:endParaRPr>
          </a:p>
          <a:p>
            <a:pPr marL="257175" indent="-257175" algn="l">
              <a:buFont typeface="Arial" panose="020B0604020202020204" pitchFamily="34" charset="0"/>
              <a:buChar char="•"/>
            </a:pPr>
            <a:r>
              <a:rPr lang="en-GB" sz="2000" dirty="0" err="1">
                <a:solidFill>
                  <a:schemeClr val="tx1"/>
                </a:solidFill>
                <a:latin typeface="Calibri" panose="020F0502020204030204" pitchFamily="34" charset="0"/>
              </a:rPr>
              <a:t>Samatha</a:t>
            </a:r>
            <a:r>
              <a:rPr lang="en-GB" sz="2000" dirty="0">
                <a:solidFill>
                  <a:schemeClr val="tx1"/>
                </a:solidFill>
                <a:latin typeface="Calibri" panose="020F0502020204030204" pitchFamily="34" charset="0"/>
              </a:rPr>
              <a:t> aims at developing one’s mind to work in ways that will help develop the Buddhist path.  E.g., concentration and a focussed mind has obvious benefits.</a:t>
            </a:r>
          </a:p>
          <a:p>
            <a:pPr marL="257175" indent="-257175" algn="l">
              <a:buFont typeface="Arial" panose="020B0604020202020204" pitchFamily="34" charset="0"/>
              <a:buChar char="•"/>
            </a:pPr>
            <a:endParaRPr lang="en-GB" sz="2000" dirty="0">
              <a:solidFill>
                <a:schemeClr val="tx1"/>
              </a:solidFill>
              <a:latin typeface="Calibri" panose="020F0502020204030204" pitchFamily="34" charset="0"/>
            </a:endParaRPr>
          </a:p>
          <a:p>
            <a:pPr marL="257175" indent="-257175" algn="l">
              <a:buFont typeface="Arial" panose="020B0604020202020204" pitchFamily="34" charset="0"/>
              <a:buChar char="•"/>
            </a:pPr>
            <a:r>
              <a:rPr lang="en-GB" sz="2000" dirty="0">
                <a:solidFill>
                  <a:schemeClr val="tx1"/>
                </a:solidFill>
                <a:latin typeface="Calibri" panose="020F0502020204030204" pitchFamily="34" charset="0"/>
              </a:rPr>
              <a:t>Theravada specifies 42 ‘worthy objects of meditation’.  They are ‘worthy’ because they aide concentration without being, in themselves, two distracting.  So meditating on a candle might aide concentration but meditating on Rainbow Cookies might be a bit too distracting!</a:t>
            </a:r>
          </a:p>
        </p:txBody>
      </p:sp>
      <p:pic>
        <p:nvPicPr>
          <p:cNvPr id="4" name="Picture 3"/>
          <p:cNvPicPr>
            <a:picLocks noChangeAspect="1"/>
          </p:cNvPicPr>
          <p:nvPr/>
        </p:nvPicPr>
        <p:blipFill>
          <a:blip r:embed="rId2"/>
          <a:stretch>
            <a:fillRect/>
          </a:stretch>
        </p:blipFill>
        <p:spPr>
          <a:xfrm>
            <a:off x="5610948" y="1196752"/>
            <a:ext cx="2987824" cy="1862130"/>
          </a:xfrm>
          <a:prstGeom prst="rect">
            <a:avLst/>
          </a:prstGeom>
        </p:spPr>
      </p:pic>
      <p:pic>
        <p:nvPicPr>
          <p:cNvPr id="5" name="Picture 4"/>
          <p:cNvPicPr>
            <a:picLocks noChangeAspect="1"/>
          </p:cNvPicPr>
          <p:nvPr/>
        </p:nvPicPr>
        <p:blipFill>
          <a:blip r:embed="rId3"/>
          <a:stretch>
            <a:fillRect/>
          </a:stretch>
        </p:blipFill>
        <p:spPr>
          <a:xfrm>
            <a:off x="5610948" y="3933056"/>
            <a:ext cx="3203848" cy="2132015"/>
          </a:xfrm>
          <a:prstGeom prst="rect">
            <a:avLst/>
          </a:prstGeom>
        </p:spPr>
      </p:pic>
    </p:spTree>
    <p:extLst>
      <p:ext uri="{BB962C8B-B14F-4D97-AF65-F5344CB8AC3E}">
        <p14:creationId xmlns:p14="http://schemas.microsoft.com/office/powerpoint/2010/main" val="371958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3866" y="259310"/>
            <a:ext cx="6858000" cy="778135"/>
          </a:xfrm>
          <a:ln w="25400">
            <a:solidFill>
              <a:schemeClr val="accent1"/>
            </a:solidFill>
          </a:ln>
        </p:spPr>
        <p:txBody>
          <a:bodyPr>
            <a:normAutofit/>
          </a:bodyPr>
          <a:lstStyle/>
          <a:p>
            <a:r>
              <a:rPr lang="en-GB" sz="3200" dirty="0" err="1">
                <a:latin typeface="Candara" panose="020E0502030303020204" pitchFamily="34" charset="0"/>
              </a:rPr>
              <a:t>Samatha</a:t>
            </a:r>
            <a:r>
              <a:rPr lang="en-GB" sz="3200" dirty="0">
                <a:latin typeface="Candara" panose="020E0502030303020204" pitchFamily="34" charset="0"/>
              </a:rPr>
              <a:t> - </a:t>
            </a:r>
            <a:r>
              <a:rPr lang="en-GB" sz="3200" dirty="0" err="1">
                <a:latin typeface="Candara" panose="020E0502030303020204" pitchFamily="34" charset="0"/>
              </a:rPr>
              <a:t>Kasina</a:t>
            </a:r>
            <a:endParaRPr lang="en-GB" sz="3200" dirty="0">
              <a:latin typeface="Candara" panose="020E0502030303020204" pitchFamily="34" charset="0"/>
            </a:endParaRPr>
          </a:p>
        </p:txBody>
      </p:sp>
      <p:sp>
        <p:nvSpPr>
          <p:cNvPr id="3" name="Subtitle 2"/>
          <p:cNvSpPr>
            <a:spLocks noGrp="1"/>
          </p:cNvSpPr>
          <p:nvPr>
            <p:ph type="subTitle" idx="1"/>
          </p:nvPr>
        </p:nvSpPr>
        <p:spPr>
          <a:xfrm>
            <a:off x="251520" y="1296755"/>
            <a:ext cx="3939932" cy="4940557"/>
          </a:xfrm>
          <a:ln w="22225">
            <a:solidFill>
              <a:srgbClr val="F913CD"/>
            </a:solidFill>
          </a:ln>
        </p:spPr>
        <p:txBody>
          <a:bodyPr>
            <a:normAutofit fontScale="62500" lnSpcReduction="20000"/>
          </a:bodyPr>
          <a:lstStyle/>
          <a:p>
            <a:pPr marL="257175" indent="-257175" algn="l">
              <a:buFont typeface="Arial" panose="020B0604020202020204" pitchFamily="34" charset="0"/>
              <a:buChar char="•"/>
            </a:pPr>
            <a:r>
              <a:rPr lang="en-GB" dirty="0">
                <a:solidFill>
                  <a:schemeClr val="tx1"/>
                </a:solidFill>
                <a:latin typeface="Calibri" panose="020F0502020204030204" pitchFamily="34" charset="0"/>
              </a:rPr>
              <a:t>A ‘</a:t>
            </a:r>
            <a:r>
              <a:rPr lang="en-GB" dirty="0" err="1">
                <a:solidFill>
                  <a:schemeClr val="tx1"/>
                </a:solidFill>
                <a:latin typeface="Calibri" panose="020F0502020204030204" pitchFamily="34" charset="0"/>
              </a:rPr>
              <a:t>Kasina</a:t>
            </a:r>
            <a:r>
              <a:rPr lang="en-GB" dirty="0">
                <a:solidFill>
                  <a:schemeClr val="tx1"/>
                </a:solidFill>
                <a:latin typeface="Calibri" panose="020F0502020204030204" pitchFamily="34" charset="0"/>
              </a:rPr>
              <a:t>’ refers to a smallish disc that one focusses on as a meditation.</a:t>
            </a:r>
          </a:p>
          <a:p>
            <a:pPr algn="l"/>
            <a:r>
              <a:rPr lang="en-GB" dirty="0">
                <a:solidFill>
                  <a:schemeClr val="tx1"/>
                </a:solidFill>
                <a:latin typeface="Calibri" panose="020F0502020204030204" pitchFamily="34" charset="0"/>
              </a:rPr>
              <a:t>  </a:t>
            </a:r>
          </a:p>
          <a:p>
            <a:pPr marL="257175" indent="-257175" algn="l">
              <a:buFont typeface="Arial" panose="020B0604020202020204" pitchFamily="34" charset="0"/>
              <a:buChar char="•"/>
            </a:pPr>
            <a:r>
              <a:rPr lang="en-GB" dirty="0">
                <a:solidFill>
                  <a:schemeClr val="tx1"/>
                </a:solidFill>
                <a:latin typeface="Calibri" panose="020F0502020204030204" pitchFamily="34" charset="0"/>
              </a:rPr>
              <a:t>There are 10 </a:t>
            </a:r>
            <a:r>
              <a:rPr lang="en-GB" dirty="0" err="1">
                <a:solidFill>
                  <a:schemeClr val="tx1"/>
                </a:solidFill>
                <a:latin typeface="Calibri" panose="020F0502020204030204" pitchFamily="34" charset="0"/>
              </a:rPr>
              <a:t>Kasinas</a:t>
            </a:r>
            <a:r>
              <a:rPr lang="en-GB" dirty="0">
                <a:solidFill>
                  <a:schemeClr val="tx1"/>
                </a:solidFill>
                <a:latin typeface="Calibri" panose="020F0502020204030204" pitchFamily="34" charset="0"/>
              </a:rPr>
              <a:t>, such as the ‘Earth’ and ‘Fire’ </a:t>
            </a:r>
            <a:r>
              <a:rPr lang="en-GB" dirty="0" err="1">
                <a:solidFill>
                  <a:schemeClr val="tx1"/>
                </a:solidFill>
                <a:latin typeface="Calibri" panose="020F0502020204030204" pitchFamily="34" charset="0"/>
              </a:rPr>
              <a:t>Kasinas</a:t>
            </a:r>
            <a:endParaRPr lang="en-GB" dirty="0">
              <a:solidFill>
                <a:schemeClr val="tx1"/>
              </a:solidFill>
              <a:latin typeface="Calibri" panose="020F0502020204030204" pitchFamily="34" charset="0"/>
            </a:endParaRPr>
          </a:p>
          <a:p>
            <a:pPr algn="l"/>
            <a:endParaRPr lang="en-GB" dirty="0">
              <a:solidFill>
                <a:schemeClr val="tx1"/>
              </a:solidFill>
              <a:latin typeface="Calibri" panose="020F0502020204030204" pitchFamily="34" charset="0"/>
            </a:endParaRPr>
          </a:p>
          <a:p>
            <a:pPr marL="257175" indent="-257175" algn="l">
              <a:buFont typeface="Arial" panose="020B0604020202020204" pitchFamily="34" charset="0"/>
              <a:buChar char="•"/>
            </a:pPr>
            <a:r>
              <a:rPr lang="en-GB" dirty="0">
                <a:solidFill>
                  <a:schemeClr val="tx1"/>
                </a:solidFill>
                <a:latin typeface="Calibri" panose="020F0502020204030204" pitchFamily="34" charset="0"/>
              </a:rPr>
              <a:t>They are worthy objects of meditation in that they are quite deliberately neutral and unprovocative and unremarkable</a:t>
            </a:r>
          </a:p>
          <a:p>
            <a:pPr algn="l"/>
            <a:endParaRPr lang="en-GB" dirty="0">
              <a:solidFill>
                <a:schemeClr val="tx1"/>
              </a:solidFill>
              <a:latin typeface="Calibri" panose="020F0502020204030204" pitchFamily="34" charset="0"/>
            </a:endParaRPr>
          </a:p>
          <a:p>
            <a:pPr marL="257175" indent="-257175" algn="l">
              <a:buFont typeface="Arial" panose="020B0604020202020204" pitchFamily="34" charset="0"/>
              <a:buChar char="•"/>
            </a:pPr>
            <a:r>
              <a:rPr lang="en-GB" dirty="0">
                <a:solidFill>
                  <a:schemeClr val="tx1"/>
                </a:solidFill>
                <a:latin typeface="Calibri" panose="020F0502020204030204" pitchFamily="34" charset="0"/>
              </a:rPr>
              <a:t>However, the category of </a:t>
            </a:r>
            <a:r>
              <a:rPr lang="en-GB" dirty="0" err="1">
                <a:solidFill>
                  <a:schemeClr val="tx1"/>
                </a:solidFill>
                <a:latin typeface="Calibri" panose="020F0502020204030204" pitchFamily="34" charset="0"/>
              </a:rPr>
              <a:t>Kasina</a:t>
            </a:r>
            <a:r>
              <a:rPr lang="en-GB" dirty="0">
                <a:solidFill>
                  <a:schemeClr val="tx1"/>
                </a:solidFill>
                <a:latin typeface="Calibri" panose="020F0502020204030204" pitchFamily="34" charset="0"/>
              </a:rPr>
              <a:t> itself has its own poetic symbolism: </a:t>
            </a:r>
            <a:r>
              <a:rPr lang="en-GB" dirty="0" err="1">
                <a:solidFill>
                  <a:schemeClr val="tx1"/>
                </a:solidFill>
                <a:latin typeface="Calibri" panose="020F0502020204030204" pitchFamily="34" charset="0"/>
              </a:rPr>
              <a:t>eg</a:t>
            </a:r>
            <a:r>
              <a:rPr lang="en-GB" dirty="0">
                <a:solidFill>
                  <a:schemeClr val="tx1"/>
                </a:solidFill>
                <a:latin typeface="Calibri" panose="020F0502020204030204" pitchFamily="34" charset="0"/>
              </a:rPr>
              <a:t>. Earth, Water, Fire, Air </a:t>
            </a:r>
            <a:r>
              <a:rPr lang="en-GB" dirty="0" err="1">
                <a:solidFill>
                  <a:schemeClr val="tx1"/>
                </a:solidFill>
                <a:latin typeface="Calibri" panose="020F0502020204030204" pitchFamily="34" charset="0"/>
              </a:rPr>
              <a:t>Kasinas</a:t>
            </a:r>
            <a:endParaRPr lang="en-GB" dirty="0">
              <a:solidFill>
                <a:schemeClr val="tx1"/>
              </a:solidFill>
              <a:latin typeface="Calibri" panose="020F0502020204030204" pitchFamily="34" charset="0"/>
            </a:endParaRPr>
          </a:p>
        </p:txBody>
      </p:sp>
      <p:pic>
        <p:nvPicPr>
          <p:cNvPr id="5" name="Picture 4"/>
          <p:cNvPicPr>
            <a:picLocks noChangeAspect="1"/>
          </p:cNvPicPr>
          <p:nvPr/>
        </p:nvPicPr>
        <p:blipFill rotWithShape="1">
          <a:blip r:embed="rId2"/>
          <a:srcRect l="20391" r="20574"/>
          <a:stretch/>
        </p:blipFill>
        <p:spPr>
          <a:xfrm>
            <a:off x="6753116" y="1287462"/>
            <a:ext cx="2237500" cy="2122488"/>
          </a:xfrm>
          <a:prstGeom prst="rect">
            <a:avLst/>
          </a:prstGeom>
        </p:spPr>
      </p:pic>
      <p:pic>
        <p:nvPicPr>
          <p:cNvPr id="6" name="Picture 5"/>
          <p:cNvPicPr>
            <a:picLocks noChangeAspect="1"/>
          </p:cNvPicPr>
          <p:nvPr/>
        </p:nvPicPr>
        <p:blipFill rotWithShape="1">
          <a:blip r:embed="rId3"/>
          <a:srcRect l="22046" r="21126"/>
          <a:stretch/>
        </p:blipFill>
        <p:spPr>
          <a:xfrm>
            <a:off x="4475770" y="1296755"/>
            <a:ext cx="2144428" cy="2113196"/>
          </a:xfrm>
          <a:prstGeom prst="rect">
            <a:avLst/>
          </a:prstGeom>
        </p:spPr>
      </p:pic>
      <p:pic>
        <p:nvPicPr>
          <p:cNvPr id="7" name="Picture 6"/>
          <p:cNvPicPr>
            <a:picLocks noChangeAspect="1"/>
          </p:cNvPicPr>
          <p:nvPr/>
        </p:nvPicPr>
        <p:blipFill rotWithShape="1">
          <a:blip r:embed="rId4"/>
          <a:srcRect l="21494" r="20574"/>
          <a:stretch/>
        </p:blipFill>
        <p:spPr>
          <a:xfrm>
            <a:off x="5758356" y="3928569"/>
            <a:ext cx="2114076" cy="2043606"/>
          </a:xfrm>
          <a:prstGeom prst="rect">
            <a:avLst/>
          </a:prstGeom>
        </p:spPr>
      </p:pic>
    </p:spTree>
    <p:extLst>
      <p:ext uri="{BB962C8B-B14F-4D97-AF65-F5344CB8AC3E}">
        <p14:creationId xmlns:p14="http://schemas.microsoft.com/office/powerpoint/2010/main" val="77214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913CD"/>
            </a:solidFill>
          </a:ln>
        </p:spPr>
        <p:txBody>
          <a:bodyPr/>
          <a:lstStyle/>
          <a:p>
            <a:r>
              <a:rPr lang="en-GB" dirty="0"/>
              <a:t>What is meditation?</a:t>
            </a:r>
          </a:p>
        </p:txBody>
      </p:sp>
      <p:sp>
        <p:nvSpPr>
          <p:cNvPr id="3" name="Content Placeholder 2"/>
          <p:cNvSpPr>
            <a:spLocks noGrp="1"/>
          </p:cNvSpPr>
          <p:nvPr>
            <p:ph idx="1"/>
          </p:nvPr>
        </p:nvSpPr>
        <p:spPr>
          <a:xfrm>
            <a:off x="457200" y="1600200"/>
            <a:ext cx="8229600" cy="4997152"/>
          </a:xfrm>
        </p:spPr>
        <p:txBody>
          <a:bodyPr>
            <a:normAutofit fontScale="85000" lnSpcReduction="20000"/>
          </a:bodyPr>
          <a:lstStyle/>
          <a:p>
            <a:pPr marL="0" indent="0" algn="ctr">
              <a:buNone/>
            </a:pPr>
            <a:r>
              <a:rPr lang="en-GB" dirty="0">
                <a:solidFill>
                  <a:srgbClr val="0070C0"/>
                </a:solidFill>
              </a:rPr>
              <a:t>Freeing the mind from the clutter that fills it every day, in order to free oneself from delusion and craving (unwholesome thoughts)</a:t>
            </a:r>
          </a:p>
          <a:p>
            <a:pPr marL="0" indent="0">
              <a:buNone/>
            </a:pPr>
            <a:endParaRPr lang="en-GB" dirty="0">
              <a:solidFill>
                <a:srgbClr val="0070C0"/>
              </a:solidFill>
            </a:endParaRPr>
          </a:p>
          <a:p>
            <a:pPr marL="0" indent="0" algn="ctr">
              <a:buNone/>
            </a:pPr>
            <a:r>
              <a:rPr lang="en-GB" dirty="0">
                <a:solidFill>
                  <a:srgbClr val="0070C0"/>
                </a:solidFill>
              </a:rPr>
              <a:t> “cleansing the mind from the three fires”.</a:t>
            </a:r>
          </a:p>
          <a:p>
            <a:pPr marL="0" indent="0">
              <a:buNone/>
            </a:pPr>
            <a:endParaRPr lang="en-GB" dirty="0"/>
          </a:p>
          <a:p>
            <a:pPr marL="0" indent="0" algn="ctr">
              <a:buNone/>
            </a:pPr>
            <a:r>
              <a:rPr lang="en-GB" dirty="0"/>
              <a:t>The aim of meditation is to help us see life as it truly is: The truth of the 3 marks (</a:t>
            </a:r>
            <a:r>
              <a:rPr lang="en-GB" dirty="0" err="1"/>
              <a:t>Anicca</a:t>
            </a:r>
            <a:r>
              <a:rPr lang="en-GB" dirty="0"/>
              <a:t>, anatta, dukkha).  </a:t>
            </a:r>
          </a:p>
          <a:p>
            <a:pPr marL="0" indent="0" algn="ctr">
              <a:buNone/>
            </a:pPr>
            <a:endParaRPr lang="en-GB" dirty="0"/>
          </a:p>
          <a:p>
            <a:pPr marL="0" indent="0" algn="ctr">
              <a:buNone/>
            </a:pPr>
            <a:r>
              <a:rPr lang="en-GB" dirty="0"/>
              <a:t>Meditation is not focused on an escape from everyday life, not a trace state or yoga or developing mystical powers.</a:t>
            </a:r>
          </a:p>
          <a:p>
            <a:endParaRPr lang="en-GB" dirty="0"/>
          </a:p>
        </p:txBody>
      </p:sp>
    </p:spTree>
    <p:extLst>
      <p:ext uri="{BB962C8B-B14F-4D97-AF65-F5344CB8AC3E}">
        <p14:creationId xmlns:p14="http://schemas.microsoft.com/office/powerpoint/2010/main" val="622578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4159"/>
          </a:xfrm>
          <a:ln>
            <a:solidFill>
              <a:srgbClr val="7030A0"/>
            </a:solidFill>
          </a:ln>
        </p:spPr>
        <p:txBody>
          <a:bodyPr>
            <a:normAutofit fontScale="90000"/>
          </a:bodyPr>
          <a:lstStyle/>
          <a:p>
            <a:r>
              <a:rPr lang="en-GB" dirty="0"/>
              <a:t>Posture – to help focus and prepare</a:t>
            </a:r>
          </a:p>
        </p:txBody>
      </p:sp>
      <p:pic>
        <p:nvPicPr>
          <p:cNvPr id="4" name="Content Placeholder 3"/>
          <p:cNvPicPr>
            <a:picLocks noGrp="1" noChangeAspect="1"/>
          </p:cNvPicPr>
          <p:nvPr>
            <p:ph idx="1"/>
          </p:nvPr>
        </p:nvPicPr>
        <p:blipFill>
          <a:blip r:embed="rId2"/>
          <a:stretch>
            <a:fillRect/>
          </a:stretch>
        </p:blipFill>
        <p:spPr>
          <a:xfrm>
            <a:off x="289796" y="1207297"/>
            <a:ext cx="3959342" cy="3545916"/>
          </a:xfrm>
          <a:prstGeom prst="rect">
            <a:avLst/>
          </a:prstGeom>
        </p:spPr>
      </p:pic>
      <p:pic>
        <p:nvPicPr>
          <p:cNvPr id="5" name="Picture 4"/>
          <p:cNvPicPr>
            <a:picLocks noChangeAspect="1"/>
          </p:cNvPicPr>
          <p:nvPr/>
        </p:nvPicPr>
        <p:blipFill>
          <a:blip r:embed="rId3"/>
          <a:stretch>
            <a:fillRect/>
          </a:stretch>
        </p:blipFill>
        <p:spPr>
          <a:xfrm>
            <a:off x="4577479" y="1196752"/>
            <a:ext cx="4276725" cy="4581525"/>
          </a:xfrm>
          <a:prstGeom prst="rect">
            <a:avLst/>
          </a:prstGeom>
        </p:spPr>
      </p:pic>
      <p:pic>
        <p:nvPicPr>
          <p:cNvPr id="6" name="Picture 5"/>
          <p:cNvPicPr>
            <a:picLocks noChangeAspect="1"/>
          </p:cNvPicPr>
          <p:nvPr/>
        </p:nvPicPr>
        <p:blipFill>
          <a:blip r:embed="rId4"/>
          <a:stretch>
            <a:fillRect/>
          </a:stretch>
        </p:blipFill>
        <p:spPr>
          <a:xfrm>
            <a:off x="440101" y="4941168"/>
            <a:ext cx="3771859" cy="1602094"/>
          </a:xfrm>
          <a:prstGeom prst="rect">
            <a:avLst/>
          </a:prstGeom>
        </p:spPr>
      </p:pic>
      <p:sp>
        <p:nvSpPr>
          <p:cNvPr id="7" name="TextBox 6"/>
          <p:cNvSpPr txBox="1"/>
          <p:nvPr/>
        </p:nvSpPr>
        <p:spPr>
          <a:xfrm>
            <a:off x="5076056" y="6021288"/>
            <a:ext cx="3610744" cy="369332"/>
          </a:xfrm>
          <a:prstGeom prst="rect">
            <a:avLst/>
          </a:prstGeom>
          <a:solidFill>
            <a:srgbClr val="FFFF00"/>
          </a:solidFill>
        </p:spPr>
        <p:txBody>
          <a:bodyPr wrap="square" rtlCol="0">
            <a:spAutoFit/>
          </a:bodyPr>
          <a:lstStyle/>
          <a:p>
            <a:r>
              <a:rPr lang="en-GB" dirty="0"/>
              <a:t>Try them out!</a:t>
            </a:r>
          </a:p>
        </p:txBody>
      </p:sp>
    </p:spTree>
    <p:extLst>
      <p:ext uri="{BB962C8B-B14F-4D97-AF65-F5344CB8AC3E}">
        <p14:creationId xmlns:p14="http://schemas.microsoft.com/office/powerpoint/2010/main" val="819417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B0F0"/>
            </a:solidFill>
          </a:ln>
        </p:spPr>
        <p:txBody>
          <a:bodyPr/>
          <a:lstStyle/>
          <a:p>
            <a:r>
              <a:rPr lang="en-GB" dirty="0" err="1"/>
              <a:t>Samatha</a:t>
            </a:r>
            <a:r>
              <a:rPr lang="en-GB" dirty="0"/>
              <a:t> Meditation: Chanting</a:t>
            </a:r>
          </a:p>
        </p:txBody>
      </p:sp>
      <p:sp>
        <p:nvSpPr>
          <p:cNvPr id="3" name="Content Placeholder 2"/>
          <p:cNvSpPr>
            <a:spLocks noGrp="1"/>
          </p:cNvSpPr>
          <p:nvPr>
            <p:ph idx="1"/>
          </p:nvPr>
        </p:nvSpPr>
        <p:spPr>
          <a:xfrm>
            <a:off x="457200" y="1600200"/>
            <a:ext cx="8507288" cy="4525963"/>
          </a:xfrm>
        </p:spPr>
        <p:txBody>
          <a:bodyPr>
            <a:normAutofit fontScale="92500" lnSpcReduction="10000"/>
          </a:bodyPr>
          <a:lstStyle/>
          <a:p>
            <a:pPr marL="0" indent="0" algn="ctr">
              <a:buNone/>
            </a:pPr>
            <a:r>
              <a:rPr lang="en-GB" dirty="0">
                <a:solidFill>
                  <a:srgbClr val="FF0000"/>
                </a:solidFill>
              </a:rPr>
              <a:t>Chanting</a:t>
            </a:r>
            <a:r>
              <a:rPr lang="en-GB" dirty="0"/>
              <a:t> - repeating a phrase over and over again.  The phrase will have a specific significance.  </a:t>
            </a:r>
          </a:p>
          <a:p>
            <a:pPr marL="0" indent="0" algn="ctr">
              <a:buNone/>
            </a:pPr>
            <a:r>
              <a:rPr lang="en-GB" dirty="0"/>
              <a:t>The action of chanting focuses the mind just on the words.</a:t>
            </a:r>
          </a:p>
          <a:p>
            <a:endParaRPr lang="en-GB" dirty="0"/>
          </a:p>
          <a:p>
            <a:endParaRPr lang="en-GB" dirty="0"/>
          </a:p>
          <a:p>
            <a:pPr marL="0" indent="0">
              <a:buNone/>
            </a:pPr>
            <a:r>
              <a:rPr lang="en-GB" dirty="0">
                <a:solidFill>
                  <a:srgbClr val="FF0000"/>
                </a:solidFill>
              </a:rPr>
              <a:t>Pure Land Buddhists: </a:t>
            </a:r>
            <a:r>
              <a:rPr lang="en-GB" dirty="0" err="1"/>
              <a:t>Namu</a:t>
            </a:r>
            <a:r>
              <a:rPr lang="en-GB" dirty="0"/>
              <a:t> </a:t>
            </a:r>
            <a:r>
              <a:rPr lang="en-GB" dirty="0" err="1"/>
              <a:t>Amida</a:t>
            </a:r>
            <a:r>
              <a:rPr lang="en-GB" dirty="0"/>
              <a:t> </a:t>
            </a:r>
            <a:r>
              <a:rPr lang="en-GB" dirty="0" err="1"/>
              <a:t>Butsu</a:t>
            </a:r>
            <a:r>
              <a:rPr lang="en-GB" dirty="0"/>
              <a:t> (</a:t>
            </a:r>
            <a:r>
              <a:rPr lang="en-GB" dirty="0" err="1"/>
              <a:t>nembutsu</a:t>
            </a:r>
            <a:r>
              <a:rPr lang="en-GB" dirty="0"/>
              <a:t>)</a:t>
            </a:r>
          </a:p>
          <a:p>
            <a:pPr marL="0" indent="0">
              <a:buNone/>
            </a:pPr>
            <a:endParaRPr lang="en-GB" dirty="0"/>
          </a:p>
          <a:p>
            <a:pPr marL="0" indent="0">
              <a:buNone/>
            </a:pPr>
            <a:r>
              <a:rPr lang="en-GB" dirty="0">
                <a:solidFill>
                  <a:srgbClr val="FF0000"/>
                </a:solidFill>
              </a:rPr>
              <a:t>Tibetan Buddhists: </a:t>
            </a:r>
            <a:r>
              <a:rPr lang="en-GB" dirty="0"/>
              <a:t>Om Mani Padme Hum</a:t>
            </a:r>
          </a:p>
        </p:txBody>
      </p:sp>
      <p:pic>
        <p:nvPicPr>
          <p:cNvPr id="4" name="Picture 3"/>
          <p:cNvPicPr>
            <a:picLocks noChangeAspect="1"/>
          </p:cNvPicPr>
          <p:nvPr/>
        </p:nvPicPr>
        <p:blipFill>
          <a:blip r:embed="rId2"/>
          <a:stretch>
            <a:fillRect/>
          </a:stretch>
        </p:blipFill>
        <p:spPr>
          <a:xfrm>
            <a:off x="7125246" y="5974046"/>
            <a:ext cx="2018754" cy="862356"/>
          </a:xfrm>
          <a:prstGeom prst="rect">
            <a:avLst/>
          </a:prstGeom>
        </p:spPr>
      </p:pic>
      <p:pic>
        <p:nvPicPr>
          <p:cNvPr id="5" name="Picture 4"/>
          <p:cNvPicPr>
            <a:picLocks noChangeAspect="1"/>
          </p:cNvPicPr>
          <p:nvPr/>
        </p:nvPicPr>
        <p:blipFill>
          <a:blip r:embed="rId3"/>
          <a:stretch>
            <a:fillRect/>
          </a:stretch>
        </p:blipFill>
        <p:spPr>
          <a:xfrm>
            <a:off x="7125246" y="3140968"/>
            <a:ext cx="1820906" cy="1210020"/>
          </a:xfrm>
          <a:prstGeom prst="rect">
            <a:avLst/>
          </a:prstGeom>
        </p:spPr>
      </p:pic>
    </p:spTree>
    <p:extLst>
      <p:ext uri="{BB962C8B-B14F-4D97-AF65-F5344CB8AC3E}">
        <p14:creationId xmlns:p14="http://schemas.microsoft.com/office/powerpoint/2010/main" val="2827967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4175" t="26200" r="24013" b="55600"/>
          <a:stretch/>
        </p:blipFill>
        <p:spPr>
          <a:xfrm>
            <a:off x="6300192" y="4653136"/>
            <a:ext cx="2326412" cy="2016224"/>
          </a:xfrm>
          <a:prstGeom prst="rect">
            <a:avLst/>
          </a:prstGeom>
        </p:spPr>
      </p:pic>
      <p:sp>
        <p:nvSpPr>
          <p:cNvPr id="3" name="Speech Bubble: Rectangle with Corners Rounded 2"/>
          <p:cNvSpPr/>
          <p:nvPr/>
        </p:nvSpPr>
        <p:spPr>
          <a:xfrm>
            <a:off x="386650" y="4221088"/>
            <a:ext cx="4824536" cy="2021449"/>
          </a:xfrm>
          <a:prstGeom prst="wedgeRoundRectCallout">
            <a:avLst>
              <a:gd name="adj1" fmla="val 45219"/>
              <a:gd name="adj2" fmla="val 6450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Dalai Lama has said that Eastern forms of meditation have to be handled carefully: “Westerners who proceed too quickly to deep meditation should learn more about Eastern traditions and get better training than they usually do. Otherwise, certain physical or mental difficulties appear.”</a:t>
            </a:r>
          </a:p>
        </p:txBody>
      </p:sp>
      <p:sp>
        <p:nvSpPr>
          <p:cNvPr id="4" name="TextBox 3"/>
          <p:cNvSpPr txBox="1"/>
          <p:nvPr/>
        </p:nvSpPr>
        <p:spPr>
          <a:xfrm>
            <a:off x="395536" y="188640"/>
            <a:ext cx="4680520" cy="1077218"/>
          </a:xfrm>
          <a:prstGeom prst="rect">
            <a:avLst/>
          </a:prstGeom>
          <a:noFill/>
          <a:ln w="19050">
            <a:solidFill>
              <a:schemeClr val="accent1">
                <a:shade val="50000"/>
              </a:schemeClr>
            </a:solidFill>
          </a:ln>
        </p:spPr>
        <p:txBody>
          <a:bodyPr wrap="square" rtlCol="0">
            <a:spAutoFit/>
          </a:bodyPr>
          <a:lstStyle/>
          <a:p>
            <a:pPr algn="ctr"/>
            <a:r>
              <a:rPr lang="en-GB" sz="3200" dirty="0"/>
              <a:t>Is Meditation Good For You?</a:t>
            </a:r>
          </a:p>
        </p:txBody>
      </p:sp>
      <p:pic>
        <p:nvPicPr>
          <p:cNvPr id="5" name="Picture 4"/>
          <p:cNvPicPr>
            <a:picLocks noChangeAspect="1"/>
          </p:cNvPicPr>
          <p:nvPr/>
        </p:nvPicPr>
        <p:blipFill>
          <a:blip r:embed="rId3"/>
          <a:stretch>
            <a:fillRect/>
          </a:stretch>
        </p:blipFill>
        <p:spPr>
          <a:xfrm>
            <a:off x="1115616" y="1577151"/>
            <a:ext cx="2962275" cy="1543050"/>
          </a:xfrm>
          <a:prstGeom prst="rect">
            <a:avLst/>
          </a:prstGeom>
        </p:spPr>
      </p:pic>
      <p:pic>
        <p:nvPicPr>
          <p:cNvPr id="6" name="Picture 5"/>
          <p:cNvPicPr>
            <a:picLocks noChangeAspect="1"/>
          </p:cNvPicPr>
          <p:nvPr/>
        </p:nvPicPr>
        <p:blipFill rotWithShape="1">
          <a:blip r:embed="rId4"/>
          <a:srcRect b="11648"/>
          <a:stretch/>
        </p:blipFill>
        <p:spPr>
          <a:xfrm>
            <a:off x="5580112" y="181974"/>
            <a:ext cx="3312368" cy="4183129"/>
          </a:xfrm>
          <a:prstGeom prst="rect">
            <a:avLst/>
          </a:prstGeom>
        </p:spPr>
      </p:pic>
    </p:spTree>
    <p:extLst>
      <p:ext uri="{BB962C8B-B14F-4D97-AF65-F5344CB8AC3E}">
        <p14:creationId xmlns:p14="http://schemas.microsoft.com/office/powerpoint/2010/main" val="4014334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70C0"/>
            </a:solidFill>
          </a:ln>
        </p:spPr>
        <p:txBody>
          <a:bodyPr/>
          <a:lstStyle/>
          <a:p>
            <a:r>
              <a:rPr lang="en-GB" dirty="0"/>
              <a:t>What is meditation?</a:t>
            </a:r>
          </a:p>
        </p:txBody>
      </p:sp>
      <p:sp>
        <p:nvSpPr>
          <p:cNvPr id="3" name="Content Placeholder 2"/>
          <p:cNvSpPr>
            <a:spLocks noGrp="1"/>
          </p:cNvSpPr>
          <p:nvPr>
            <p:ph idx="1"/>
          </p:nvPr>
        </p:nvSpPr>
        <p:spPr>
          <a:xfrm>
            <a:off x="457200" y="1600200"/>
            <a:ext cx="8229600" cy="4925144"/>
          </a:xfrm>
        </p:spPr>
        <p:txBody>
          <a:bodyPr>
            <a:normAutofit fontScale="92500"/>
          </a:bodyPr>
          <a:lstStyle/>
          <a:p>
            <a:pPr marL="0" indent="0" algn="ctr">
              <a:buNone/>
            </a:pPr>
            <a:r>
              <a:rPr lang="en-GB" dirty="0"/>
              <a:t>Meditation is often translated as </a:t>
            </a:r>
            <a:r>
              <a:rPr lang="en-GB" dirty="0" err="1">
                <a:solidFill>
                  <a:srgbClr val="FF0000"/>
                </a:solidFill>
              </a:rPr>
              <a:t>dhyana</a:t>
            </a:r>
            <a:r>
              <a:rPr lang="en-GB" dirty="0"/>
              <a:t> (Sanskrit) </a:t>
            </a:r>
            <a:r>
              <a:rPr lang="en-GB" dirty="0">
                <a:solidFill>
                  <a:srgbClr val="FF0000"/>
                </a:solidFill>
              </a:rPr>
              <a:t>Chan </a:t>
            </a:r>
            <a:r>
              <a:rPr lang="en-GB" dirty="0"/>
              <a:t>in Chinese and Zen in Japanese or </a:t>
            </a:r>
            <a:r>
              <a:rPr lang="en-GB" dirty="0" err="1">
                <a:solidFill>
                  <a:srgbClr val="FF0000"/>
                </a:solidFill>
              </a:rPr>
              <a:t>Jhana</a:t>
            </a:r>
            <a:r>
              <a:rPr lang="en-GB" dirty="0"/>
              <a:t> (</a:t>
            </a:r>
            <a:r>
              <a:rPr lang="en-GB" dirty="0" err="1"/>
              <a:t>Pali</a:t>
            </a:r>
            <a:r>
              <a:rPr lang="en-GB" dirty="0"/>
              <a:t>).  </a:t>
            </a:r>
          </a:p>
          <a:p>
            <a:pPr marL="0" indent="0" algn="ctr">
              <a:buNone/>
            </a:pPr>
            <a:r>
              <a:rPr lang="en-GB" dirty="0"/>
              <a:t>Also as </a:t>
            </a:r>
            <a:r>
              <a:rPr lang="en-GB" dirty="0">
                <a:solidFill>
                  <a:srgbClr val="FF0000"/>
                </a:solidFill>
              </a:rPr>
              <a:t>bhavana</a:t>
            </a:r>
            <a:r>
              <a:rPr lang="en-GB" dirty="0"/>
              <a:t> which means cultivating or self-development.</a:t>
            </a:r>
          </a:p>
          <a:p>
            <a:pPr marL="0" indent="0">
              <a:buNone/>
            </a:pPr>
            <a:endParaRPr lang="en-GB" dirty="0">
              <a:solidFill>
                <a:srgbClr val="0070C0"/>
              </a:solidFill>
            </a:endParaRPr>
          </a:p>
          <a:p>
            <a:pPr marL="0" indent="0">
              <a:buNone/>
            </a:pPr>
            <a:r>
              <a:rPr lang="en-GB" b="1" dirty="0">
                <a:solidFill>
                  <a:srgbClr val="0070C0"/>
                </a:solidFill>
              </a:rPr>
              <a:t>Two forms of meditation: </a:t>
            </a:r>
          </a:p>
          <a:p>
            <a:pPr marL="0" indent="0">
              <a:buNone/>
            </a:pPr>
            <a:endParaRPr lang="en-GB" dirty="0">
              <a:solidFill>
                <a:srgbClr val="0070C0"/>
              </a:solidFill>
            </a:endParaRPr>
          </a:p>
          <a:p>
            <a:r>
              <a:rPr lang="en-GB" dirty="0" err="1">
                <a:solidFill>
                  <a:srgbClr val="FF0000"/>
                </a:solidFill>
              </a:rPr>
              <a:t>Samatha</a:t>
            </a:r>
            <a:r>
              <a:rPr lang="en-GB" dirty="0">
                <a:solidFill>
                  <a:srgbClr val="0070C0"/>
                </a:solidFill>
              </a:rPr>
              <a:t> calm/ concentration</a:t>
            </a:r>
          </a:p>
          <a:p>
            <a:r>
              <a:rPr lang="en-GB" dirty="0">
                <a:solidFill>
                  <a:srgbClr val="FF0000"/>
                </a:solidFill>
              </a:rPr>
              <a:t>Vipassana</a:t>
            </a:r>
            <a:r>
              <a:rPr lang="en-GB" dirty="0">
                <a:solidFill>
                  <a:srgbClr val="0070C0"/>
                </a:solidFill>
              </a:rPr>
              <a:t> insight meditation</a:t>
            </a:r>
          </a:p>
          <a:p>
            <a:endParaRPr lang="en-GB" dirty="0">
              <a:solidFill>
                <a:srgbClr val="0070C0"/>
              </a:solidFill>
            </a:endParaRPr>
          </a:p>
          <a:p>
            <a:endParaRPr lang="en-GB" dirty="0"/>
          </a:p>
        </p:txBody>
      </p:sp>
      <p:pic>
        <p:nvPicPr>
          <p:cNvPr id="4" name="Picture 3"/>
          <p:cNvPicPr>
            <a:picLocks noChangeAspect="1"/>
          </p:cNvPicPr>
          <p:nvPr/>
        </p:nvPicPr>
        <p:blipFill>
          <a:blip r:embed="rId2"/>
          <a:stretch>
            <a:fillRect/>
          </a:stretch>
        </p:blipFill>
        <p:spPr>
          <a:xfrm>
            <a:off x="5950496" y="4293096"/>
            <a:ext cx="2736304" cy="2055440"/>
          </a:xfrm>
          <a:prstGeom prst="rect">
            <a:avLst/>
          </a:prstGeom>
        </p:spPr>
      </p:pic>
    </p:spTree>
    <p:extLst>
      <p:ext uri="{BB962C8B-B14F-4D97-AF65-F5344CB8AC3E}">
        <p14:creationId xmlns:p14="http://schemas.microsoft.com/office/powerpoint/2010/main" val="2035623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143000"/>
          </a:xfrm>
          <a:ln w="19050">
            <a:solidFill>
              <a:srgbClr val="7030A0"/>
            </a:solidFill>
          </a:ln>
        </p:spPr>
        <p:txBody>
          <a:bodyPr/>
          <a:lstStyle/>
          <a:p>
            <a:r>
              <a:rPr lang="en-GB" dirty="0"/>
              <a:t>Why does meditation matter?</a:t>
            </a:r>
          </a:p>
        </p:txBody>
      </p:sp>
      <p:sp>
        <p:nvSpPr>
          <p:cNvPr id="3" name="Content Placeholder 2"/>
          <p:cNvSpPr>
            <a:spLocks noGrp="1"/>
          </p:cNvSpPr>
          <p:nvPr>
            <p:ph idx="1"/>
          </p:nvPr>
        </p:nvSpPr>
        <p:spPr>
          <a:xfrm>
            <a:off x="323528" y="1600200"/>
            <a:ext cx="4320480" cy="4525963"/>
          </a:xfrm>
          <a:ln w="28575">
            <a:solidFill>
              <a:srgbClr val="7030A0"/>
            </a:solidFill>
          </a:ln>
        </p:spPr>
        <p:txBody>
          <a:bodyPr>
            <a:normAutofit/>
          </a:bodyPr>
          <a:lstStyle/>
          <a:p>
            <a:pPr marL="0" indent="0">
              <a:buNone/>
            </a:pPr>
            <a:r>
              <a:rPr lang="en-GB" sz="2400" dirty="0"/>
              <a:t>List reasons for meditation and its benefits:</a:t>
            </a:r>
          </a:p>
          <a:p>
            <a:pPr marL="0" indent="0">
              <a:buNone/>
            </a:pPr>
            <a:endParaRPr lang="en-GB" sz="2400" dirty="0"/>
          </a:p>
          <a:p>
            <a:pPr marL="0" indent="0">
              <a:buNone/>
            </a:pPr>
            <a:r>
              <a:rPr lang="en-GB" sz="2400" dirty="0"/>
              <a:t>1</a:t>
            </a:r>
          </a:p>
          <a:p>
            <a:pPr marL="0" indent="0">
              <a:buNone/>
            </a:pPr>
            <a:endParaRPr lang="en-GB" sz="2400" dirty="0"/>
          </a:p>
          <a:p>
            <a:pPr marL="0" indent="0">
              <a:buNone/>
            </a:pPr>
            <a:r>
              <a:rPr lang="en-GB" sz="2400" dirty="0"/>
              <a:t>2</a:t>
            </a:r>
          </a:p>
          <a:p>
            <a:pPr marL="0" indent="0">
              <a:buNone/>
            </a:pPr>
            <a:endParaRPr lang="en-GB" sz="2400" dirty="0"/>
          </a:p>
          <a:p>
            <a:pPr marL="0" indent="0">
              <a:buNone/>
            </a:pPr>
            <a:r>
              <a:rPr lang="en-GB" sz="2400" dirty="0"/>
              <a:t>3</a:t>
            </a:r>
          </a:p>
          <a:p>
            <a:pPr marL="0" indent="0">
              <a:buNone/>
            </a:pPr>
            <a:endParaRPr lang="en-GB" sz="2400" dirty="0"/>
          </a:p>
          <a:p>
            <a:pPr marL="0" indent="0">
              <a:buNone/>
            </a:pPr>
            <a:r>
              <a:rPr lang="en-GB" sz="2400" dirty="0"/>
              <a:t>4</a:t>
            </a:r>
          </a:p>
        </p:txBody>
      </p:sp>
      <p:pic>
        <p:nvPicPr>
          <p:cNvPr id="4" name="Picture 3"/>
          <p:cNvPicPr>
            <a:picLocks noChangeAspect="1"/>
          </p:cNvPicPr>
          <p:nvPr/>
        </p:nvPicPr>
        <p:blipFill rotWithShape="1">
          <a:blip r:embed="rId2"/>
          <a:srcRect b="2357"/>
          <a:stretch/>
        </p:blipFill>
        <p:spPr>
          <a:xfrm>
            <a:off x="4860031" y="1600200"/>
            <a:ext cx="4032449" cy="4525963"/>
          </a:xfrm>
          <a:prstGeom prst="rect">
            <a:avLst/>
          </a:prstGeom>
        </p:spPr>
      </p:pic>
    </p:spTree>
    <p:extLst>
      <p:ext uri="{BB962C8B-B14F-4D97-AF65-F5344CB8AC3E}">
        <p14:creationId xmlns:p14="http://schemas.microsoft.com/office/powerpoint/2010/main" val="3623428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79613" y="274638"/>
            <a:ext cx="2232347" cy="1143000"/>
          </a:xfrm>
          <a:ln w="22225">
            <a:solidFill>
              <a:srgbClr val="FF0000"/>
            </a:solidFill>
          </a:ln>
        </p:spPr>
        <p:txBody>
          <a:bodyPr/>
          <a:lstStyle/>
          <a:p>
            <a:pPr algn="l" eaLnBrk="1" hangingPunct="1"/>
            <a:r>
              <a:rPr lang="en-GB" altLang="en-US" dirty="0"/>
              <a:t>Quotes </a:t>
            </a:r>
          </a:p>
        </p:txBody>
      </p:sp>
      <p:sp>
        <p:nvSpPr>
          <p:cNvPr id="3075" name="Rectangle 5"/>
          <p:cNvSpPr>
            <a:spLocks noGrp="1" noChangeArrowheads="1"/>
          </p:cNvSpPr>
          <p:nvPr>
            <p:ph type="body" sz="half" idx="1"/>
          </p:nvPr>
        </p:nvSpPr>
        <p:spPr>
          <a:xfrm>
            <a:off x="457200" y="1600200"/>
            <a:ext cx="4038600" cy="2981325"/>
          </a:xfrm>
        </p:spPr>
        <p:txBody>
          <a:bodyPr>
            <a:normAutofit/>
          </a:bodyPr>
          <a:lstStyle/>
          <a:p>
            <a:pPr marL="0" indent="0" eaLnBrk="1" hangingPunct="1">
              <a:lnSpc>
                <a:spcPct val="90000"/>
              </a:lnSpc>
              <a:buFontTx/>
              <a:buNone/>
            </a:pPr>
            <a:r>
              <a:rPr lang="en-GB" altLang="en-US" b="1"/>
              <a:t>Damien Keown</a:t>
            </a:r>
          </a:p>
          <a:p>
            <a:pPr marL="0" indent="0" eaLnBrk="1" hangingPunct="1">
              <a:lnSpc>
                <a:spcPct val="90000"/>
              </a:lnSpc>
              <a:buFontTx/>
              <a:buNone/>
            </a:pPr>
            <a:r>
              <a:rPr lang="en-GB" altLang="en-US" sz="1600" b="1">
                <a:latin typeface="Calibri" pitchFamily="34" charset="0"/>
              </a:rPr>
              <a:t>‘ the image of the Buddha seated crossed legged in meditation is one of the most poplar themes in Buddhist art’</a:t>
            </a:r>
          </a:p>
          <a:p>
            <a:pPr marL="0" indent="0" eaLnBrk="1" hangingPunct="1">
              <a:lnSpc>
                <a:spcPct val="90000"/>
              </a:lnSpc>
              <a:buFontTx/>
              <a:buNone/>
            </a:pPr>
            <a:endParaRPr lang="en-GB" altLang="en-US" sz="1400" b="1">
              <a:latin typeface="Calibri" pitchFamily="34" charset="0"/>
            </a:endParaRPr>
          </a:p>
          <a:p>
            <a:pPr marL="0" indent="0" eaLnBrk="1" hangingPunct="1">
              <a:lnSpc>
                <a:spcPct val="90000"/>
              </a:lnSpc>
              <a:buFontTx/>
              <a:buNone/>
            </a:pPr>
            <a:r>
              <a:rPr lang="en-GB" altLang="en-US" sz="1600">
                <a:latin typeface="Calibri" pitchFamily="34" charset="0"/>
              </a:rPr>
              <a:t>‘meditation may be likened to prayer in Christianity’</a:t>
            </a:r>
          </a:p>
          <a:p>
            <a:pPr marL="0" indent="0" eaLnBrk="1" hangingPunct="1">
              <a:lnSpc>
                <a:spcPct val="90000"/>
              </a:lnSpc>
              <a:buFontTx/>
              <a:buNone/>
            </a:pPr>
            <a:endParaRPr lang="en-GB" altLang="en-US" sz="1600" b="1">
              <a:latin typeface="Calibri" pitchFamily="34" charset="0"/>
            </a:endParaRPr>
          </a:p>
          <a:p>
            <a:pPr marL="0" indent="0" eaLnBrk="1" hangingPunct="1">
              <a:lnSpc>
                <a:spcPct val="90000"/>
              </a:lnSpc>
              <a:buFontTx/>
              <a:buNone/>
            </a:pPr>
            <a:r>
              <a:rPr lang="en-GB" altLang="en-US" sz="1600" b="1">
                <a:latin typeface="Calibri" pitchFamily="34" charset="0"/>
              </a:rPr>
              <a:t>‘meditation generates altered states of consciousness that can accelerate spiritual development’</a:t>
            </a:r>
          </a:p>
          <a:p>
            <a:pPr marL="0" indent="0" eaLnBrk="1" hangingPunct="1">
              <a:lnSpc>
                <a:spcPct val="90000"/>
              </a:lnSpc>
              <a:buFontTx/>
              <a:buNone/>
            </a:pPr>
            <a:endParaRPr lang="en-GB" altLang="en-US" sz="1400" b="1"/>
          </a:p>
          <a:p>
            <a:pPr marL="0" indent="0" eaLnBrk="1" hangingPunct="1">
              <a:lnSpc>
                <a:spcPct val="90000"/>
              </a:lnSpc>
              <a:buFontTx/>
              <a:buNone/>
            </a:pPr>
            <a:endParaRPr lang="en-GB" altLang="en-US" sz="1400" b="1"/>
          </a:p>
        </p:txBody>
      </p:sp>
      <p:sp>
        <p:nvSpPr>
          <p:cNvPr id="3076" name="Rectangle 6"/>
          <p:cNvSpPr>
            <a:spLocks noGrp="1" noChangeArrowheads="1"/>
          </p:cNvSpPr>
          <p:nvPr>
            <p:ph type="body" sz="half" idx="2"/>
          </p:nvPr>
        </p:nvSpPr>
        <p:spPr>
          <a:xfrm>
            <a:off x="4643438" y="333375"/>
            <a:ext cx="4038600" cy="1800225"/>
          </a:xfrm>
        </p:spPr>
        <p:txBody>
          <a:bodyPr>
            <a:normAutofit/>
          </a:bodyPr>
          <a:lstStyle/>
          <a:p>
            <a:pPr marL="0" indent="0" eaLnBrk="1" hangingPunct="1">
              <a:lnSpc>
                <a:spcPct val="90000"/>
              </a:lnSpc>
              <a:buFontTx/>
              <a:buNone/>
              <a:defRPr/>
            </a:pPr>
            <a:r>
              <a:rPr lang="en-GB" b="1" dirty="0"/>
              <a:t>Peter Harvey</a:t>
            </a:r>
          </a:p>
          <a:p>
            <a:pPr eaLnBrk="1" hangingPunct="1">
              <a:lnSpc>
                <a:spcPct val="90000"/>
              </a:lnSpc>
              <a:buFontTx/>
              <a:buNone/>
              <a:defRPr/>
            </a:pPr>
            <a:r>
              <a:rPr lang="en-GB" sz="1600" dirty="0"/>
              <a:t>It is like learning to play an instrument, ‘ you need to tune and play your mind’</a:t>
            </a:r>
          </a:p>
          <a:p>
            <a:pPr eaLnBrk="1" hangingPunct="1">
              <a:lnSpc>
                <a:spcPct val="90000"/>
              </a:lnSpc>
              <a:buFontTx/>
              <a:buNone/>
              <a:defRPr/>
            </a:pPr>
            <a:endParaRPr lang="en-GB" sz="1600" dirty="0"/>
          </a:p>
          <a:p>
            <a:pPr eaLnBrk="1" hangingPunct="1">
              <a:lnSpc>
                <a:spcPct val="90000"/>
              </a:lnSpc>
              <a:buFontTx/>
              <a:buNone/>
              <a:defRPr/>
            </a:pPr>
            <a:r>
              <a:rPr lang="en-GB" sz="1600" b="1" dirty="0"/>
              <a:t>‘ one cannot force plants to grow but one can assiduously provide the right conditions</a:t>
            </a:r>
            <a:r>
              <a:rPr lang="en-GB" sz="1600" dirty="0"/>
              <a:t>’</a:t>
            </a:r>
          </a:p>
        </p:txBody>
      </p:sp>
      <p:pic>
        <p:nvPicPr>
          <p:cNvPr id="3077" name="Picture 4" descr="meditation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88913"/>
            <a:ext cx="11525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txBox="1">
            <a:spLocks noChangeArrowheads="1"/>
          </p:cNvSpPr>
          <p:nvPr/>
        </p:nvSpPr>
        <p:spPr bwMode="auto">
          <a:xfrm>
            <a:off x="468313" y="4437063"/>
            <a:ext cx="40386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mn-lt"/>
                <a:cs typeface="+mn-cs"/>
              </a:defRPr>
            </a:lvl4pPr>
            <a:lvl5pPr marL="2057400" indent="-228600" algn="l" rtl="0" eaLnBrk="0" fontAlgn="base" hangingPunct="0">
              <a:spcBef>
                <a:spcPct val="20000"/>
              </a:spcBef>
              <a:spcAft>
                <a:spcPct val="0"/>
              </a:spcAft>
              <a:buChar char="»"/>
              <a:defRPr sz="1800">
                <a:solidFill>
                  <a:schemeClr val="tx1"/>
                </a:solidFill>
                <a:latin typeface="+mn-lt"/>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marL="0" indent="0" eaLnBrk="1" hangingPunct="1">
              <a:lnSpc>
                <a:spcPct val="90000"/>
              </a:lnSpc>
              <a:buFontTx/>
              <a:buNone/>
              <a:defRPr/>
            </a:pPr>
            <a:r>
              <a:rPr lang="en-GB" b="1" dirty="0"/>
              <a:t>Oxford Dictionary</a:t>
            </a:r>
          </a:p>
          <a:p>
            <a:pPr eaLnBrk="1" hangingPunct="1">
              <a:lnSpc>
                <a:spcPct val="90000"/>
              </a:lnSpc>
              <a:buFontTx/>
              <a:buNone/>
              <a:defRPr/>
            </a:pPr>
            <a:r>
              <a:rPr lang="en-GB" sz="1600" dirty="0"/>
              <a:t>‘deep, continuous thought’</a:t>
            </a:r>
          </a:p>
        </p:txBody>
      </p:sp>
      <p:sp>
        <p:nvSpPr>
          <p:cNvPr id="7" name="Rectangle 6"/>
          <p:cNvSpPr txBox="1">
            <a:spLocks noChangeArrowheads="1"/>
          </p:cNvSpPr>
          <p:nvPr/>
        </p:nvSpPr>
        <p:spPr bwMode="auto">
          <a:xfrm>
            <a:off x="4667250" y="3922713"/>
            <a:ext cx="424815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mn-lt"/>
                <a:cs typeface="+mn-cs"/>
              </a:defRPr>
            </a:lvl4pPr>
            <a:lvl5pPr marL="2057400" indent="-228600" algn="l" rtl="0" eaLnBrk="0" fontAlgn="base" hangingPunct="0">
              <a:spcBef>
                <a:spcPct val="20000"/>
              </a:spcBef>
              <a:spcAft>
                <a:spcPct val="0"/>
              </a:spcAft>
              <a:buChar char="»"/>
              <a:defRPr sz="1800">
                <a:solidFill>
                  <a:schemeClr val="tx1"/>
                </a:solidFill>
                <a:latin typeface="+mn-lt"/>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marL="0" indent="0" eaLnBrk="1" hangingPunct="1">
              <a:lnSpc>
                <a:spcPct val="90000"/>
              </a:lnSpc>
              <a:buFontTx/>
              <a:buNone/>
              <a:defRPr/>
            </a:pPr>
            <a:r>
              <a:rPr lang="en-GB" b="1" dirty="0"/>
              <a:t>Buddhism for Dummies</a:t>
            </a:r>
          </a:p>
          <a:p>
            <a:pPr eaLnBrk="1" hangingPunct="1">
              <a:lnSpc>
                <a:spcPct val="90000"/>
              </a:lnSpc>
              <a:buFontTx/>
              <a:buNone/>
              <a:defRPr/>
            </a:pPr>
            <a:r>
              <a:rPr lang="en-GB" sz="1600" dirty="0"/>
              <a:t>’a method of transforming your view on reality’</a:t>
            </a:r>
          </a:p>
        </p:txBody>
      </p:sp>
      <p:sp>
        <p:nvSpPr>
          <p:cNvPr id="8" name="Rectangle 6"/>
          <p:cNvSpPr txBox="1">
            <a:spLocks noChangeArrowheads="1"/>
          </p:cNvSpPr>
          <p:nvPr/>
        </p:nvSpPr>
        <p:spPr bwMode="auto">
          <a:xfrm>
            <a:off x="250825" y="5276850"/>
            <a:ext cx="4038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mn-lt"/>
                <a:cs typeface="+mn-cs"/>
              </a:defRPr>
            </a:lvl4pPr>
            <a:lvl5pPr marL="2057400" indent="-228600" algn="l" rtl="0" eaLnBrk="0" fontAlgn="base" hangingPunct="0">
              <a:spcBef>
                <a:spcPct val="20000"/>
              </a:spcBef>
              <a:spcAft>
                <a:spcPct val="0"/>
              </a:spcAft>
              <a:buChar char="»"/>
              <a:defRPr sz="1800">
                <a:solidFill>
                  <a:schemeClr val="tx1"/>
                </a:solidFill>
                <a:latin typeface="+mn-lt"/>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marL="0" indent="0" eaLnBrk="1" hangingPunct="1">
              <a:lnSpc>
                <a:spcPct val="90000"/>
              </a:lnSpc>
              <a:buFontTx/>
              <a:buNone/>
              <a:defRPr/>
            </a:pPr>
            <a:r>
              <a:rPr lang="en-GB" b="1" dirty="0" err="1"/>
              <a:t>Thich</a:t>
            </a:r>
            <a:r>
              <a:rPr lang="en-GB" b="1" dirty="0"/>
              <a:t> </a:t>
            </a:r>
            <a:r>
              <a:rPr lang="en-GB" b="1" dirty="0" err="1"/>
              <a:t>Nhat</a:t>
            </a:r>
            <a:r>
              <a:rPr lang="en-GB" b="1" dirty="0"/>
              <a:t> </a:t>
            </a:r>
            <a:r>
              <a:rPr lang="en-GB" b="1" dirty="0" err="1"/>
              <a:t>Hanh</a:t>
            </a:r>
            <a:endParaRPr lang="en-GB" b="1" dirty="0"/>
          </a:p>
          <a:p>
            <a:pPr eaLnBrk="1" hangingPunct="1">
              <a:lnSpc>
                <a:spcPct val="90000"/>
              </a:lnSpc>
              <a:buFontTx/>
              <a:buNone/>
              <a:defRPr/>
            </a:pPr>
            <a:r>
              <a:rPr lang="en-GB" sz="1600" dirty="0"/>
              <a:t>     ‘Doing everything mindfully is the practice of meditation, as mindfulness always nourishes concentration and understanding</a:t>
            </a:r>
            <a:r>
              <a:rPr lang="en-GB" sz="1400" dirty="0"/>
              <a:t>.’</a:t>
            </a:r>
          </a:p>
        </p:txBody>
      </p:sp>
      <p:sp>
        <p:nvSpPr>
          <p:cNvPr id="9" name="Rectangle 6"/>
          <p:cNvSpPr txBox="1">
            <a:spLocks noChangeArrowheads="1"/>
          </p:cNvSpPr>
          <p:nvPr/>
        </p:nvSpPr>
        <p:spPr bwMode="auto">
          <a:xfrm>
            <a:off x="4667250" y="5084763"/>
            <a:ext cx="4038600" cy="197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mn-lt"/>
                <a:cs typeface="+mn-cs"/>
              </a:defRPr>
            </a:lvl4pPr>
            <a:lvl5pPr marL="2057400" indent="-228600" algn="l" rtl="0" eaLnBrk="0" fontAlgn="base" hangingPunct="0">
              <a:spcBef>
                <a:spcPct val="20000"/>
              </a:spcBef>
              <a:spcAft>
                <a:spcPct val="0"/>
              </a:spcAft>
              <a:buChar char="»"/>
              <a:defRPr sz="1800">
                <a:solidFill>
                  <a:schemeClr val="tx1"/>
                </a:solidFill>
                <a:latin typeface="+mn-lt"/>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marL="0" indent="0" eaLnBrk="1" hangingPunct="1">
              <a:lnSpc>
                <a:spcPct val="90000"/>
              </a:lnSpc>
              <a:buFontTx/>
              <a:buNone/>
              <a:defRPr/>
            </a:pPr>
            <a:r>
              <a:rPr lang="en-GB" b="1" dirty="0" err="1"/>
              <a:t>Walpola</a:t>
            </a:r>
            <a:r>
              <a:rPr lang="en-GB" b="1" dirty="0"/>
              <a:t> Sri </a:t>
            </a:r>
            <a:r>
              <a:rPr lang="en-GB" b="1" dirty="0" err="1"/>
              <a:t>Rahula</a:t>
            </a:r>
            <a:endParaRPr lang="en-GB" b="1" dirty="0"/>
          </a:p>
          <a:p>
            <a:pPr eaLnBrk="1" hangingPunct="1">
              <a:lnSpc>
                <a:spcPct val="90000"/>
              </a:lnSpc>
              <a:buFontTx/>
              <a:buNone/>
              <a:defRPr/>
            </a:pPr>
            <a:r>
              <a:rPr lang="en-GB" sz="1400" dirty="0"/>
              <a:t>      </a:t>
            </a:r>
            <a:r>
              <a:rPr lang="en-GB" sz="1600" dirty="0"/>
              <a:t>The Buddha’s teaching on meditation,’ aims at producing a state of perfect mental heath, </a:t>
            </a:r>
            <a:r>
              <a:rPr lang="en-GB" sz="1600" dirty="0" err="1"/>
              <a:t>equilbruim</a:t>
            </a:r>
            <a:r>
              <a:rPr lang="en-GB" sz="1600" dirty="0"/>
              <a:t> and </a:t>
            </a:r>
            <a:r>
              <a:rPr lang="en-GB" sz="1600" dirty="0" err="1"/>
              <a:t>tranquility</a:t>
            </a:r>
            <a:r>
              <a:rPr lang="en-GB" sz="1600" dirty="0"/>
              <a:t>.’</a:t>
            </a:r>
          </a:p>
          <a:p>
            <a:pPr eaLnBrk="1" hangingPunct="1">
              <a:lnSpc>
                <a:spcPct val="90000"/>
              </a:lnSpc>
              <a:buFontTx/>
              <a:buNone/>
              <a:defRPr/>
            </a:pPr>
            <a:endParaRPr lang="en-GB" sz="1600" dirty="0"/>
          </a:p>
          <a:p>
            <a:pPr eaLnBrk="1" hangingPunct="1">
              <a:lnSpc>
                <a:spcPct val="90000"/>
              </a:lnSpc>
              <a:buFontTx/>
              <a:buNone/>
              <a:defRPr/>
            </a:pPr>
            <a:endParaRPr lang="en-GB" sz="1600" dirty="0"/>
          </a:p>
          <a:p>
            <a:pPr eaLnBrk="1" hangingPunct="1">
              <a:lnSpc>
                <a:spcPct val="90000"/>
              </a:lnSpc>
              <a:buFontTx/>
              <a:buNone/>
              <a:defRPr/>
            </a:pPr>
            <a:endParaRPr lang="en-GB" sz="1400" dirty="0"/>
          </a:p>
        </p:txBody>
      </p:sp>
      <p:sp>
        <p:nvSpPr>
          <p:cNvPr id="10" name="Rectangle 6"/>
          <p:cNvSpPr txBox="1">
            <a:spLocks noChangeArrowheads="1"/>
          </p:cNvSpPr>
          <p:nvPr/>
        </p:nvSpPr>
        <p:spPr bwMode="auto">
          <a:xfrm>
            <a:off x="4640263" y="2276475"/>
            <a:ext cx="424815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mn-lt"/>
                <a:cs typeface="+mn-cs"/>
              </a:defRPr>
            </a:lvl4pPr>
            <a:lvl5pPr marL="2057400" indent="-228600" algn="l" rtl="0" eaLnBrk="0" fontAlgn="base" hangingPunct="0">
              <a:spcBef>
                <a:spcPct val="20000"/>
              </a:spcBef>
              <a:spcAft>
                <a:spcPct val="0"/>
              </a:spcAft>
              <a:buChar char="»"/>
              <a:defRPr sz="1800">
                <a:solidFill>
                  <a:schemeClr val="tx1"/>
                </a:solidFill>
                <a:latin typeface="+mn-lt"/>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marL="0" indent="0" eaLnBrk="1" hangingPunct="1">
              <a:lnSpc>
                <a:spcPct val="90000"/>
              </a:lnSpc>
              <a:buFontTx/>
              <a:buNone/>
              <a:defRPr/>
            </a:pPr>
            <a:r>
              <a:rPr lang="en-GB" b="1" dirty="0"/>
              <a:t>The Buddha</a:t>
            </a:r>
          </a:p>
          <a:p>
            <a:pPr eaLnBrk="1" hangingPunct="1">
              <a:lnSpc>
                <a:spcPct val="90000"/>
              </a:lnSpc>
              <a:buFontTx/>
              <a:buNone/>
              <a:defRPr/>
            </a:pPr>
            <a:r>
              <a:rPr lang="en-GB" sz="1600" dirty="0"/>
              <a:t>      If your practice does not bring you joy, you are not practicing correctly – ‘ maintain your health. Be joyful. Do not force yourself to do things that you cannot do.’</a:t>
            </a:r>
          </a:p>
        </p:txBody>
      </p:sp>
    </p:spTree>
    <p:extLst>
      <p:ext uri="{BB962C8B-B14F-4D97-AF65-F5344CB8AC3E}">
        <p14:creationId xmlns:p14="http://schemas.microsoft.com/office/powerpoint/2010/main" val="3193996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2225">
            <a:solidFill>
              <a:schemeClr val="accent1"/>
            </a:solidFill>
          </a:ln>
        </p:spPr>
        <p:txBody>
          <a:bodyPr/>
          <a:lstStyle/>
          <a:p>
            <a:r>
              <a:rPr lang="en-GB" dirty="0" err="1"/>
              <a:t>Bhavana</a:t>
            </a:r>
            <a:endParaRPr lang="en-GB" dirty="0"/>
          </a:p>
        </p:txBody>
      </p:sp>
      <p:sp>
        <p:nvSpPr>
          <p:cNvPr id="3" name="Content Placeholder 2"/>
          <p:cNvSpPr>
            <a:spLocks noGrp="1"/>
          </p:cNvSpPr>
          <p:nvPr>
            <p:ph idx="1"/>
          </p:nvPr>
        </p:nvSpPr>
        <p:spPr>
          <a:xfrm>
            <a:off x="457200" y="1600200"/>
            <a:ext cx="5194920" cy="4925144"/>
          </a:xfrm>
          <a:ln w="25400">
            <a:solidFill>
              <a:srgbClr val="F913CD"/>
            </a:solidFill>
          </a:ln>
        </p:spPr>
        <p:txBody>
          <a:bodyPr>
            <a:normAutofit fontScale="77500" lnSpcReduction="20000"/>
          </a:bodyPr>
          <a:lstStyle/>
          <a:p>
            <a:endParaRPr lang="en-GB" dirty="0"/>
          </a:p>
          <a:p>
            <a:pPr marL="0" indent="0" algn="just">
              <a:buNone/>
            </a:pPr>
            <a:r>
              <a:rPr lang="en-GB" dirty="0"/>
              <a:t>One term used by Buddhists that we translate as ‘meditation’ is bhavana.  </a:t>
            </a:r>
          </a:p>
          <a:p>
            <a:pPr marL="0" indent="0" algn="just">
              <a:buNone/>
            </a:pPr>
            <a:endParaRPr lang="en-GB" dirty="0"/>
          </a:p>
          <a:p>
            <a:pPr marL="0" indent="0" algn="just">
              <a:buNone/>
            </a:pPr>
            <a:r>
              <a:rPr lang="en-GB" dirty="0">
                <a:solidFill>
                  <a:srgbClr val="0070C0"/>
                </a:solidFill>
              </a:rPr>
              <a:t>It literally means bringing something into existence, producing or </a:t>
            </a:r>
            <a:r>
              <a:rPr lang="en-GB" b="1" dirty="0">
                <a:solidFill>
                  <a:srgbClr val="0070C0"/>
                </a:solidFill>
              </a:rPr>
              <a:t>cultivating</a:t>
            </a:r>
            <a:r>
              <a:rPr lang="en-GB" dirty="0">
                <a:solidFill>
                  <a:srgbClr val="0070C0"/>
                </a:solidFill>
              </a:rPr>
              <a:t> something, applying oneself to something, developing something.</a:t>
            </a:r>
          </a:p>
          <a:p>
            <a:pPr marL="0" indent="0" algn="just">
              <a:buNone/>
            </a:pPr>
            <a:endParaRPr lang="en-GB" dirty="0">
              <a:solidFill>
                <a:srgbClr val="0070C0"/>
              </a:solidFill>
            </a:endParaRPr>
          </a:p>
          <a:p>
            <a:pPr marL="0" indent="0" algn="just">
              <a:buNone/>
            </a:pPr>
            <a:r>
              <a:rPr lang="en-GB" dirty="0">
                <a:solidFill>
                  <a:srgbClr val="0070C0"/>
                </a:solidFill>
              </a:rPr>
              <a:t>In a Buddhist context it means the bringing about of the states of mind conducive to liberation or nirvana. </a:t>
            </a:r>
          </a:p>
        </p:txBody>
      </p:sp>
      <p:pic>
        <p:nvPicPr>
          <p:cNvPr id="5" name="Picture 4"/>
          <p:cNvPicPr>
            <a:picLocks noChangeAspect="1"/>
          </p:cNvPicPr>
          <p:nvPr/>
        </p:nvPicPr>
        <p:blipFill rotWithShape="1">
          <a:blip r:embed="rId2"/>
          <a:srcRect l="32962"/>
          <a:stretch/>
        </p:blipFill>
        <p:spPr>
          <a:xfrm>
            <a:off x="5796137" y="1598696"/>
            <a:ext cx="3078374" cy="4926648"/>
          </a:xfrm>
          <a:prstGeom prst="rect">
            <a:avLst/>
          </a:prstGeom>
        </p:spPr>
      </p:pic>
    </p:spTree>
    <p:extLst>
      <p:ext uri="{BB962C8B-B14F-4D97-AF65-F5344CB8AC3E}">
        <p14:creationId xmlns:p14="http://schemas.microsoft.com/office/powerpoint/2010/main" val="3366435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86140160"/>
              </p:ext>
            </p:extLst>
          </p:nvPr>
        </p:nvGraphicFramePr>
        <p:xfrm>
          <a:off x="107504" y="332656"/>
          <a:ext cx="8856984" cy="5544616"/>
        </p:xfrm>
        <a:graphic>
          <a:graphicData uri="http://schemas.openxmlformats.org/drawingml/2006/table">
            <a:tbl>
              <a:tblPr firstRow="1" firstCol="1" bandRow="1">
                <a:tableStyleId>{5C22544A-7EE6-4342-B048-85BDC9FD1C3A}</a:tableStyleId>
              </a:tblPr>
              <a:tblGrid>
                <a:gridCol w="1059449">
                  <a:extLst>
                    <a:ext uri="{9D8B030D-6E8A-4147-A177-3AD203B41FA5}">
                      <a16:colId xmlns:a16="http://schemas.microsoft.com/office/drawing/2014/main" val="20000"/>
                    </a:ext>
                  </a:extLst>
                </a:gridCol>
                <a:gridCol w="1239980">
                  <a:extLst>
                    <a:ext uri="{9D8B030D-6E8A-4147-A177-3AD203B41FA5}">
                      <a16:colId xmlns:a16="http://schemas.microsoft.com/office/drawing/2014/main" val="20001"/>
                    </a:ext>
                  </a:extLst>
                </a:gridCol>
                <a:gridCol w="1151276">
                  <a:extLst>
                    <a:ext uri="{9D8B030D-6E8A-4147-A177-3AD203B41FA5}">
                      <a16:colId xmlns:a16="http://schemas.microsoft.com/office/drawing/2014/main" val="20002"/>
                    </a:ext>
                  </a:extLst>
                </a:gridCol>
                <a:gridCol w="875170">
                  <a:extLst>
                    <a:ext uri="{9D8B030D-6E8A-4147-A177-3AD203B41FA5}">
                      <a16:colId xmlns:a16="http://schemas.microsoft.com/office/drawing/2014/main" val="20003"/>
                    </a:ext>
                  </a:extLst>
                </a:gridCol>
                <a:gridCol w="1088809">
                  <a:extLst>
                    <a:ext uri="{9D8B030D-6E8A-4147-A177-3AD203B41FA5}">
                      <a16:colId xmlns:a16="http://schemas.microsoft.com/office/drawing/2014/main" val="20004"/>
                    </a:ext>
                  </a:extLst>
                </a:gridCol>
                <a:gridCol w="840188">
                  <a:extLst>
                    <a:ext uri="{9D8B030D-6E8A-4147-A177-3AD203B41FA5}">
                      <a16:colId xmlns:a16="http://schemas.microsoft.com/office/drawing/2014/main" val="20005"/>
                    </a:ext>
                  </a:extLst>
                </a:gridCol>
                <a:gridCol w="944508">
                  <a:extLst>
                    <a:ext uri="{9D8B030D-6E8A-4147-A177-3AD203B41FA5}">
                      <a16:colId xmlns:a16="http://schemas.microsoft.com/office/drawing/2014/main" val="20006"/>
                    </a:ext>
                  </a:extLst>
                </a:gridCol>
                <a:gridCol w="838939">
                  <a:extLst>
                    <a:ext uri="{9D8B030D-6E8A-4147-A177-3AD203B41FA5}">
                      <a16:colId xmlns:a16="http://schemas.microsoft.com/office/drawing/2014/main" val="20007"/>
                    </a:ext>
                  </a:extLst>
                </a:gridCol>
                <a:gridCol w="818665">
                  <a:extLst>
                    <a:ext uri="{9D8B030D-6E8A-4147-A177-3AD203B41FA5}">
                      <a16:colId xmlns:a16="http://schemas.microsoft.com/office/drawing/2014/main" val="20008"/>
                    </a:ext>
                  </a:extLst>
                </a:gridCol>
              </a:tblGrid>
              <a:tr h="685403">
                <a:tc gridSpan="4">
                  <a:txBody>
                    <a:bodyPr/>
                    <a:lstStyle/>
                    <a:p>
                      <a:pPr algn="ctr">
                        <a:lnSpc>
                          <a:spcPct val="107000"/>
                        </a:lnSpc>
                        <a:spcAft>
                          <a:spcPts val="0"/>
                        </a:spcAft>
                      </a:pPr>
                      <a:r>
                        <a:rPr lang="en-GB" sz="1600" dirty="0" err="1">
                          <a:solidFill>
                            <a:schemeClr val="tx1"/>
                          </a:solidFill>
                          <a:effectLst/>
                        </a:rPr>
                        <a:t>Samatha</a:t>
                      </a:r>
                      <a:r>
                        <a:rPr lang="en-GB" sz="1600" dirty="0">
                          <a:solidFill>
                            <a:schemeClr val="tx1"/>
                          </a:solidFill>
                          <a:effectLst/>
                        </a:rPr>
                        <a:t> – Mindfulness</a:t>
                      </a:r>
                      <a:endParaRPr lang="en-GB" sz="1200" dirty="0">
                        <a:solidFill>
                          <a:schemeClr val="tx1"/>
                        </a:solidFill>
                        <a:effectLst/>
                      </a:endParaRPr>
                    </a:p>
                    <a:p>
                      <a:pPr algn="ctr">
                        <a:lnSpc>
                          <a:spcPct val="107000"/>
                        </a:lnSpc>
                        <a:spcAft>
                          <a:spcPts val="0"/>
                        </a:spcAft>
                      </a:pPr>
                      <a:r>
                        <a:rPr lang="en-GB" sz="1600" dirty="0">
                          <a:solidFill>
                            <a:schemeClr val="tx1"/>
                          </a:solidFill>
                          <a:effectLst/>
                        </a:rPr>
                        <a:t> </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lnSpc>
                          <a:spcPct val="107000"/>
                        </a:lnSpc>
                        <a:spcAft>
                          <a:spcPts val="0"/>
                        </a:spcAft>
                      </a:pPr>
                      <a:r>
                        <a:rPr lang="en-GB" sz="1600" dirty="0" err="1">
                          <a:solidFill>
                            <a:schemeClr val="tx1"/>
                          </a:solidFill>
                          <a:effectLst/>
                        </a:rPr>
                        <a:t>Vipassana</a:t>
                      </a:r>
                      <a:r>
                        <a:rPr lang="en-GB" sz="1600" dirty="0">
                          <a:solidFill>
                            <a:schemeClr val="tx1"/>
                          </a:solidFill>
                          <a:effectLst/>
                        </a:rPr>
                        <a:t>- Concentration</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solidFill>
                      <a:srgbClr val="92D050"/>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07000"/>
                        </a:lnSpc>
                        <a:spcAft>
                          <a:spcPts val="0"/>
                        </a:spcAft>
                      </a:pPr>
                      <a:r>
                        <a:rPr lang="en-GB" sz="16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solidFill>
                      <a:srgbClr val="92D050"/>
                    </a:solidFill>
                  </a:tcPr>
                </a:tc>
                <a:extLst>
                  <a:ext uri="{0D108BD9-81ED-4DB2-BD59-A6C34878D82A}">
                    <a16:rowId xmlns:a16="http://schemas.microsoft.com/office/drawing/2014/main" val="10000"/>
                  </a:ext>
                </a:extLst>
              </a:tr>
              <a:tr h="4230963">
                <a:tc>
                  <a:txBody>
                    <a:bodyPr/>
                    <a:lstStyle/>
                    <a:p>
                      <a:pPr algn="ctr">
                        <a:lnSpc>
                          <a:spcPct val="107000"/>
                        </a:lnSpc>
                        <a:spcAft>
                          <a:spcPts val="0"/>
                        </a:spcAft>
                      </a:pPr>
                      <a:r>
                        <a:rPr lang="en-GB" sz="1400" dirty="0">
                          <a:solidFill>
                            <a:schemeClr val="tx1"/>
                          </a:solidFill>
                          <a:effectLst/>
                        </a:rPr>
                        <a:t>Right Effort</a:t>
                      </a:r>
                    </a:p>
                    <a:p>
                      <a:pPr algn="ctr">
                        <a:lnSpc>
                          <a:spcPct val="107000"/>
                        </a:lnSpc>
                        <a:spcAft>
                          <a:spcPts val="0"/>
                        </a:spcAft>
                      </a:pPr>
                      <a:r>
                        <a:rPr lang="en-GB" sz="1200" dirty="0">
                          <a:solidFill>
                            <a:schemeClr val="tx1"/>
                          </a:solidFill>
                          <a:effectLst/>
                        </a:rPr>
                        <a:t> </a:t>
                      </a:r>
                    </a:p>
                    <a:p>
                      <a:pPr algn="ctr">
                        <a:lnSpc>
                          <a:spcPct val="107000"/>
                        </a:lnSpc>
                        <a:spcAft>
                          <a:spcPts val="0"/>
                        </a:spcAft>
                      </a:pPr>
                      <a:r>
                        <a:rPr lang="en-GB" sz="1200" dirty="0">
                          <a:solidFill>
                            <a:schemeClr val="tx1"/>
                          </a:solidFill>
                          <a:effectLst/>
                        </a:rPr>
                        <a:t>Four states of mind</a:t>
                      </a:r>
                    </a:p>
                    <a:p>
                      <a:pPr algn="ctr">
                        <a:lnSpc>
                          <a:spcPct val="107000"/>
                        </a:lnSpc>
                        <a:spcAft>
                          <a:spcPts val="0"/>
                        </a:spcAft>
                      </a:pPr>
                      <a:r>
                        <a:rPr lang="en-GB" sz="1200" dirty="0">
                          <a:solidFill>
                            <a:schemeClr val="tx1"/>
                          </a:solidFill>
                          <a:effectLst/>
                        </a:rPr>
                        <a:t> </a:t>
                      </a:r>
                    </a:p>
                    <a:p>
                      <a:pPr algn="ctr">
                        <a:lnSpc>
                          <a:spcPct val="107000"/>
                        </a:lnSpc>
                        <a:spcAft>
                          <a:spcPts val="0"/>
                        </a:spcAft>
                      </a:pPr>
                      <a:r>
                        <a:rPr lang="en-GB" sz="1200" dirty="0">
                          <a:solidFill>
                            <a:schemeClr val="tx1"/>
                          </a:solidFill>
                          <a:effectLst/>
                        </a:rPr>
                        <a:t>Develop good thoughts</a:t>
                      </a:r>
                    </a:p>
                    <a:p>
                      <a:pPr algn="ctr">
                        <a:lnSpc>
                          <a:spcPct val="107000"/>
                        </a:lnSpc>
                        <a:spcAft>
                          <a:spcPts val="0"/>
                        </a:spcAft>
                      </a:pPr>
                      <a:r>
                        <a:rPr lang="en-GB" sz="1200" dirty="0">
                          <a:solidFill>
                            <a:schemeClr val="tx1"/>
                          </a:solidFill>
                          <a:effectLst/>
                        </a:rPr>
                        <a:t>Keep good thoughts</a:t>
                      </a:r>
                    </a:p>
                    <a:p>
                      <a:pPr algn="ctr">
                        <a:lnSpc>
                          <a:spcPct val="107000"/>
                        </a:lnSpc>
                        <a:spcAft>
                          <a:spcPts val="0"/>
                        </a:spcAft>
                      </a:pPr>
                      <a:r>
                        <a:rPr lang="en-GB" sz="1200" dirty="0">
                          <a:solidFill>
                            <a:schemeClr val="tx1"/>
                          </a:solidFill>
                          <a:effectLst/>
                        </a:rPr>
                        <a:t>Stop bad thoughts</a:t>
                      </a:r>
                    </a:p>
                    <a:p>
                      <a:pPr algn="ctr">
                        <a:lnSpc>
                          <a:spcPct val="107000"/>
                        </a:lnSpc>
                        <a:spcAft>
                          <a:spcPts val="0"/>
                        </a:spcAft>
                      </a:pPr>
                      <a:r>
                        <a:rPr lang="en-GB" sz="1200" dirty="0">
                          <a:solidFill>
                            <a:schemeClr val="tx1"/>
                          </a:solidFill>
                          <a:effectLst/>
                        </a:rPr>
                        <a:t>Keep out bad thoughts</a:t>
                      </a:r>
                    </a:p>
                    <a:p>
                      <a:pPr algn="ctr">
                        <a:lnSpc>
                          <a:spcPct val="107000"/>
                        </a:lnSpc>
                        <a:spcAft>
                          <a:spcPts val="0"/>
                        </a:spcAft>
                      </a:pP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 Fold</a:t>
                      </a:r>
                      <a:r>
                        <a:rPr lang="en-GB" sz="16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Path</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solidFill>
                      <a:schemeClr val="tx2">
                        <a:lumMod val="20000"/>
                        <a:lumOff val="80000"/>
                      </a:schemeClr>
                    </a:solidFill>
                  </a:tcPr>
                </a:tc>
                <a:tc>
                  <a:txBody>
                    <a:bodyPr/>
                    <a:lstStyle/>
                    <a:p>
                      <a:pPr algn="ctr">
                        <a:lnSpc>
                          <a:spcPct val="107000"/>
                        </a:lnSpc>
                        <a:spcAft>
                          <a:spcPts val="0"/>
                        </a:spcAft>
                      </a:pPr>
                      <a:r>
                        <a:rPr lang="en-GB" sz="1400" dirty="0">
                          <a:effectLst/>
                        </a:rPr>
                        <a:t>Mindfulness</a:t>
                      </a:r>
                    </a:p>
                    <a:p>
                      <a:pPr algn="ctr">
                        <a:lnSpc>
                          <a:spcPct val="107000"/>
                        </a:lnSpc>
                        <a:spcAft>
                          <a:spcPts val="0"/>
                        </a:spcAft>
                      </a:pPr>
                      <a:r>
                        <a:rPr lang="en-GB" sz="1200" dirty="0">
                          <a:effectLst/>
                        </a:rPr>
                        <a:t> </a:t>
                      </a:r>
                    </a:p>
                    <a:p>
                      <a:pPr algn="ctr">
                        <a:lnSpc>
                          <a:spcPct val="107000"/>
                        </a:lnSpc>
                        <a:spcAft>
                          <a:spcPts val="0"/>
                        </a:spcAft>
                      </a:pPr>
                      <a:r>
                        <a:rPr lang="en-GB" sz="1200" dirty="0" err="1">
                          <a:effectLst/>
                        </a:rPr>
                        <a:t>Sattipathana</a:t>
                      </a:r>
                      <a:r>
                        <a:rPr lang="en-GB" sz="1200" dirty="0">
                          <a:effectLst/>
                        </a:rPr>
                        <a:t> </a:t>
                      </a:r>
                      <a:r>
                        <a:rPr lang="en-GB" sz="1200" dirty="0" err="1">
                          <a:effectLst/>
                        </a:rPr>
                        <a:t>sutta</a:t>
                      </a:r>
                      <a:endParaRPr lang="en-GB" sz="1200" dirty="0">
                        <a:effectLst/>
                      </a:endParaRPr>
                    </a:p>
                    <a:p>
                      <a:pPr algn="ctr">
                        <a:lnSpc>
                          <a:spcPct val="107000"/>
                        </a:lnSpc>
                        <a:spcAft>
                          <a:spcPts val="0"/>
                        </a:spcAft>
                      </a:pPr>
                      <a:r>
                        <a:rPr lang="en-GB" sz="1200" dirty="0">
                          <a:effectLst/>
                        </a:rPr>
                        <a:t>4 objects of mindfulness (body, feeling, state of mind, consciousness)</a:t>
                      </a:r>
                    </a:p>
                    <a:p>
                      <a:pPr algn="ctr">
                        <a:lnSpc>
                          <a:spcPct val="107000"/>
                        </a:lnSpc>
                        <a:spcAft>
                          <a:spcPts val="0"/>
                        </a:spcAft>
                      </a:pPr>
                      <a:r>
                        <a:rPr lang="en-GB" sz="1200" dirty="0">
                          <a:effectLst/>
                        </a:rPr>
                        <a:t>This develops right mindfulness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tc>
                <a:tc>
                  <a:txBody>
                    <a:bodyPr/>
                    <a:lstStyle/>
                    <a:p>
                      <a:pPr algn="ctr">
                        <a:lnSpc>
                          <a:spcPct val="107000"/>
                        </a:lnSpc>
                        <a:spcAft>
                          <a:spcPts val="0"/>
                        </a:spcAft>
                      </a:pPr>
                      <a:r>
                        <a:rPr lang="en-GB" sz="1400" dirty="0" err="1">
                          <a:effectLst/>
                        </a:rPr>
                        <a:t>Anapanasati</a:t>
                      </a:r>
                      <a:endParaRPr lang="en-GB" sz="1400" dirty="0">
                        <a:effectLst/>
                      </a:endParaRPr>
                    </a:p>
                    <a:p>
                      <a:pPr algn="ctr">
                        <a:lnSpc>
                          <a:spcPct val="107000"/>
                        </a:lnSpc>
                        <a:spcAft>
                          <a:spcPts val="0"/>
                        </a:spcAft>
                      </a:pPr>
                      <a:r>
                        <a:rPr lang="en-GB" sz="1200" dirty="0">
                          <a:effectLst/>
                        </a:rPr>
                        <a:t> </a:t>
                      </a:r>
                    </a:p>
                    <a:p>
                      <a:pPr algn="ctr">
                        <a:lnSpc>
                          <a:spcPct val="107000"/>
                        </a:lnSpc>
                        <a:spcAft>
                          <a:spcPts val="0"/>
                        </a:spcAft>
                      </a:pPr>
                      <a:r>
                        <a:rPr lang="en-GB" sz="1200" dirty="0">
                          <a:effectLst/>
                        </a:rPr>
                        <a:t>Breathing (posture and counting)</a:t>
                      </a:r>
                    </a:p>
                    <a:p>
                      <a:pPr algn="ctr">
                        <a:lnSpc>
                          <a:spcPct val="107000"/>
                        </a:lnSpc>
                        <a:spcAft>
                          <a:spcPts val="0"/>
                        </a:spcAft>
                      </a:pPr>
                      <a:r>
                        <a:rPr lang="en-GB" sz="1200" dirty="0">
                          <a:effectLst/>
                        </a:rPr>
                        <a:t>(Bare attention) </a:t>
                      </a:r>
                    </a:p>
                    <a:p>
                      <a:pPr algn="ctr">
                        <a:lnSpc>
                          <a:spcPct val="107000"/>
                        </a:lnSpc>
                        <a:spcAft>
                          <a:spcPts val="0"/>
                        </a:spcAft>
                      </a:pPr>
                      <a:r>
                        <a:rPr lang="en-GB" sz="1200" dirty="0">
                          <a:effectLst/>
                        </a:rPr>
                        <a:t> </a:t>
                      </a:r>
                    </a:p>
                    <a:p>
                      <a:pPr algn="ctr">
                        <a:lnSpc>
                          <a:spcPct val="107000"/>
                        </a:lnSpc>
                        <a:spcAft>
                          <a:spcPts val="0"/>
                        </a:spcAft>
                      </a:pPr>
                      <a:r>
                        <a:rPr lang="en-GB" sz="1200" dirty="0">
                          <a:effectLst/>
                        </a:rPr>
                        <a:t>This develops right mindfulness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tc>
                <a:tc>
                  <a:txBody>
                    <a:bodyPr/>
                    <a:lstStyle/>
                    <a:p>
                      <a:pPr algn="ctr">
                        <a:lnSpc>
                          <a:spcPct val="107000"/>
                        </a:lnSpc>
                        <a:spcAft>
                          <a:spcPts val="0"/>
                        </a:spcAft>
                      </a:pPr>
                      <a:r>
                        <a:rPr lang="en-GB" sz="1400" dirty="0">
                          <a:effectLst/>
                        </a:rPr>
                        <a:t>Walking</a:t>
                      </a:r>
                    </a:p>
                    <a:p>
                      <a:pPr algn="ctr">
                        <a:lnSpc>
                          <a:spcPct val="107000"/>
                        </a:lnSpc>
                        <a:spcAft>
                          <a:spcPts val="0"/>
                        </a:spcAft>
                      </a:pPr>
                      <a:r>
                        <a:rPr lang="en-GB" sz="1200" dirty="0">
                          <a:effectLst/>
                        </a:rPr>
                        <a:t> </a:t>
                      </a:r>
                    </a:p>
                    <a:p>
                      <a:pPr algn="ctr">
                        <a:lnSpc>
                          <a:spcPct val="107000"/>
                        </a:lnSpc>
                        <a:spcAft>
                          <a:spcPts val="0"/>
                        </a:spcAft>
                      </a:pPr>
                      <a:r>
                        <a:rPr lang="en-GB" sz="1200" dirty="0">
                          <a:effectLst/>
                        </a:rPr>
                        <a:t>Counting steps</a:t>
                      </a:r>
                    </a:p>
                    <a:p>
                      <a:pPr algn="ctr">
                        <a:lnSpc>
                          <a:spcPct val="107000"/>
                        </a:lnSpc>
                        <a:spcAft>
                          <a:spcPts val="0"/>
                        </a:spcAft>
                      </a:pPr>
                      <a:r>
                        <a:rPr lang="en-GB" sz="1200" dirty="0">
                          <a:effectLst/>
                        </a:rPr>
                        <a:t>Awareness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tc>
                <a:tc>
                  <a:txBody>
                    <a:bodyPr/>
                    <a:lstStyle/>
                    <a:p>
                      <a:pPr algn="ctr">
                        <a:lnSpc>
                          <a:spcPct val="107000"/>
                        </a:lnSpc>
                        <a:spcAft>
                          <a:spcPts val="0"/>
                        </a:spcAft>
                      </a:pPr>
                      <a:r>
                        <a:rPr lang="en-GB" sz="1200" dirty="0" err="1">
                          <a:effectLst/>
                        </a:rPr>
                        <a:t>Buddhagosa’s</a:t>
                      </a:r>
                      <a:endParaRPr lang="en-GB" sz="1200" dirty="0">
                        <a:effectLst/>
                      </a:endParaRPr>
                    </a:p>
                    <a:p>
                      <a:pPr algn="ctr">
                        <a:lnSpc>
                          <a:spcPct val="107000"/>
                        </a:lnSpc>
                        <a:spcAft>
                          <a:spcPts val="0"/>
                        </a:spcAft>
                      </a:pPr>
                      <a:r>
                        <a:rPr lang="en-GB" sz="1200" dirty="0" err="1">
                          <a:effectLst/>
                        </a:rPr>
                        <a:t>Visuddhimagga</a:t>
                      </a:r>
                      <a:endParaRPr lang="en-GB" sz="1200" dirty="0">
                        <a:effectLst/>
                      </a:endParaRPr>
                    </a:p>
                    <a:p>
                      <a:pPr algn="ctr">
                        <a:lnSpc>
                          <a:spcPct val="107000"/>
                        </a:lnSpc>
                        <a:spcAft>
                          <a:spcPts val="0"/>
                        </a:spcAft>
                      </a:pPr>
                      <a:r>
                        <a:rPr lang="en-GB" sz="1200" dirty="0">
                          <a:effectLst/>
                        </a:rPr>
                        <a:t> </a:t>
                      </a:r>
                    </a:p>
                    <a:p>
                      <a:pPr algn="ctr">
                        <a:lnSpc>
                          <a:spcPct val="107000"/>
                        </a:lnSpc>
                        <a:spcAft>
                          <a:spcPts val="0"/>
                        </a:spcAft>
                      </a:pPr>
                      <a:r>
                        <a:rPr lang="en-GB" sz="1200" dirty="0">
                          <a:effectLst/>
                        </a:rPr>
                        <a:t>6 fold schema. Single pointed focus to develop higher knowledge.</a:t>
                      </a:r>
                    </a:p>
                    <a:p>
                      <a:pPr algn="ctr">
                        <a:lnSpc>
                          <a:spcPct val="107000"/>
                        </a:lnSpc>
                        <a:spcAft>
                          <a:spcPts val="0"/>
                        </a:spcAft>
                      </a:pPr>
                      <a:r>
                        <a:rPr lang="en-GB" sz="1200" dirty="0">
                          <a:effectLst/>
                        </a:rPr>
                        <a:t> </a:t>
                      </a:r>
                    </a:p>
                    <a:p>
                      <a:pPr algn="ctr">
                        <a:lnSpc>
                          <a:spcPct val="107000"/>
                        </a:lnSpc>
                        <a:spcAft>
                          <a:spcPts val="0"/>
                        </a:spcAft>
                      </a:pPr>
                      <a:r>
                        <a:rPr lang="en-GB" sz="1200" dirty="0">
                          <a:effectLst/>
                        </a:rPr>
                        <a:t>This develops</a:t>
                      </a:r>
                    </a:p>
                    <a:p>
                      <a:pPr algn="ctr">
                        <a:lnSpc>
                          <a:spcPct val="107000"/>
                        </a:lnSpc>
                        <a:spcAft>
                          <a:spcPts val="0"/>
                        </a:spcAft>
                      </a:pPr>
                      <a:r>
                        <a:rPr lang="en-GB" sz="1200" dirty="0">
                          <a:effectLst/>
                        </a:rPr>
                        <a:t>right concentration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tc>
                <a:tc>
                  <a:txBody>
                    <a:bodyPr/>
                    <a:lstStyle/>
                    <a:p>
                      <a:pPr algn="ctr">
                        <a:lnSpc>
                          <a:spcPct val="107000"/>
                        </a:lnSpc>
                        <a:spcAft>
                          <a:spcPts val="0"/>
                        </a:spcAft>
                      </a:pPr>
                      <a:r>
                        <a:rPr lang="en-GB" sz="1400" dirty="0">
                          <a:effectLst/>
                        </a:rPr>
                        <a:t>Chanting</a:t>
                      </a:r>
                    </a:p>
                    <a:p>
                      <a:pPr algn="ctr">
                        <a:lnSpc>
                          <a:spcPct val="107000"/>
                        </a:lnSpc>
                        <a:spcAft>
                          <a:spcPts val="0"/>
                        </a:spcAft>
                      </a:pPr>
                      <a:r>
                        <a:rPr lang="en-GB" sz="1200" dirty="0">
                          <a:effectLst/>
                        </a:rPr>
                        <a:t> </a:t>
                      </a:r>
                    </a:p>
                    <a:p>
                      <a:pPr algn="ctr">
                        <a:lnSpc>
                          <a:spcPct val="107000"/>
                        </a:lnSpc>
                        <a:spcAft>
                          <a:spcPts val="0"/>
                        </a:spcAft>
                      </a:pPr>
                      <a:r>
                        <a:rPr lang="en-GB" sz="1200" dirty="0">
                          <a:effectLst/>
                        </a:rPr>
                        <a:t>Pure Land</a:t>
                      </a:r>
                    </a:p>
                    <a:p>
                      <a:pPr algn="ctr">
                        <a:lnSpc>
                          <a:spcPct val="107000"/>
                        </a:lnSpc>
                        <a:spcAft>
                          <a:spcPts val="0"/>
                        </a:spcAft>
                      </a:pPr>
                      <a:r>
                        <a:rPr lang="en-GB" sz="1200" dirty="0">
                          <a:effectLst/>
                        </a:rPr>
                        <a:t> </a:t>
                      </a:r>
                    </a:p>
                    <a:p>
                      <a:pPr algn="ctr">
                        <a:lnSpc>
                          <a:spcPct val="107000"/>
                        </a:lnSpc>
                        <a:spcAft>
                          <a:spcPts val="0"/>
                        </a:spcAft>
                      </a:pPr>
                      <a:r>
                        <a:rPr lang="en-GB" sz="1200" dirty="0">
                          <a:effectLst/>
                        </a:rPr>
                        <a:t>“</a:t>
                      </a:r>
                      <a:r>
                        <a:rPr lang="en-GB" sz="1200" dirty="0" err="1">
                          <a:effectLst/>
                        </a:rPr>
                        <a:t>Namu</a:t>
                      </a:r>
                      <a:r>
                        <a:rPr lang="en-GB" sz="1200" dirty="0">
                          <a:effectLst/>
                        </a:rPr>
                        <a:t> </a:t>
                      </a:r>
                      <a:r>
                        <a:rPr lang="en-GB" sz="1200" dirty="0" err="1">
                          <a:effectLst/>
                        </a:rPr>
                        <a:t>Amida</a:t>
                      </a:r>
                      <a:r>
                        <a:rPr lang="en-GB" sz="1200" dirty="0">
                          <a:effectLst/>
                        </a:rPr>
                        <a:t> </a:t>
                      </a:r>
                      <a:r>
                        <a:rPr lang="en-GB" sz="1200" dirty="0" err="1">
                          <a:effectLst/>
                        </a:rPr>
                        <a:t>Butsu</a:t>
                      </a:r>
                      <a:r>
                        <a:rPr lang="en-GB" sz="1200" dirty="0">
                          <a:effectLst/>
                        </a:rPr>
                        <a:t>”</a:t>
                      </a:r>
                    </a:p>
                    <a:p>
                      <a:pPr algn="ctr">
                        <a:lnSpc>
                          <a:spcPct val="107000"/>
                        </a:lnSpc>
                        <a:spcAft>
                          <a:spcPts val="0"/>
                        </a:spcAft>
                      </a:pPr>
                      <a:r>
                        <a:rPr lang="en-GB" sz="1200" dirty="0">
                          <a:effectLst/>
                        </a:rPr>
                        <a:t> </a:t>
                      </a:r>
                    </a:p>
                    <a:p>
                      <a:pPr algn="ctr">
                        <a:lnSpc>
                          <a:spcPct val="107000"/>
                        </a:lnSpc>
                        <a:spcAft>
                          <a:spcPts val="0"/>
                        </a:spcAft>
                      </a:pPr>
                      <a:r>
                        <a:rPr lang="en-GB" sz="1200" dirty="0">
                          <a:effectLst/>
                        </a:rPr>
                        <a:t>Or Tibetan</a:t>
                      </a:r>
                    </a:p>
                    <a:p>
                      <a:pPr algn="ctr">
                        <a:lnSpc>
                          <a:spcPct val="107000"/>
                        </a:lnSpc>
                        <a:spcAft>
                          <a:spcPts val="0"/>
                        </a:spcAft>
                      </a:pPr>
                      <a:r>
                        <a:rPr lang="en-GB" sz="1200" dirty="0">
                          <a:effectLst/>
                        </a:rPr>
                        <a:t> </a:t>
                      </a:r>
                    </a:p>
                    <a:p>
                      <a:pPr algn="ctr">
                        <a:lnSpc>
                          <a:spcPct val="107000"/>
                        </a:lnSpc>
                        <a:spcAft>
                          <a:spcPts val="0"/>
                        </a:spcAft>
                      </a:pPr>
                      <a:r>
                        <a:rPr lang="en-GB" sz="1200" dirty="0">
                          <a:effectLst/>
                        </a:rPr>
                        <a:t>“Om Mani Padme Hum”</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solidFill>
                      <a:schemeClr val="accent3">
                        <a:lumMod val="40000"/>
                        <a:lumOff val="60000"/>
                      </a:schemeClr>
                    </a:solidFill>
                  </a:tcPr>
                </a:tc>
                <a:tc>
                  <a:txBody>
                    <a:bodyPr/>
                    <a:lstStyle/>
                    <a:p>
                      <a:pPr algn="ctr">
                        <a:lnSpc>
                          <a:spcPct val="107000"/>
                        </a:lnSpc>
                        <a:spcAft>
                          <a:spcPts val="0"/>
                        </a:spcAft>
                      </a:pPr>
                      <a:r>
                        <a:rPr lang="en-GB" sz="1200" dirty="0">
                          <a:effectLst/>
                        </a:rPr>
                        <a:t>Visualisation</a:t>
                      </a:r>
                    </a:p>
                    <a:p>
                      <a:pPr algn="ctr">
                        <a:lnSpc>
                          <a:spcPct val="107000"/>
                        </a:lnSpc>
                        <a:spcAft>
                          <a:spcPts val="0"/>
                        </a:spcAft>
                      </a:pPr>
                      <a:r>
                        <a:rPr lang="en-GB" sz="1200" dirty="0">
                          <a:effectLst/>
                        </a:rPr>
                        <a:t> </a:t>
                      </a:r>
                    </a:p>
                    <a:p>
                      <a:pPr algn="ctr">
                        <a:lnSpc>
                          <a:spcPct val="107000"/>
                        </a:lnSpc>
                        <a:spcAft>
                          <a:spcPts val="0"/>
                        </a:spcAft>
                      </a:pPr>
                      <a:r>
                        <a:rPr lang="en-GB" sz="1200" dirty="0">
                          <a:effectLst/>
                        </a:rPr>
                        <a:t>Tibetan</a:t>
                      </a:r>
                    </a:p>
                    <a:p>
                      <a:pPr algn="ctr">
                        <a:lnSpc>
                          <a:spcPct val="107000"/>
                        </a:lnSpc>
                        <a:spcAft>
                          <a:spcPts val="0"/>
                        </a:spcAft>
                      </a:pPr>
                      <a:r>
                        <a:rPr lang="en-GB" sz="1200" dirty="0">
                          <a:effectLst/>
                        </a:rPr>
                        <a:t>Deity yoga</a:t>
                      </a:r>
                    </a:p>
                    <a:p>
                      <a:pPr algn="ctr">
                        <a:lnSpc>
                          <a:spcPct val="107000"/>
                        </a:lnSpc>
                        <a:spcAft>
                          <a:spcPts val="0"/>
                        </a:spcAft>
                      </a:pPr>
                      <a:r>
                        <a:rPr lang="en-GB" sz="1200" dirty="0">
                          <a:effectLst/>
                        </a:rPr>
                        <a:t>Mandalas</a:t>
                      </a:r>
                    </a:p>
                    <a:p>
                      <a:pPr algn="ctr">
                        <a:lnSpc>
                          <a:spcPct val="107000"/>
                        </a:lnSpc>
                        <a:spcAft>
                          <a:spcPts val="0"/>
                        </a:spcAft>
                      </a:pPr>
                      <a:r>
                        <a:rPr lang="en-GB" sz="1200" dirty="0" err="1">
                          <a:effectLst/>
                        </a:rPr>
                        <a:t>Tonglen</a:t>
                      </a:r>
                      <a:endParaRPr lang="en-GB" sz="1200" dirty="0">
                        <a:effectLst/>
                      </a:endParaRPr>
                    </a:p>
                    <a:p>
                      <a:pPr algn="ctr">
                        <a:lnSpc>
                          <a:spcPct val="107000"/>
                        </a:lnSpc>
                        <a:spcAft>
                          <a:spcPts val="0"/>
                        </a:spcAft>
                      </a:pPr>
                      <a:r>
                        <a:rPr lang="en-GB" sz="1200" dirty="0">
                          <a:effectLst/>
                        </a:rPr>
                        <a:t> </a:t>
                      </a:r>
                    </a:p>
                    <a:p>
                      <a:pPr algn="ctr">
                        <a:lnSpc>
                          <a:spcPct val="107000"/>
                        </a:lnSpc>
                        <a:spcAft>
                          <a:spcPts val="0"/>
                        </a:spcAft>
                      </a:pPr>
                      <a:r>
                        <a:rPr lang="en-GB" sz="1200" dirty="0">
                          <a:effectLst/>
                        </a:rPr>
                        <a:t>Pure Land</a:t>
                      </a:r>
                    </a:p>
                    <a:p>
                      <a:pPr algn="ctr">
                        <a:lnSpc>
                          <a:spcPct val="107000"/>
                        </a:lnSpc>
                        <a:spcAft>
                          <a:spcPts val="0"/>
                        </a:spcAft>
                      </a:pPr>
                      <a:r>
                        <a:rPr lang="en-GB" sz="1200" dirty="0">
                          <a:effectLst/>
                        </a:rPr>
                        <a:t>Jewelled tower in the pure land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solidFill>
                      <a:schemeClr val="accent3">
                        <a:lumMod val="40000"/>
                        <a:lumOff val="60000"/>
                      </a:schemeClr>
                    </a:solidFill>
                  </a:tcPr>
                </a:tc>
                <a:tc>
                  <a:txBody>
                    <a:bodyPr/>
                    <a:lstStyle/>
                    <a:p>
                      <a:pPr algn="ctr">
                        <a:lnSpc>
                          <a:spcPct val="107000"/>
                        </a:lnSpc>
                        <a:spcAft>
                          <a:spcPts val="0"/>
                        </a:spcAft>
                      </a:pPr>
                      <a:r>
                        <a:rPr lang="en-GB" sz="1400" dirty="0">
                          <a:effectLst/>
                        </a:rPr>
                        <a:t>Rinzai Zen</a:t>
                      </a:r>
                    </a:p>
                    <a:p>
                      <a:pPr algn="ctr">
                        <a:lnSpc>
                          <a:spcPct val="107000"/>
                        </a:lnSpc>
                        <a:spcAft>
                          <a:spcPts val="0"/>
                        </a:spcAft>
                      </a:pPr>
                      <a:r>
                        <a:rPr lang="en-GB" sz="1200" dirty="0">
                          <a:effectLst/>
                        </a:rPr>
                        <a:t> </a:t>
                      </a:r>
                    </a:p>
                    <a:p>
                      <a:pPr algn="ctr">
                        <a:lnSpc>
                          <a:spcPct val="107000"/>
                        </a:lnSpc>
                        <a:spcAft>
                          <a:spcPts val="0"/>
                        </a:spcAft>
                      </a:pPr>
                      <a:r>
                        <a:rPr lang="en-GB" sz="1200" dirty="0" err="1">
                          <a:effectLst/>
                        </a:rPr>
                        <a:t>Koan</a:t>
                      </a:r>
                      <a:endParaRPr lang="en-GB" sz="1200" dirty="0">
                        <a:effectLst/>
                      </a:endParaRPr>
                    </a:p>
                    <a:p>
                      <a:pPr algn="ctr">
                        <a:lnSpc>
                          <a:spcPct val="107000"/>
                        </a:lnSpc>
                        <a:spcAft>
                          <a:spcPts val="0"/>
                        </a:spcAft>
                      </a:pPr>
                      <a:r>
                        <a:rPr lang="en-GB" sz="1200" dirty="0">
                          <a:effectLst/>
                        </a:rPr>
                        <a:t> </a:t>
                      </a:r>
                    </a:p>
                    <a:p>
                      <a:pPr algn="ctr">
                        <a:lnSpc>
                          <a:spcPct val="107000"/>
                        </a:lnSpc>
                        <a:spcAft>
                          <a:spcPts val="0"/>
                        </a:spcAft>
                      </a:pPr>
                      <a:r>
                        <a:rPr lang="en-GB" sz="1200" dirty="0">
                          <a:effectLst/>
                        </a:rPr>
                        <a:t>Insight into the nature of </a:t>
                      </a:r>
                      <a:r>
                        <a:rPr lang="en-GB" sz="1200" dirty="0" err="1">
                          <a:effectLst/>
                        </a:rPr>
                        <a:t>sunyata</a:t>
                      </a:r>
                      <a:r>
                        <a:rPr lang="en-GB" sz="1200" dirty="0">
                          <a:effectLst/>
                        </a:rPr>
                        <a:t> without words</a:t>
                      </a:r>
                    </a:p>
                    <a:p>
                      <a:pPr algn="ctr">
                        <a:lnSpc>
                          <a:spcPct val="107000"/>
                        </a:lnSpc>
                        <a:spcAft>
                          <a:spcPts val="0"/>
                        </a:spcAft>
                      </a:pPr>
                      <a:r>
                        <a:rPr lang="en-GB" sz="1200" dirty="0">
                          <a:effectLst/>
                        </a:rPr>
                        <a:t> </a:t>
                      </a:r>
                    </a:p>
                    <a:p>
                      <a:pPr algn="ct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solidFill>
                      <a:schemeClr val="accent3">
                        <a:lumMod val="40000"/>
                        <a:lumOff val="60000"/>
                      </a:schemeClr>
                    </a:solidFill>
                  </a:tcPr>
                </a:tc>
                <a:tc>
                  <a:txBody>
                    <a:bodyPr/>
                    <a:lstStyle/>
                    <a:p>
                      <a:pPr algn="ctr">
                        <a:lnSpc>
                          <a:spcPct val="107000"/>
                        </a:lnSpc>
                        <a:spcAft>
                          <a:spcPts val="0"/>
                        </a:spcAft>
                      </a:pPr>
                      <a:r>
                        <a:rPr lang="en-GB" sz="1400" dirty="0">
                          <a:effectLst/>
                        </a:rPr>
                        <a:t>Soto Zen</a:t>
                      </a:r>
                    </a:p>
                    <a:p>
                      <a:pPr algn="ctr">
                        <a:lnSpc>
                          <a:spcPct val="107000"/>
                        </a:lnSpc>
                        <a:spcAft>
                          <a:spcPts val="0"/>
                        </a:spcAft>
                      </a:pPr>
                      <a:r>
                        <a:rPr lang="en-GB" sz="1200" dirty="0">
                          <a:effectLst/>
                        </a:rPr>
                        <a:t> </a:t>
                      </a:r>
                    </a:p>
                    <a:p>
                      <a:pPr algn="ctr">
                        <a:lnSpc>
                          <a:spcPct val="107000"/>
                        </a:lnSpc>
                        <a:spcAft>
                          <a:spcPts val="0"/>
                        </a:spcAft>
                      </a:pPr>
                      <a:r>
                        <a:rPr lang="en-GB" sz="1200" dirty="0">
                          <a:effectLst/>
                        </a:rPr>
                        <a:t>Just sitting</a:t>
                      </a:r>
                    </a:p>
                    <a:p>
                      <a:pPr algn="ctr">
                        <a:lnSpc>
                          <a:spcPct val="107000"/>
                        </a:lnSpc>
                        <a:spcAft>
                          <a:spcPts val="0"/>
                        </a:spcAft>
                      </a:pPr>
                      <a:r>
                        <a:rPr lang="en-GB" sz="1200" dirty="0">
                          <a:effectLst/>
                        </a:rPr>
                        <a:t> </a:t>
                      </a:r>
                    </a:p>
                    <a:p>
                      <a:pPr algn="ctr">
                        <a:lnSpc>
                          <a:spcPct val="107000"/>
                        </a:lnSpc>
                        <a:spcAft>
                          <a:spcPts val="0"/>
                        </a:spcAft>
                      </a:pPr>
                      <a:r>
                        <a:rPr lang="en-GB" sz="1200" dirty="0">
                          <a:effectLst/>
                        </a:rPr>
                        <a:t> You are already a Buddha</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solidFill>
                      <a:schemeClr val="accent3">
                        <a:lumMod val="60000"/>
                        <a:lumOff val="40000"/>
                      </a:schemeClr>
                    </a:solidFill>
                  </a:tcPr>
                </a:tc>
                <a:extLst>
                  <a:ext uri="{0D108BD9-81ED-4DB2-BD59-A6C34878D82A}">
                    <a16:rowId xmlns:a16="http://schemas.microsoft.com/office/drawing/2014/main" val="10001"/>
                  </a:ext>
                </a:extLst>
              </a:tr>
              <a:tr h="628250">
                <a:tc gridSpan="5">
                  <a:txBody>
                    <a:bodyPr/>
                    <a:lstStyle/>
                    <a:p>
                      <a:pPr algn="ctr">
                        <a:lnSpc>
                          <a:spcPct val="107000"/>
                        </a:lnSpc>
                        <a:spcAft>
                          <a:spcPts val="0"/>
                        </a:spcAft>
                      </a:pPr>
                      <a:r>
                        <a:rPr lang="en-GB" sz="1800" dirty="0">
                          <a:effectLst/>
                        </a:rPr>
                        <a:t>Theravada</a:t>
                      </a:r>
                    </a:p>
                    <a:p>
                      <a:pPr algn="ct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algn="ctr">
                        <a:lnSpc>
                          <a:spcPct val="107000"/>
                        </a:lnSpc>
                        <a:spcAft>
                          <a:spcPts val="0"/>
                        </a:spcAft>
                      </a:pPr>
                      <a:r>
                        <a:rPr lang="en-GB" sz="1600" dirty="0">
                          <a:effectLst/>
                        </a:rPr>
                        <a:t>Mahayana</a:t>
                      </a:r>
                    </a:p>
                    <a:p>
                      <a:pPr algn="ctr">
                        <a:lnSpc>
                          <a:spcPct val="107000"/>
                        </a:lnSpc>
                        <a:spcAft>
                          <a:spcPts val="0"/>
                        </a:spcAft>
                      </a:pPr>
                      <a:r>
                        <a:rPr lang="en-GB" sz="1200" dirty="0">
                          <a:effectLst/>
                        </a:rPr>
                        <a:t>Leads to sudden enlightenment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solidFill>
                      <a:schemeClr val="accent3">
                        <a:lumMod val="40000"/>
                        <a:lumOff val="60000"/>
                      </a:schemeClr>
                    </a:solidFill>
                  </a:tcPr>
                </a:tc>
                <a:tc hMerge="1">
                  <a:txBody>
                    <a:bodyPr/>
                    <a:lstStyle/>
                    <a:p>
                      <a:endParaRPr lang="en-GB"/>
                    </a:p>
                  </a:txBody>
                  <a:tcPr/>
                </a:tc>
                <a:tc hMerge="1">
                  <a:txBody>
                    <a:bodyPr/>
                    <a:lstStyle/>
                    <a:p>
                      <a:endParaRPr lang="en-GB"/>
                    </a:p>
                  </a:txBody>
                  <a:tcPr/>
                </a:tc>
                <a:tc>
                  <a:txBody>
                    <a:bodyPr/>
                    <a:lstStyle/>
                    <a:p>
                      <a:pPr algn="ct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solidFill>
                      <a:schemeClr val="accent3">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99866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a:ln>
            <a:solidFill>
              <a:srgbClr val="F913CD"/>
            </a:solidFill>
          </a:ln>
        </p:spPr>
        <p:txBody>
          <a:bodyPr>
            <a:normAutofit fontScale="90000"/>
          </a:bodyPr>
          <a:lstStyle/>
          <a:p>
            <a:r>
              <a:rPr lang="en-GB" sz="2800" b="1" dirty="0"/>
              <a:t>Different ideas about Meditation in Buddhist Schools of Thought</a:t>
            </a:r>
          </a:p>
        </p:txBody>
      </p:sp>
      <p:sp>
        <p:nvSpPr>
          <p:cNvPr id="3" name="Content Placeholder 2"/>
          <p:cNvSpPr>
            <a:spLocks noGrp="1"/>
          </p:cNvSpPr>
          <p:nvPr>
            <p:ph idx="1"/>
          </p:nvPr>
        </p:nvSpPr>
        <p:spPr>
          <a:xfrm>
            <a:off x="0" y="1124744"/>
            <a:ext cx="9144000" cy="5472608"/>
          </a:xfrm>
        </p:spPr>
        <p:txBody>
          <a:bodyPr>
            <a:normAutofit fontScale="25000" lnSpcReduction="20000"/>
          </a:bodyPr>
          <a:lstStyle/>
          <a:p>
            <a:pPr algn="just"/>
            <a:r>
              <a:rPr lang="en-GB" sz="8000" dirty="0"/>
              <a:t>Mindfulness meditation is seem as separate from single pointedness of thought or concentration meditation. In </a:t>
            </a:r>
            <a:r>
              <a:rPr lang="en-GB" sz="8000" b="1" dirty="0"/>
              <a:t>mindfulness</a:t>
            </a:r>
            <a:r>
              <a:rPr lang="en-GB" sz="8000" dirty="0"/>
              <a:t> a meditator try to become and remain fully aware of their body and mind.  Whereas in </a:t>
            </a:r>
            <a:r>
              <a:rPr lang="en-GB" sz="8000" b="1" dirty="0"/>
              <a:t>concentration</a:t>
            </a:r>
            <a:r>
              <a:rPr lang="en-GB" sz="8000" dirty="0"/>
              <a:t> meditation the meditator tries to focus single </a:t>
            </a:r>
            <a:r>
              <a:rPr lang="en-GB" sz="8000" dirty="0" err="1"/>
              <a:t>mindedly</a:t>
            </a:r>
            <a:r>
              <a:rPr lang="en-GB" sz="8000" dirty="0"/>
              <a:t> on an object, phrase or concept. Through this a meditator develops more subtle forms of thought. These are described as the four </a:t>
            </a:r>
            <a:r>
              <a:rPr lang="en-GB" sz="8000" dirty="0" err="1"/>
              <a:t>jhanas</a:t>
            </a:r>
            <a:r>
              <a:rPr lang="en-GB" sz="8000" dirty="0"/>
              <a:t> which show the deeper and deeper levels of thought a meditator develops through their practice and it eventually leads to enlightenment. This is linked to right concentration in the eight fold path.  Right mindfulness comes first on the eightfold path because it is seen as a precondition for the development of concentration.</a:t>
            </a:r>
          </a:p>
          <a:p>
            <a:pPr algn="just"/>
            <a:endParaRPr lang="en-GB" sz="8000" dirty="0"/>
          </a:p>
          <a:p>
            <a:pPr algn="just"/>
            <a:r>
              <a:rPr lang="en-GB" sz="8000" dirty="0" err="1"/>
              <a:t>Thanissaro</a:t>
            </a:r>
            <a:r>
              <a:rPr lang="en-GB" sz="8000" dirty="0"/>
              <a:t> </a:t>
            </a:r>
            <a:r>
              <a:rPr lang="en-GB" sz="8000" dirty="0" err="1"/>
              <a:t>Bhikkhu</a:t>
            </a:r>
            <a:r>
              <a:rPr lang="en-GB" sz="8000" dirty="0"/>
              <a:t> believes that there is no difference between these two (mindfulness and concentration) because he suggests that the Buddha combined the two forms of meditation in the </a:t>
            </a:r>
            <a:r>
              <a:rPr lang="en-GB" sz="8000" dirty="0" err="1"/>
              <a:t>Anapanasati</a:t>
            </a:r>
            <a:r>
              <a:rPr lang="en-GB" sz="8000" dirty="0"/>
              <a:t> </a:t>
            </a:r>
            <a:r>
              <a:rPr lang="en-GB" sz="8000" dirty="0" err="1"/>
              <a:t>Sutta</a:t>
            </a:r>
            <a:r>
              <a:rPr lang="en-GB" sz="8000" dirty="0"/>
              <a:t>, where developing mindfulness of breath also means that you accessing the higher level of concentration. The </a:t>
            </a:r>
            <a:r>
              <a:rPr lang="en-GB" sz="8000" dirty="0" err="1"/>
              <a:t>Sattipathana</a:t>
            </a:r>
            <a:r>
              <a:rPr lang="en-GB" sz="8000" dirty="0"/>
              <a:t> sutta is the same, is we are mindful of the body then we are fully concentrating (single pointedness of thought).</a:t>
            </a:r>
          </a:p>
          <a:p>
            <a:pPr algn="just"/>
            <a:endParaRPr lang="en-GB" sz="8000" dirty="0"/>
          </a:p>
          <a:p>
            <a:pPr algn="just"/>
            <a:r>
              <a:rPr lang="en-GB" sz="8000" dirty="0"/>
              <a:t>However, Soto Zen Buddhism does not see that we need to become enlightened because we are already enlightened.  All living things have the Buddha embryo (</a:t>
            </a:r>
            <a:r>
              <a:rPr lang="en-GB" sz="8000" dirty="0" err="1"/>
              <a:t>tathagatha</a:t>
            </a:r>
            <a:r>
              <a:rPr lang="en-GB" sz="8000" dirty="0"/>
              <a:t>) which means that they are already enlightened but need to realise it. Zazen involves just sitting and just being the Buddha. </a:t>
            </a:r>
            <a:endParaRPr lang="en-GB" dirty="0"/>
          </a:p>
        </p:txBody>
      </p:sp>
    </p:spTree>
    <p:extLst>
      <p:ext uri="{BB962C8B-B14F-4D97-AF65-F5344CB8AC3E}">
        <p14:creationId xmlns:p14="http://schemas.microsoft.com/office/powerpoint/2010/main" val="1143992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70784" cy="1138138"/>
          </a:xfrm>
          <a:ln>
            <a:solidFill>
              <a:srgbClr val="F913CD"/>
            </a:solidFill>
          </a:ln>
        </p:spPr>
        <p:txBody>
          <a:bodyPr>
            <a:normAutofit fontScale="90000"/>
          </a:bodyPr>
          <a:lstStyle/>
          <a:p>
            <a:r>
              <a:rPr lang="en-GB" dirty="0" err="1"/>
              <a:t>Samatha</a:t>
            </a:r>
            <a:r>
              <a:rPr lang="en-GB" dirty="0"/>
              <a:t> Meditation</a:t>
            </a:r>
          </a:p>
        </p:txBody>
      </p:sp>
      <p:sp>
        <p:nvSpPr>
          <p:cNvPr id="3" name="Content Placeholder 2"/>
          <p:cNvSpPr>
            <a:spLocks noGrp="1"/>
          </p:cNvSpPr>
          <p:nvPr>
            <p:ph idx="1"/>
          </p:nvPr>
        </p:nvSpPr>
        <p:spPr>
          <a:xfrm>
            <a:off x="251520" y="1988840"/>
            <a:ext cx="5976664" cy="4464495"/>
          </a:xfrm>
          <a:ln>
            <a:solidFill>
              <a:srgbClr val="00B0F0"/>
            </a:solidFill>
          </a:ln>
        </p:spPr>
        <p:txBody>
          <a:bodyPr>
            <a:normAutofit fontScale="62500" lnSpcReduction="20000"/>
          </a:bodyPr>
          <a:lstStyle/>
          <a:p>
            <a:pPr marL="0" indent="0">
              <a:buNone/>
            </a:pPr>
            <a:endParaRPr lang="en-GB" b="1" dirty="0">
              <a:solidFill>
                <a:srgbClr val="0070C0"/>
              </a:solidFill>
            </a:endParaRPr>
          </a:p>
          <a:p>
            <a:pPr marL="0" indent="0">
              <a:buNone/>
            </a:pPr>
            <a:r>
              <a:rPr lang="en-GB" b="1" dirty="0" err="1">
                <a:solidFill>
                  <a:srgbClr val="0070C0"/>
                </a:solidFill>
              </a:rPr>
              <a:t>Samatha</a:t>
            </a:r>
            <a:r>
              <a:rPr lang="en-GB" dirty="0">
                <a:solidFill>
                  <a:srgbClr val="0070C0"/>
                </a:solidFill>
              </a:rPr>
              <a:t> refers to techniques which assist in the calming of the mind and developing concentration. </a:t>
            </a:r>
          </a:p>
          <a:p>
            <a:pPr marL="0" indent="0">
              <a:buNone/>
            </a:pPr>
            <a:endParaRPr lang="en-GB" dirty="0">
              <a:solidFill>
                <a:srgbClr val="0070C0"/>
              </a:solidFill>
            </a:endParaRPr>
          </a:p>
          <a:p>
            <a:pPr marL="0" indent="0">
              <a:buNone/>
            </a:pPr>
            <a:r>
              <a:rPr lang="en-GB" dirty="0">
                <a:solidFill>
                  <a:srgbClr val="0070C0"/>
                </a:solidFill>
              </a:rPr>
              <a:t>One of the principal techniques for this purpose is mindfulness of breathing (</a:t>
            </a:r>
            <a:r>
              <a:rPr lang="en-GB" i="1" dirty="0" err="1">
                <a:solidFill>
                  <a:srgbClr val="0070C0"/>
                </a:solidFill>
              </a:rPr>
              <a:t>ānāpānasati</a:t>
            </a:r>
            <a:r>
              <a:rPr lang="en-GB" dirty="0">
                <a:solidFill>
                  <a:srgbClr val="0070C0"/>
                </a:solidFill>
              </a:rPr>
              <a:t>)</a:t>
            </a:r>
          </a:p>
          <a:p>
            <a:pPr marL="0" indent="0">
              <a:buNone/>
            </a:pPr>
            <a:endParaRPr lang="en-GB" dirty="0">
              <a:solidFill>
                <a:srgbClr val="0070C0"/>
              </a:solidFill>
            </a:endParaRPr>
          </a:p>
          <a:p>
            <a:pPr marL="0" indent="0">
              <a:buNone/>
            </a:pPr>
            <a:endParaRPr lang="en-GB" dirty="0">
              <a:solidFill>
                <a:srgbClr val="0070C0"/>
              </a:solidFill>
            </a:endParaRPr>
          </a:p>
          <a:p>
            <a:pPr marL="0" indent="0">
              <a:buNone/>
            </a:pPr>
            <a:r>
              <a:rPr lang="en-GB" dirty="0"/>
              <a:t>Mindfulness of breathing leads the practitioner into </a:t>
            </a:r>
            <a:r>
              <a:rPr lang="en-GB" dirty="0">
                <a:solidFill>
                  <a:srgbClr val="FF0000"/>
                </a:solidFill>
              </a:rPr>
              <a:t>concentration (</a:t>
            </a:r>
            <a:r>
              <a:rPr lang="en-GB" i="1" dirty="0" err="1">
                <a:solidFill>
                  <a:srgbClr val="FF0000"/>
                </a:solidFill>
              </a:rPr>
              <a:t>samādhi</a:t>
            </a:r>
            <a:r>
              <a:rPr lang="en-GB" dirty="0">
                <a:solidFill>
                  <a:srgbClr val="FF0000"/>
                </a:solidFill>
              </a:rPr>
              <a:t>), </a:t>
            </a:r>
            <a:r>
              <a:rPr lang="en-GB" dirty="0"/>
              <a:t>the domain of experience wherein the senses are subdued and the mind abides in uninterrupted concentration upon the object</a:t>
            </a:r>
          </a:p>
          <a:p>
            <a:pPr marL="0" indent="0">
              <a:buNone/>
            </a:pPr>
            <a:endParaRPr lang="en-GB" dirty="0"/>
          </a:p>
          <a:p>
            <a:pPr marL="0" indent="0">
              <a:buNone/>
            </a:pPr>
            <a:r>
              <a:rPr lang="en-GB" dirty="0"/>
              <a:t>Through the meditative development of calm abiding, one is able to suppress the obscuring five hindrances.</a:t>
            </a:r>
          </a:p>
        </p:txBody>
      </p:sp>
      <p:pic>
        <p:nvPicPr>
          <p:cNvPr id="4" name="Picture 3"/>
          <p:cNvPicPr>
            <a:picLocks noChangeAspect="1"/>
          </p:cNvPicPr>
          <p:nvPr/>
        </p:nvPicPr>
        <p:blipFill>
          <a:blip r:embed="rId2"/>
          <a:stretch>
            <a:fillRect/>
          </a:stretch>
        </p:blipFill>
        <p:spPr>
          <a:xfrm>
            <a:off x="6444208" y="3140968"/>
            <a:ext cx="2075525" cy="2520280"/>
          </a:xfrm>
          <a:prstGeom prst="rect">
            <a:avLst/>
          </a:prstGeom>
        </p:spPr>
      </p:pic>
      <p:pic>
        <p:nvPicPr>
          <p:cNvPr id="5" name="Picture 4"/>
          <p:cNvPicPr>
            <a:picLocks noChangeAspect="1"/>
          </p:cNvPicPr>
          <p:nvPr/>
        </p:nvPicPr>
        <p:blipFill>
          <a:blip r:embed="rId3"/>
          <a:stretch>
            <a:fillRect/>
          </a:stretch>
        </p:blipFill>
        <p:spPr>
          <a:xfrm>
            <a:off x="4700616" y="116632"/>
            <a:ext cx="4443384" cy="1656184"/>
          </a:xfrm>
          <a:prstGeom prst="rect">
            <a:avLst/>
          </a:prstGeom>
        </p:spPr>
      </p:pic>
    </p:spTree>
    <p:extLst>
      <p:ext uri="{BB962C8B-B14F-4D97-AF65-F5344CB8AC3E}">
        <p14:creationId xmlns:p14="http://schemas.microsoft.com/office/powerpoint/2010/main" val="269655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847</TotalTime>
  <Words>1520</Words>
  <Application>Microsoft Office PowerPoint</Application>
  <PresentationFormat>On-screen Show (4:3)</PresentationFormat>
  <Paragraphs>229</Paragraphs>
  <Slides>22</Slides>
  <Notes>2</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Candara</vt:lpstr>
      <vt:lpstr>Comic Sans MS</vt:lpstr>
      <vt:lpstr>Times New Roman</vt:lpstr>
      <vt:lpstr>Office Theme</vt:lpstr>
      <vt:lpstr>Buddhist Meditation</vt:lpstr>
      <vt:lpstr>What is meditation?</vt:lpstr>
      <vt:lpstr>What is meditation?</vt:lpstr>
      <vt:lpstr>Why does meditation matter?</vt:lpstr>
      <vt:lpstr>Quotes </vt:lpstr>
      <vt:lpstr>Bhavana</vt:lpstr>
      <vt:lpstr>PowerPoint Presentation</vt:lpstr>
      <vt:lpstr>Different ideas about Meditation in Buddhist Schools of Thought</vt:lpstr>
      <vt:lpstr>Samatha Meditation</vt:lpstr>
      <vt:lpstr> The Purpose of Samatha Mediation </vt:lpstr>
      <vt:lpstr>Samatha Meditation</vt:lpstr>
      <vt:lpstr>The Five Hindrances</vt:lpstr>
      <vt:lpstr>The Five Hindrances</vt:lpstr>
      <vt:lpstr>Samatha   The Four Brahma Viharas - other things to focus on during meditation</vt:lpstr>
      <vt:lpstr>Jhana – Meditative Absorption</vt:lpstr>
      <vt:lpstr>          4 Jhanas</vt:lpstr>
      <vt:lpstr>Samatha - Anapanasati</vt:lpstr>
      <vt:lpstr>Samatha – objects of focus</vt:lpstr>
      <vt:lpstr>Samatha - Kasina</vt:lpstr>
      <vt:lpstr>Posture – to help focus and prepare</vt:lpstr>
      <vt:lpstr>Samatha Meditation: Chanting</vt:lpstr>
      <vt:lpstr>PowerPoint Presentation</vt:lpstr>
    </vt:vector>
  </TitlesOfParts>
  <Company>Caludon Castle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Buddhist Meditation</dc:title>
  <dc:creator>Richard Knight</dc:creator>
  <cp:lastModifiedBy>VFarr</cp:lastModifiedBy>
  <cp:revision>66</cp:revision>
  <dcterms:created xsi:type="dcterms:W3CDTF">2011-02-11T09:42:54Z</dcterms:created>
  <dcterms:modified xsi:type="dcterms:W3CDTF">2018-06-15T15:47:02Z</dcterms:modified>
</cp:coreProperties>
</file>