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03A5B-D91A-47FC-BAF9-99465EAFC54E}" type="datetimeFigureOut">
              <a:rPr lang="en-GB" smtClean="0"/>
              <a:t>15/06/2018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5EFA-0A3E-46D3-BEC7-5FA4914E37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577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03A5B-D91A-47FC-BAF9-99465EAFC54E}" type="datetimeFigureOut">
              <a:rPr lang="en-GB" smtClean="0"/>
              <a:t>15/06/2018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5EFA-0A3E-46D3-BEC7-5FA4914E37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503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03A5B-D91A-47FC-BAF9-99465EAFC54E}" type="datetimeFigureOut">
              <a:rPr lang="en-GB" smtClean="0"/>
              <a:t>15/06/2018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5EFA-0A3E-46D3-BEC7-5FA4914E37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564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03A5B-D91A-47FC-BAF9-99465EAFC54E}" type="datetimeFigureOut">
              <a:rPr lang="en-GB" smtClean="0"/>
              <a:t>15/06/2018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5EFA-0A3E-46D3-BEC7-5FA4914E37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88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03A5B-D91A-47FC-BAF9-99465EAFC54E}" type="datetimeFigureOut">
              <a:rPr lang="en-GB" smtClean="0"/>
              <a:t>15/06/2018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5EFA-0A3E-46D3-BEC7-5FA4914E37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801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03A5B-D91A-47FC-BAF9-99465EAFC54E}" type="datetimeFigureOut">
              <a:rPr lang="en-GB" smtClean="0"/>
              <a:t>15/06/2018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5EFA-0A3E-46D3-BEC7-5FA4914E37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485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03A5B-D91A-47FC-BAF9-99465EAFC54E}" type="datetimeFigureOut">
              <a:rPr lang="en-GB" smtClean="0"/>
              <a:t>15/06/2018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5EFA-0A3E-46D3-BEC7-5FA4914E37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423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03A5B-D91A-47FC-BAF9-99465EAFC54E}" type="datetimeFigureOut">
              <a:rPr lang="en-GB" smtClean="0"/>
              <a:t>15/06/2018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5EFA-0A3E-46D3-BEC7-5FA4914E37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161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03A5B-D91A-47FC-BAF9-99465EAFC54E}" type="datetimeFigureOut">
              <a:rPr lang="en-GB" smtClean="0"/>
              <a:t>15/06/2018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5EFA-0A3E-46D3-BEC7-5FA4914E37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674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03A5B-D91A-47FC-BAF9-99465EAFC54E}" type="datetimeFigureOut">
              <a:rPr lang="en-GB" smtClean="0"/>
              <a:t>15/06/2018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5EFA-0A3E-46D3-BEC7-5FA4914E37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291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03A5B-D91A-47FC-BAF9-99465EAFC54E}" type="datetimeFigureOut">
              <a:rPr lang="en-GB" smtClean="0"/>
              <a:t>15/06/2018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5EFA-0A3E-46D3-BEC7-5FA4914E37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537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03A5B-D91A-47FC-BAF9-99465EAFC54E}" type="datetimeFigureOut">
              <a:rPr lang="en-GB" smtClean="0"/>
              <a:t>15/06/2018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B5EFA-0A3E-46D3-BEC7-5FA4914E37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918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591" y="2304863"/>
            <a:ext cx="9453397" cy="1483365"/>
          </a:xfrm>
          <a:ln>
            <a:solidFill>
              <a:srgbClr val="00B050"/>
            </a:solidFill>
          </a:ln>
        </p:spPr>
        <p:txBody>
          <a:bodyPr/>
          <a:lstStyle/>
          <a:p>
            <a:pPr algn="ctr"/>
            <a:r>
              <a:rPr lang="en-GB" dirty="0" err="1"/>
              <a:t>Vipassana</a:t>
            </a:r>
            <a:r>
              <a:rPr lang="en-GB" dirty="0"/>
              <a:t> Meditation</a:t>
            </a:r>
          </a:p>
        </p:txBody>
      </p:sp>
    </p:spTree>
    <p:extLst>
      <p:ext uri="{BB962C8B-B14F-4D97-AF65-F5344CB8AC3E}">
        <p14:creationId xmlns:p14="http://schemas.microsoft.com/office/powerpoint/2010/main" val="2651317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39" y="274637"/>
            <a:ext cx="10412963" cy="891689"/>
          </a:xfrm>
          <a:ln>
            <a:solidFill>
              <a:srgbClr val="F913CD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dirty="0"/>
              <a:t>Vipassana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739" y="1322377"/>
            <a:ext cx="3805470" cy="4708980"/>
          </a:xfrm>
          <a:ln>
            <a:solidFill>
              <a:srgbClr val="7030A0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dirty="0">
                <a:solidFill>
                  <a:srgbClr val="0070C0"/>
                </a:solidFill>
              </a:rPr>
              <a:t>Written by </a:t>
            </a:r>
            <a:r>
              <a:rPr lang="en-GB" dirty="0" err="1">
                <a:solidFill>
                  <a:srgbClr val="0070C0"/>
                </a:solidFill>
              </a:rPr>
              <a:t>Buddhghosa</a:t>
            </a:r>
            <a:r>
              <a:rPr lang="en-GB" dirty="0">
                <a:solidFill>
                  <a:srgbClr val="0070C0"/>
                </a:solidFill>
              </a:rPr>
              <a:t> in around 500 CE.</a:t>
            </a:r>
          </a:p>
          <a:p>
            <a:pPr marL="0" indent="0" algn="ctr">
              <a:buNone/>
            </a:pPr>
            <a:endParaRPr lang="en-GB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rgbClr val="0070C0"/>
                </a:solidFill>
              </a:rPr>
              <a:t>Has been used as a manual by meditation teachers for 1500 years.</a:t>
            </a:r>
          </a:p>
          <a:p>
            <a:pPr algn="ctr"/>
            <a:endParaRPr lang="en-GB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rgbClr val="0070C0"/>
                </a:solidFill>
              </a:rPr>
              <a:t>His ideas have been used for what is known as </a:t>
            </a:r>
            <a:r>
              <a:rPr lang="en-GB" dirty="0" err="1">
                <a:solidFill>
                  <a:srgbClr val="0070C0"/>
                </a:solidFill>
              </a:rPr>
              <a:t>Vipassana</a:t>
            </a:r>
            <a:r>
              <a:rPr lang="en-GB" dirty="0">
                <a:solidFill>
                  <a:srgbClr val="0070C0"/>
                </a:solidFill>
              </a:rPr>
              <a:t> Meditation.  This focuses on the mind.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87888" y="1322377"/>
            <a:ext cx="6155500" cy="47089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Vipassana mediation is often called ‘insight meditation’, and it is the second main type of meditation practised in Theravada Buddhism and often a key focus of Mahayana and Zen Buddhism. </a:t>
            </a:r>
          </a:p>
          <a:p>
            <a:pPr algn="ctr"/>
            <a:endParaRPr lang="en-GB" sz="2000" dirty="0"/>
          </a:p>
          <a:p>
            <a:pPr algn="ctr"/>
            <a:r>
              <a:rPr lang="en-GB" sz="2000" dirty="0"/>
              <a:t>The idea of this type of mediation is to try to gain insight into the true nature of reality – to see things as they really are. </a:t>
            </a:r>
          </a:p>
          <a:p>
            <a:pPr algn="ctr"/>
            <a:endParaRPr lang="en-GB" sz="2000" dirty="0"/>
          </a:p>
          <a:p>
            <a:pPr algn="ctr"/>
            <a:r>
              <a:rPr lang="en-GB" sz="2000" dirty="0"/>
              <a:t>It may consist of reflecting on the three marks of existence: that all experience is characterised by impermanence that nothing has an independent, unchanging identity, and that attachment leads to suffering.</a:t>
            </a:r>
          </a:p>
          <a:p>
            <a:pPr algn="ctr"/>
            <a:r>
              <a:rPr lang="en-GB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0040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707" y="188641"/>
            <a:ext cx="8158627" cy="1182959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GB" dirty="0" err="1">
                <a:latin typeface="Comic Sans MS" panose="030F0702030302020204" pitchFamily="66" charset="0"/>
              </a:rPr>
              <a:t>Vipassana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7707" y="1978089"/>
            <a:ext cx="5592350" cy="4756085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Often translated as ‘insight’ or ‘wisdom’ meditation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Involves analysing one’s ‘self’ in relation to the basic truths that Buddhism promotes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During meditation one will investigate ideas such as </a:t>
            </a:r>
            <a:r>
              <a:rPr lang="en-GB" sz="2800" dirty="0" err="1">
                <a:solidFill>
                  <a:schemeClr val="accent1"/>
                </a:solidFill>
                <a:latin typeface="Calibri" panose="020F0502020204030204" pitchFamily="34" charset="0"/>
              </a:rPr>
              <a:t>Anicca</a:t>
            </a:r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 &amp; </a:t>
            </a:r>
            <a:r>
              <a:rPr lang="en-GB" sz="2800" dirty="0" err="1">
                <a:solidFill>
                  <a:schemeClr val="accent1"/>
                </a:solidFill>
                <a:latin typeface="Calibri" panose="020F0502020204030204" pitchFamily="34" charset="0"/>
              </a:rPr>
              <a:t>Anatta</a:t>
            </a:r>
            <a:endParaRPr lang="en-GB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marL="257175" indent="-257175" algn="l">
              <a:buFont typeface="Arial" panose="020B0604020202020204" pitchFamily="34" charset="0"/>
              <a:buChar char="•"/>
            </a:pP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5805" y="1175656"/>
            <a:ext cx="1547094" cy="22254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0136" y="3816220"/>
            <a:ext cx="4201152" cy="258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9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7030A0"/>
            </a:solidFill>
          </a:ln>
        </p:spPr>
        <p:txBody>
          <a:bodyPr/>
          <a:lstStyle/>
          <a:p>
            <a:r>
              <a:rPr lang="en-GB" dirty="0" err="1"/>
              <a:t>Palibodha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68759"/>
            <a:ext cx="4749552" cy="4157405"/>
          </a:xfrm>
          <a:ln w="15875"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GB" dirty="0" err="1">
                <a:solidFill>
                  <a:srgbClr val="0070C0"/>
                </a:solidFill>
              </a:rPr>
              <a:t>Palibodha</a:t>
            </a:r>
            <a:r>
              <a:rPr lang="en-GB" dirty="0">
                <a:solidFill>
                  <a:srgbClr val="0070C0"/>
                </a:solidFill>
              </a:rPr>
              <a:t> means the cutting out of impediments.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Successful meditation needs a suitable environment, free from disturbing elements.</a:t>
            </a:r>
          </a:p>
          <a:p>
            <a:pPr marL="0" indent="0">
              <a:buNone/>
            </a:pPr>
            <a:endParaRPr lang="en-GB" dirty="0">
              <a:solidFill>
                <a:srgbClr val="0070C0"/>
              </a:solidFill>
            </a:endParaRPr>
          </a:p>
          <a:p>
            <a:r>
              <a:rPr lang="en-GB" dirty="0" err="1">
                <a:solidFill>
                  <a:srgbClr val="0070C0"/>
                </a:solidFill>
              </a:rPr>
              <a:t>Buddhaghosa</a:t>
            </a:r>
            <a:r>
              <a:rPr lang="en-GB" dirty="0">
                <a:solidFill>
                  <a:srgbClr val="0070C0"/>
                </a:solidFill>
              </a:rPr>
              <a:t> identifies 10 impediments which must be cut out before beginning meditation.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604" y="2230016"/>
            <a:ext cx="2721471" cy="360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687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2225">
            <a:solidFill>
              <a:srgbClr val="7030A0"/>
            </a:solidFill>
          </a:ln>
        </p:spPr>
        <p:txBody>
          <a:bodyPr/>
          <a:lstStyle/>
          <a:p>
            <a:r>
              <a:rPr lang="en-GB" dirty="0"/>
              <a:t>10 Impediments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Abode (</a:t>
            </a:r>
            <a:r>
              <a:rPr lang="en-GB" dirty="0" err="1"/>
              <a:t>avasa</a:t>
            </a:r>
            <a:r>
              <a:rPr lang="en-GB" dirty="0"/>
              <a:t>)</a:t>
            </a:r>
          </a:p>
          <a:p>
            <a:r>
              <a:rPr lang="en-GB" dirty="0"/>
              <a:t>Family (Kula)</a:t>
            </a:r>
          </a:p>
          <a:p>
            <a:r>
              <a:rPr lang="en-GB" dirty="0"/>
              <a:t>Gain (</a:t>
            </a:r>
            <a:r>
              <a:rPr lang="en-GB" dirty="0" err="1"/>
              <a:t>labha</a:t>
            </a:r>
            <a:r>
              <a:rPr lang="en-GB" dirty="0"/>
              <a:t>)</a:t>
            </a:r>
          </a:p>
          <a:p>
            <a:r>
              <a:rPr lang="en-GB" dirty="0"/>
              <a:t>Group (</a:t>
            </a:r>
            <a:r>
              <a:rPr lang="en-GB" dirty="0" err="1"/>
              <a:t>gana</a:t>
            </a:r>
            <a:r>
              <a:rPr lang="en-GB" dirty="0"/>
              <a:t>)</a:t>
            </a:r>
          </a:p>
          <a:p>
            <a:r>
              <a:rPr lang="en-GB" dirty="0"/>
              <a:t>Activities (</a:t>
            </a:r>
            <a:r>
              <a:rPr lang="en-GB" dirty="0" err="1"/>
              <a:t>kamma</a:t>
            </a:r>
            <a:r>
              <a:rPr lang="en-GB" dirty="0"/>
              <a:t>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Travel (</a:t>
            </a:r>
            <a:r>
              <a:rPr lang="en-GB" dirty="0" err="1"/>
              <a:t>addhana</a:t>
            </a:r>
            <a:r>
              <a:rPr lang="en-GB" dirty="0"/>
              <a:t>)</a:t>
            </a:r>
          </a:p>
          <a:p>
            <a:r>
              <a:rPr lang="en-GB" dirty="0"/>
              <a:t>Relations (</a:t>
            </a:r>
            <a:r>
              <a:rPr lang="en-GB" dirty="0" err="1"/>
              <a:t>jati</a:t>
            </a:r>
            <a:r>
              <a:rPr lang="en-GB" dirty="0"/>
              <a:t>)</a:t>
            </a:r>
          </a:p>
          <a:p>
            <a:r>
              <a:rPr lang="en-GB" dirty="0"/>
              <a:t>Illness (</a:t>
            </a:r>
            <a:r>
              <a:rPr lang="en-GB" dirty="0" err="1"/>
              <a:t>abadha</a:t>
            </a:r>
            <a:r>
              <a:rPr lang="en-GB" dirty="0"/>
              <a:t>)</a:t>
            </a:r>
          </a:p>
          <a:p>
            <a:r>
              <a:rPr lang="en-GB" dirty="0"/>
              <a:t>Study (</a:t>
            </a:r>
            <a:r>
              <a:rPr lang="en-GB" dirty="0" err="1"/>
              <a:t>gantha</a:t>
            </a:r>
            <a:r>
              <a:rPr lang="en-GB" dirty="0"/>
              <a:t>)</a:t>
            </a:r>
          </a:p>
          <a:p>
            <a:r>
              <a:rPr lang="en-GB" dirty="0"/>
              <a:t>Supernatural Faculties (</a:t>
            </a:r>
            <a:r>
              <a:rPr lang="en-GB" dirty="0" err="1"/>
              <a:t>iddhi</a:t>
            </a:r>
            <a:r>
              <a:rPr lang="en-GB" dirty="0"/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584" y="4437112"/>
            <a:ext cx="2204864" cy="22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32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2225">
            <a:solidFill>
              <a:srgbClr val="7030A0"/>
            </a:solidFill>
          </a:ln>
        </p:spPr>
        <p:txBody>
          <a:bodyPr/>
          <a:lstStyle/>
          <a:p>
            <a:r>
              <a:rPr lang="en-GB" dirty="0"/>
              <a:t>Kalyana Mitta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64702"/>
            <a:ext cx="6769968" cy="4504658"/>
          </a:xfrm>
          <a:ln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</a:rPr>
              <a:t>The Kalyana </a:t>
            </a:r>
            <a:r>
              <a:rPr lang="en-GB" dirty="0" err="1">
                <a:solidFill>
                  <a:srgbClr val="0070C0"/>
                </a:solidFill>
              </a:rPr>
              <a:t>mitta</a:t>
            </a:r>
            <a:r>
              <a:rPr lang="en-GB" dirty="0">
                <a:solidFill>
                  <a:srgbClr val="0070C0"/>
                </a:solidFill>
              </a:rPr>
              <a:t> is the search for a good friend or teacher.</a:t>
            </a:r>
          </a:p>
          <a:p>
            <a:pPr marL="0" indent="0">
              <a:buNone/>
            </a:pPr>
            <a:endParaRPr lang="en-GB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</a:rPr>
              <a:t>In the process of meditation there occur all kinds of psychological and physical experiences which  means you need the advice and support of someone who has been through the experience themselves.</a:t>
            </a:r>
          </a:p>
          <a:p>
            <a:pPr marL="0" indent="0">
              <a:buNone/>
            </a:pPr>
            <a:endParaRPr lang="en-GB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dirty="0"/>
              <a:t>Buddhist tradition says that the Buddha gave each newcomer a meditation topic suited to them.  The </a:t>
            </a:r>
            <a:r>
              <a:rPr lang="en-GB" dirty="0" err="1"/>
              <a:t>kalyana</a:t>
            </a:r>
            <a:r>
              <a:rPr lang="en-GB" dirty="0"/>
              <a:t> </a:t>
            </a:r>
            <a:r>
              <a:rPr lang="en-GB" dirty="0" err="1"/>
              <a:t>mitta</a:t>
            </a:r>
            <a:r>
              <a:rPr lang="en-GB" dirty="0"/>
              <a:t> attempts to do the same.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In </a:t>
            </a:r>
            <a:r>
              <a:rPr lang="en-GB" dirty="0" err="1"/>
              <a:t>Buddhagosa’s</a:t>
            </a:r>
            <a:r>
              <a:rPr lang="en-GB" dirty="0"/>
              <a:t> work, he divides people up into 6 different personality type.  Each has their own meditation topic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0595" y="3149083"/>
            <a:ext cx="2863205" cy="286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501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ln>
            <a:solidFill>
              <a:srgbClr val="7030A0"/>
            </a:solidFill>
          </a:ln>
        </p:spPr>
        <p:txBody>
          <a:bodyPr/>
          <a:lstStyle/>
          <a:p>
            <a:r>
              <a:rPr lang="en-GB" dirty="0"/>
              <a:t>How a diagnosis is made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2020078"/>
            <a:ext cx="4851310" cy="4525963"/>
          </a:xfrm>
          <a:ln>
            <a:solidFill>
              <a:srgbClr val="7030A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GB" dirty="0" err="1">
                <a:solidFill>
                  <a:srgbClr val="0070C0"/>
                </a:solidFill>
              </a:rPr>
              <a:t>Buddhaghosa</a:t>
            </a:r>
            <a:r>
              <a:rPr lang="en-GB" dirty="0">
                <a:solidFill>
                  <a:srgbClr val="0070C0"/>
                </a:solidFill>
              </a:rPr>
              <a:t> said  that you can recognise different personality types by the way they eat, clean their room, react to certain signs.</a:t>
            </a:r>
          </a:p>
          <a:p>
            <a:pPr marL="0" indent="0">
              <a:buNone/>
            </a:pPr>
            <a:endParaRPr lang="en-GB" dirty="0">
              <a:solidFill>
                <a:srgbClr val="0070C0"/>
              </a:solidFill>
            </a:endParaRPr>
          </a:p>
          <a:p>
            <a:r>
              <a:rPr lang="en-GB" dirty="0"/>
              <a:t>But he also suggested that there are mixed types.</a:t>
            </a:r>
          </a:p>
          <a:p>
            <a:endParaRPr lang="en-GB" dirty="0"/>
          </a:p>
          <a:p>
            <a:r>
              <a:rPr lang="en-GB" dirty="0"/>
              <a:t>Knowing the personality can help to decide the focus for meditation.</a:t>
            </a:r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040" y="1916832"/>
            <a:ext cx="3754760" cy="20162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2104" y="4432251"/>
            <a:ext cx="24384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178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GB" dirty="0"/>
              <a:t>Choosing suitable subjects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</a:rPr>
              <a:t>The Kalyana Mitta chooses the most suitable subjects for their student to meditate on based on personality:</a:t>
            </a:r>
          </a:p>
          <a:p>
            <a:pPr marL="0" indent="0">
              <a:buNone/>
            </a:pPr>
            <a:endParaRPr lang="en-GB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r>
              <a:rPr lang="en-GB" dirty="0">
                <a:solidFill>
                  <a:srgbClr val="0070C0"/>
                </a:solidFill>
              </a:rPr>
              <a:t>1 Greed types should meditate on the </a:t>
            </a:r>
            <a:r>
              <a:rPr lang="en-GB" dirty="0" err="1">
                <a:solidFill>
                  <a:srgbClr val="0070C0"/>
                </a:solidFill>
              </a:rPr>
              <a:t>asubha</a:t>
            </a:r>
            <a:r>
              <a:rPr lang="en-GB" dirty="0">
                <a:solidFill>
                  <a:srgbClr val="0070C0"/>
                </a:solidFill>
              </a:rPr>
              <a:t> objects</a:t>
            </a:r>
          </a:p>
          <a:p>
            <a:pPr marL="457200" lvl="1" indent="0">
              <a:buNone/>
            </a:pPr>
            <a:r>
              <a:rPr lang="en-GB" dirty="0">
                <a:solidFill>
                  <a:srgbClr val="0070C0"/>
                </a:solidFill>
              </a:rPr>
              <a:t>2 Hate types should meditate on the Brahma-vihara</a:t>
            </a:r>
          </a:p>
          <a:p>
            <a:pPr marL="457200" lvl="1" indent="0">
              <a:buNone/>
            </a:pPr>
            <a:r>
              <a:rPr lang="en-GB" dirty="0">
                <a:solidFill>
                  <a:srgbClr val="0070C0"/>
                </a:solidFill>
              </a:rPr>
              <a:t>3 Delusion types should practice mindful respiration</a:t>
            </a:r>
          </a:p>
          <a:p>
            <a:pPr marL="457200" lvl="1" indent="0">
              <a:buNone/>
            </a:pPr>
            <a:r>
              <a:rPr lang="en-GB" dirty="0">
                <a:solidFill>
                  <a:srgbClr val="0070C0"/>
                </a:solidFill>
              </a:rPr>
              <a:t>4 Faith types should practice the recollections (</a:t>
            </a:r>
            <a:r>
              <a:rPr lang="en-GB" dirty="0" err="1">
                <a:solidFill>
                  <a:srgbClr val="0070C0"/>
                </a:solidFill>
              </a:rPr>
              <a:t>anussati</a:t>
            </a:r>
            <a:r>
              <a:rPr lang="en-GB" dirty="0">
                <a:solidFill>
                  <a:srgbClr val="0070C0"/>
                </a:solidFill>
              </a:rPr>
              <a:t>)</a:t>
            </a:r>
          </a:p>
          <a:p>
            <a:pPr marL="457200" lvl="1" indent="0">
              <a:buNone/>
            </a:pPr>
            <a:r>
              <a:rPr lang="en-GB" dirty="0">
                <a:solidFill>
                  <a:srgbClr val="0070C0"/>
                </a:solidFill>
              </a:rPr>
              <a:t>5 Intelligence types should recollect peace and death</a:t>
            </a:r>
          </a:p>
          <a:p>
            <a:pPr marL="457200" lvl="1" indent="0">
              <a:buNone/>
            </a:pPr>
            <a:r>
              <a:rPr lang="en-GB" dirty="0">
                <a:solidFill>
                  <a:srgbClr val="0070C0"/>
                </a:solidFill>
              </a:rPr>
              <a:t>6 Argumentative types should practice mindful respiration</a:t>
            </a:r>
          </a:p>
        </p:txBody>
      </p:sp>
    </p:spTree>
    <p:extLst>
      <p:ext uri="{BB962C8B-B14F-4D97-AF65-F5344CB8AC3E}">
        <p14:creationId xmlns:p14="http://schemas.microsoft.com/office/powerpoint/2010/main" val="1782497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468</Words>
  <Application>Microsoft Office PowerPoint</Application>
  <PresentationFormat>Widescreen</PresentationFormat>
  <Paragraphs>59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Office Theme</vt:lpstr>
      <vt:lpstr>Vipassana Meditation</vt:lpstr>
      <vt:lpstr>Vipassana</vt:lpstr>
      <vt:lpstr>Vipassana</vt:lpstr>
      <vt:lpstr>Palibodha</vt:lpstr>
      <vt:lpstr>10 Impediments</vt:lpstr>
      <vt:lpstr>Kalyana Mitta</vt:lpstr>
      <vt:lpstr>How a diagnosis is made</vt:lpstr>
      <vt:lpstr>Choosing suitable subjects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Vipassana Meditation</dc:title>
  <dc:creator>VFarr</dc:creator>
  <cp:lastModifiedBy>VFarr</cp:lastModifiedBy>
  <cp:revision>3</cp:revision>
  <dcterms:created xsi:type="dcterms:W3CDTF">2018-06-15T15:45:54Z</dcterms:created>
  <dcterms:modified xsi:type="dcterms:W3CDTF">2018-06-15T15:55:49Z</dcterms:modified>
</cp:coreProperties>
</file>