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handoutMasterIdLst>
    <p:handoutMasterId r:id="rId32"/>
  </p:handoutMasterIdLst>
  <p:sldIdLst>
    <p:sldId id="472" r:id="rId2"/>
    <p:sldId id="487" r:id="rId3"/>
    <p:sldId id="489" r:id="rId4"/>
    <p:sldId id="499" r:id="rId5"/>
    <p:sldId id="473" r:id="rId6"/>
    <p:sldId id="493" r:id="rId7"/>
    <p:sldId id="490" r:id="rId8"/>
    <p:sldId id="494" r:id="rId9"/>
    <p:sldId id="496" r:id="rId10"/>
    <p:sldId id="498" r:id="rId11"/>
    <p:sldId id="497" r:id="rId12"/>
    <p:sldId id="495" r:id="rId13"/>
    <p:sldId id="492" r:id="rId14"/>
    <p:sldId id="482" r:id="rId15"/>
    <p:sldId id="483" r:id="rId16"/>
    <p:sldId id="484" r:id="rId17"/>
    <p:sldId id="481" r:id="rId18"/>
    <p:sldId id="475" r:id="rId19"/>
    <p:sldId id="383" r:id="rId20"/>
    <p:sldId id="384" r:id="rId21"/>
    <p:sldId id="385" r:id="rId22"/>
    <p:sldId id="476" r:id="rId23"/>
    <p:sldId id="477" r:id="rId24"/>
    <p:sldId id="478" r:id="rId25"/>
    <p:sldId id="479" r:id="rId26"/>
    <p:sldId id="485" r:id="rId27"/>
    <p:sldId id="334" r:id="rId28"/>
    <p:sldId id="335" r:id="rId29"/>
    <p:sldId id="337" r:id="rId30"/>
    <p:sldId id="486" r:id="rId31"/>
  </p:sldIdLst>
  <p:sldSz cx="9144000" cy="6858000" type="screen4x3"/>
  <p:notesSz cx="6797675" cy="99282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1040" autoAdjust="0"/>
    <p:restoredTop sz="94667" autoAdjust="0"/>
  </p:normalViewPr>
  <p:slideViewPr>
    <p:cSldViewPr>
      <p:cViewPr varScale="1">
        <p:scale>
          <a:sx n="59" d="100"/>
          <a:sy n="59" d="100"/>
        </p:scale>
        <p:origin x="72"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7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7411" name="Rectangle 3"/>
          <p:cNvSpPr>
            <a:spLocks noGrp="1" noChangeArrowheads="1"/>
          </p:cNvSpPr>
          <p:nvPr>
            <p:ph type="dt" sz="quarter" idx="1"/>
          </p:nvPr>
        </p:nvSpPr>
        <p:spPr bwMode="auto">
          <a:xfrm>
            <a:off x="3852016"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17412" name="Rectangle 4"/>
          <p:cNvSpPr>
            <a:spLocks noGrp="1" noChangeArrowheads="1"/>
          </p:cNvSpPr>
          <p:nvPr>
            <p:ph type="ftr" sz="quarter" idx="2"/>
          </p:nvPr>
        </p:nvSpPr>
        <p:spPr bwMode="auto">
          <a:xfrm>
            <a:off x="0"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7413" name="Rectangle 5"/>
          <p:cNvSpPr>
            <a:spLocks noGrp="1" noChangeArrowheads="1"/>
          </p:cNvSpPr>
          <p:nvPr>
            <p:ph type="sldNum" sz="quarter" idx="3"/>
          </p:nvPr>
        </p:nvSpPr>
        <p:spPr bwMode="auto">
          <a:xfrm>
            <a:off x="3852016"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B3273D99-4A7A-4591-B1F7-515EC66200B7}" type="slidenum">
              <a:rPr lang="en-US"/>
              <a:pPr>
                <a:defRPr/>
              </a:pPr>
              <a:t>‹#›</a:t>
            </a:fld>
            <a:endParaRPr lang="en-US"/>
          </a:p>
        </p:txBody>
      </p:sp>
    </p:spTree>
    <p:extLst>
      <p:ext uri="{BB962C8B-B14F-4D97-AF65-F5344CB8AC3E}">
        <p14:creationId xmlns:p14="http://schemas.microsoft.com/office/powerpoint/2010/main" val="40938509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a:defRPr/>
            </a:pPr>
            <a:endParaRPr lang="en-US"/>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2AB8C26B-C0ED-45FA-A1E1-7A619659C4CC}"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p:cNvSpPr>
            <a:spLocks noGrp="1"/>
          </p:cNvSpPr>
          <p:nvPr>
            <p:ph type="dt" sz="half" idx="10"/>
          </p:nvPr>
        </p:nvSpPr>
        <p:spPr/>
        <p:txBody>
          <a:bodyPr/>
          <a:lstStyle>
            <a:lvl1pPr>
              <a:defRPr/>
            </a:lvl1pPr>
          </a:lstStyle>
          <a:p>
            <a:pPr>
              <a:defRPr/>
            </a:pPr>
            <a:fld id="{8A1908EF-6964-42E3-971B-D4FCFB7F4395}" type="datetimeFigureOut">
              <a:rPr lang="en-GB"/>
              <a:pPr>
                <a:defRPr/>
              </a:pPr>
              <a:t>20/04/2018</a:t>
            </a:fld>
            <a:endParaRPr lang="en-GB" dirty="0"/>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15"/>
          <p:cNvSpPr>
            <a:spLocks noGrp="1"/>
          </p:cNvSpPr>
          <p:nvPr>
            <p:ph type="sldNum" sz="quarter" idx="12"/>
          </p:nvPr>
        </p:nvSpPr>
        <p:spPr/>
        <p:txBody>
          <a:bodyPr/>
          <a:lstStyle>
            <a:lvl1pPr>
              <a:defRPr/>
            </a:lvl1pPr>
          </a:lstStyle>
          <a:p>
            <a:pPr>
              <a:defRPr/>
            </a:pPr>
            <a:fld id="{12287E31-BA0C-4B41-AE00-14381FA01BE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6A198249-ADEB-4577-AD0F-0F78ECC1D01E}" type="datetimeFigureOut">
              <a:rPr lang="en-GB"/>
              <a:pPr>
                <a:defRPr/>
              </a:pPr>
              <a:t>20/04/2018</a:t>
            </a:fld>
            <a:endParaRPr lang="en-GB"/>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GB"/>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E5B2240F-86A2-4E9C-94AC-E9F7F2E56DE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p:cNvSpPr>
            <a:spLocks noGrp="1"/>
          </p:cNvSpPr>
          <p:nvPr>
            <p:ph type="dt" sz="half" idx="10"/>
          </p:nvPr>
        </p:nvSpPr>
        <p:spPr/>
        <p:txBody>
          <a:bodyPr/>
          <a:lstStyle>
            <a:lvl1pPr>
              <a:defRPr/>
            </a:lvl1pPr>
          </a:lstStyle>
          <a:p>
            <a:pPr>
              <a:defRPr/>
            </a:pPr>
            <a:fld id="{BEA36623-E685-4EF6-B1B9-20F9D6929AA9}" type="datetimeFigureOut">
              <a:rPr lang="en-GB"/>
              <a:pPr>
                <a:defRPr/>
              </a:pPr>
              <a:t>20/04/2018</a:t>
            </a:fld>
            <a:endParaRPr lang="en-GB" dirty="0"/>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15"/>
          <p:cNvSpPr>
            <a:spLocks noGrp="1"/>
          </p:cNvSpPr>
          <p:nvPr>
            <p:ph type="sldNum" sz="quarter" idx="12"/>
          </p:nvPr>
        </p:nvSpPr>
        <p:spPr/>
        <p:txBody>
          <a:bodyPr/>
          <a:lstStyle>
            <a:lvl1pPr>
              <a:defRPr/>
            </a:lvl1pPr>
          </a:lstStyle>
          <a:p>
            <a:pPr>
              <a:defRPr/>
            </a:pPr>
            <a:fld id="{0CF00128-CC81-4D1A-BD4F-FA19FA2ADF0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89899A31-7EAF-4F6E-A13D-464D2245DE74}" type="datetimeFigureOut">
              <a:rPr lang="en-GB"/>
              <a:pPr>
                <a:defRPr/>
              </a:pPr>
              <a:t>20/04/2018</a:t>
            </a:fld>
            <a:endParaRPr lang="en-GB"/>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GB"/>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266292ED-74D1-4F35-9960-7D153A2DE0DF}"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p:cNvSpPr>
            <a:spLocks noGrp="1"/>
          </p:cNvSpPr>
          <p:nvPr>
            <p:ph type="dt" sz="half" idx="10"/>
          </p:nvPr>
        </p:nvSpPr>
        <p:spPr/>
        <p:txBody>
          <a:bodyPr/>
          <a:lstStyle>
            <a:lvl1pPr>
              <a:defRPr/>
            </a:lvl1pPr>
          </a:lstStyle>
          <a:p>
            <a:pPr>
              <a:defRPr/>
            </a:pPr>
            <a:fld id="{49DFEC09-3124-4C4C-BE79-880B818F433F}" type="datetimeFigureOut">
              <a:rPr lang="en-GB"/>
              <a:pPr>
                <a:defRPr/>
              </a:pPr>
              <a:t>20/04/2018</a:t>
            </a:fld>
            <a:endParaRPr lang="en-GB" dirty="0"/>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Slide Number Placeholder 15"/>
          <p:cNvSpPr>
            <a:spLocks noGrp="1"/>
          </p:cNvSpPr>
          <p:nvPr>
            <p:ph type="sldNum" sz="quarter" idx="12"/>
          </p:nvPr>
        </p:nvSpPr>
        <p:spPr/>
        <p:txBody>
          <a:bodyPr/>
          <a:lstStyle>
            <a:lvl1pPr>
              <a:defRPr/>
            </a:lvl1pPr>
          </a:lstStyle>
          <a:p>
            <a:pPr>
              <a:defRPr/>
            </a:pPr>
            <a:fld id="{E88DEB73-C18C-4B7E-9FE6-4D31CBFE36F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6"/>
          <p:cNvSpPr>
            <a:spLocks noGrp="1"/>
          </p:cNvSpPr>
          <p:nvPr>
            <p:ph type="dt" sz="half" idx="10"/>
          </p:nvPr>
        </p:nvSpPr>
        <p:spPr/>
        <p:txBody>
          <a:bodyPr/>
          <a:lstStyle>
            <a:lvl1pPr>
              <a:defRPr/>
            </a:lvl1pPr>
          </a:lstStyle>
          <a:p>
            <a:pPr>
              <a:defRPr/>
            </a:pPr>
            <a:fld id="{D1DAE514-850B-4861-A9FB-8A21272EAA2E}" type="datetimeFigureOut">
              <a:rPr lang="en-GB"/>
              <a:pPr>
                <a:defRPr/>
              </a:pPr>
              <a:t>20/04/2018</a:t>
            </a:fld>
            <a:endParaRPr lang="en-GB" dirty="0"/>
          </a:p>
        </p:txBody>
      </p:sp>
      <p:sp>
        <p:nvSpPr>
          <p:cNvPr id="8" name="Footer Placeholder 3"/>
          <p:cNvSpPr>
            <a:spLocks noGrp="1"/>
          </p:cNvSpPr>
          <p:nvPr>
            <p:ph type="ftr" sz="quarter" idx="11"/>
          </p:nvPr>
        </p:nvSpPr>
        <p:spPr/>
        <p:txBody>
          <a:bodyPr/>
          <a:lstStyle>
            <a:lvl1pPr>
              <a:defRPr/>
            </a:lvl1pPr>
          </a:lstStyle>
          <a:p>
            <a:pPr>
              <a:defRPr/>
            </a:pPr>
            <a:endParaRPr lang="en-GB"/>
          </a:p>
        </p:txBody>
      </p:sp>
      <p:sp>
        <p:nvSpPr>
          <p:cNvPr id="9" name="Slide Number Placeholder 15"/>
          <p:cNvSpPr>
            <a:spLocks noGrp="1"/>
          </p:cNvSpPr>
          <p:nvPr>
            <p:ph type="sldNum" sz="quarter" idx="12"/>
          </p:nvPr>
        </p:nvSpPr>
        <p:spPr/>
        <p:txBody>
          <a:bodyPr/>
          <a:lstStyle>
            <a:lvl1pPr>
              <a:defRPr/>
            </a:lvl1pPr>
          </a:lstStyle>
          <a:p>
            <a:pPr>
              <a:defRPr/>
            </a:pPr>
            <a:fld id="{6E789A0D-7E39-43BC-B042-B67F7D15067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a:t>Click to edit Master title style</a:t>
            </a:r>
          </a:p>
        </p:txBody>
      </p:sp>
      <p:sp>
        <p:nvSpPr>
          <p:cNvPr id="3" name="Date Placeholder 26"/>
          <p:cNvSpPr>
            <a:spLocks noGrp="1"/>
          </p:cNvSpPr>
          <p:nvPr>
            <p:ph type="dt" sz="half" idx="10"/>
          </p:nvPr>
        </p:nvSpPr>
        <p:spPr/>
        <p:txBody>
          <a:bodyPr/>
          <a:lstStyle>
            <a:lvl1pPr>
              <a:defRPr/>
            </a:lvl1pPr>
          </a:lstStyle>
          <a:p>
            <a:pPr>
              <a:defRPr/>
            </a:pPr>
            <a:fld id="{F2D37966-44CB-4791-9DB6-47F2D8698B22}" type="datetimeFigureOut">
              <a:rPr lang="en-GB"/>
              <a:pPr>
                <a:defRPr/>
              </a:pPr>
              <a:t>20/04/2018</a:t>
            </a:fld>
            <a:endParaRPr lang="en-GB" dirty="0"/>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15"/>
          <p:cNvSpPr>
            <a:spLocks noGrp="1"/>
          </p:cNvSpPr>
          <p:nvPr>
            <p:ph type="sldNum" sz="quarter" idx="12"/>
          </p:nvPr>
        </p:nvSpPr>
        <p:spPr/>
        <p:txBody>
          <a:bodyPr/>
          <a:lstStyle>
            <a:lvl1pPr>
              <a:defRPr/>
            </a:lvl1pPr>
          </a:lstStyle>
          <a:p>
            <a:pPr>
              <a:defRPr/>
            </a:pPr>
            <a:fld id="{5A013030-4056-463E-BADE-426A4723CBB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8232FD24-89B8-4E31-9A49-0DFEB74EFE1F}" type="datetimeFigureOut">
              <a:rPr lang="en-GB"/>
              <a:pPr>
                <a:defRPr/>
              </a:pPr>
              <a:t>20/04/2018</a:t>
            </a:fld>
            <a:endParaRPr lang="en-GB" dirty="0"/>
          </a:p>
        </p:txBody>
      </p:sp>
      <p:sp>
        <p:nvSpPr>
          <p:cNvPr id="3" name="Footer Placeholder 3"/>
          <p:cNvSpPr>
            <a:spLocks noGrp="1"/>
          </p:cNvSpPr>
          <p:nvPr>
            <p:ph type="ftr" sz="quarter" idx="11"/>
          </p:nvPr>
        </p:nvSpPr>
        <p:spPr/>
        <p:txBody>
          <a:bodyPr/>
          <a:lstStyle>
            <a:lvl1pPr>
              <a:defRPr/>
            </a:lvl1pPr>
          </a:lstStyle>
          <a:p>
            <a:pPr>
              <a:defRPr/>
            </a:pPr>
            <a:endParaRPr lang="en-GB"/>
          </a:p>
        </p:txBody>
      </p:sp>
      <p:sp>
        <p:nvSpPr>
          <p:cNvPr id="4" name="Slide Number Placeholder 15"/>
          <p:cNvSpPr>
            <a:spLocks noGrp="1"/>
          </p:cNvSpPr>
          <p:nvPr>
            <p:ph type="sldNum" sz="quarter" idx="12"/>
          </p:nvPr>
        </p:nvSpPr>
        <p:spPr/>
        <p:txBody>
          <a:bodyPr/>
          <a:lstStyle>
            <a:lvl1pPr>
              <a:defRPr/>
            </a:lvl1pPr>
          </a:lstStyle>
          <a:p>
            <a:pPr>
              <a:defRPr/>
            </a:pPr>
            <a:fld id="{86A8B3A5-790B-4703-9644-0DFCA143E72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p:cNvSpPr>
            <a:spLocks noGrp="1"/>
          </p:cNvSpPr>
          <p:nvPr>
            <p:ph type="dt" sz="half" idx="10"/>
          </p:nvPr>
        </p:nvSpPr>
        <p:spPr/>
        <p:txBody>
          <a:bodyPr/>
          <a:lstStyle>
            <a:lvl1pPr>
              <a:defRPr/>
            </a:lvl1pPr>
          </a:lstStyle>
          <a:p>
            <a:pPr>
              <a:defRPr/>
            </a:pPr>
            <a:fld id="{BC0164C0-7A41-45D3-A0DB-8C39C466ACE0}" type="datetimeFigureOut">
              <a:rPr lang="en-GB"/>
              <a:pPr>
                <a:defRPr/>
              </a:pPr>
              <a:t>20/04/2018</a:t>
            </a:fld>
            <a:endParaRPr lang="en-GB" dirty="0"/>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Slide Number Placeholder 15"/>
          <p:cNvSpPr>
            <a:spLocks noGrp="1"/>
          </p:cNvSpPr>
          <p:nvPr>
            <p:ph type="sldNum" sz="quarter" idx="12"/>
          </p:nvPr>
        </p:nvSpPr>
        <p:spPr/>
        <p:txBody>
          <a:bodyPr/>
          <a:lstStyle>
            <a:lvl1pPr>
              <a:defRPr/>
            </a:lvl1pPr>
          </a:lstStyle>
          <a:p>
            <a:pPr>
              <a:defRPr/>
            </a:pPr>
            <a:fld id="{CC64C31F-22F3-4D4C-963F-B5B4B79E617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A223D7EE-004F-4D0A-923D-923456BC1C1B}" type="datetimeFigureOut">
              <a:rPr lang="en-GB"/>
              <a:pPr>
                <a:defRPr/>
              </a:pPr>
              <a:t>20/04/2018</a:t>
            </a:fld>
            <a:endParaRPr lang="en-GB"/>
          </a:p>
        </p:txBody>
      </p:sp>
      <p:sp>
        <p:nvSpPr>
          <p:cNvPr id="8" name="Footer Placeholder 5"/>
          <p:cNvSpPr>
            <a:spLocks noGrp="1"/>
          </p:cNvSpPr>
          <p:nvPr>
            <p:ph type="ftr" sz="quarter" idx="11"/>
          </p:nvPr>
        </p:nvSpPr>
        <p:spPr/>
        <p:txBody>
          <a:bodyPr/>
          <a:lstStyle>
            <a:lvl1pPr>
              <a:defRPr/>
            </a:lvl1pPr>
            <a:extLst/>
          </a:lstStyle>
          <a:p>
            <a:pPr>
              <a:defRPr/>
            </a:pPr>
            <a:endParaRPr lang="en-GB"/>
          </a:p>
        </p:txBody>
      </p:sp>
      <p:sp>
        <p:nvSpPr>
          <p:cNvPr id="9" name="Slide Number Placeholder 6"/>
          <p:cNvSpPr>
            <a:spLocks noGrp="1"/>
          </p:cNvSpPr>
          <p:nvPr>
            <p:ph type="sldNum" sz="quarter" idx="12"/>
          </p:nvPr>
        </p:nvSpPr>
        <p:spPr/>
        <p:txBody>
          <a:bodyPr/>
          <a:lstStyle>
            <a:lvl1pPr>
              <a:defRPr/>
            </a:lvl1pPr>
            <a:extLst/>
          </a:lstStyle>
          <a:p>
            <a:pPr>
              <a:defRPr/>
            </a:pPr>
            <a:fld id="{8E8302CA-DC4C-40A1-92EB-82D3DAD636AB}"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a:t>Click to edit Master title style</a:t>
            </a:r>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defRPr>
            </a:lvl1pPr>
            <a:extLst/>
          </a:lstStyle>
          <a:p>
            <a:pPr>
              <a:defRPr/>
            </a:pPr>
            <a:fld id="{00DF92BC-ECD8-4A46-B18F-A6B556C02021}" type="datetimeFigureOut">
              <a:rPr lang="en-GB"/>
              <a:pPr>
                <a:defRPr/>
              </a:pPr>
              <a:t>20/04/2018</a:t>
            </a:fld>
            <a:endParaRPr lang="en-GB" dirty="0"/>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GB"/>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6498C75C-737F-4135-99EC-CE86B1BA9C71}" type="slidenum">
              <a:rPr lang="en-GB"/>
              <a:pPr>
                <a:defRPr/>
              </a:pPr>
              <a:t>‹#›</a:t>
            </a:fld>
            <a:endParaRPr lang="en-GB"/>
          </a:p>
        </p:txBody>
      </p:sp>
      <p:pic>
        <p:nvPicPr>
          <p:cNvPr id="1034" name="Picture 11" descr="C:\Documents and Settings\Ed Reber\My Documents\Media Libraries\Images\Ethcod2.jpg"/>
          <p:cNvPicPr>
            <a:picLocks noChangeAspect="1" noChangeArrowheads="1"/>
          </p:cNvPicPr>
          <p:nvPr userDrawn="1"/>
        </p:nvPicPr>
        <p:blipFill>
          <a:blip r:embed="rId14" cstate="print"/>
          <a:srcRect/>
          <a:stretch>
            <a:fillRect/>
          </a:stretch>
        </p:blipFill>
        <p:spPr bwMode="auto">
          <a:xfrm>
            <a:off x="8013700" y="5715000"/>
            <a:ext cx="113030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0" r:id="rId1"/>
    <p:sldLayoutId id="2147483793" r:id="rId2"/>
    <p:sldLayoutId id="2147483801" r:id="rId3"/>
    <p:sldLayoutId id="2147483794" r:id="rId4"/>
    <p:sldLayoutId id="2147483795" r:id="rId5"/>
    <p:sldLayoutId id="2147483796" r:id="rId6"/>
    <p:sldLayoutId id="2147483797" r:id="rId7"/>
    <p:sldLayoutId id="2147483798" r:id="rId8"/>
    <p:sldLayoutId id="2147483802" r:id="rId9"/>
    <p:sldLayoutId id="2147483799" r:id="rId10"/>
    <p:sldLayoutId id="2147483803"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39639D"/>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39639D"/>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39639D"/>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39639D"/>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58" y="260648"/>
            <a:ext cx="7671796" cy="406398"/>
          </a:xfrm>
        </p:spPr>
        <p:txBody>
          <a:bodyPr>
            <a:noAutofit/>
          </a:bodyPr>
          <a:lstStyle/>
          <a:p>
            <a:r>
              <a:rPr lang="en-GB" sz="2400" b="0" dirty="0">
                <a:latin typeface="Comic Sans MS" pitchFamily="66" charset="0"/>
              </a:rPr>
              <a:t>Historical Context – The Enlightenment</a:t>
            </a:r>
          </a:p>
        </p:txBody>
      </p:sp>
      <p:sp>
        <p:nvSpPr>
          <p:cNvPr id="3" name="Content Placeholder 2"/>
          <p:cNvSpPr>
            <a:spLocks noGrp="1"/>
          </p:cNvSpPr>
          <p:nvPr>
            <p:ph idx="1"/>
          </p:nvPr>
        </p:nvSpPr>
        <p:spPr>
          <a:xfrm>
            <a:off x="467544" y="836712"/>
            <a:ext cx="5832648" cy="5509530"/>
          </a:xfrm>
        </p:spPr>
        <p:txBody>
          <a:bodyPr/>
          <a:lstStyle/>
          <a:p>
            <a:pPr algn="just"/>
            <a:endParaRPr lang="en-GB" sz="2200" dirty="0">
              <a:latin typeface="Calibri" pitchFamily="34" charset="0"/>
              <a:cs typeface="Calibri" pitchFamily="34" charset="0"/>
            </a:endParaRPr>
          </a:p>
          <a:p>
            <a:pPr algn="just"/>
            <a:r>
              <a:rPr lang="en-GB" sz="2200" dirty="0">
                <a:latin typeface="Calibri" pitchFamily="34" charset="0"/>
                <a:cs typeface="Calibri" pitchFamily="34" charset="0"/>
              </a:rPr>
              <a:t>The Enlightenment was revolutionary time. Philosophers and activists were challenging the social norms. From the abolition of slavery, to the writing of Charles Dickens, challenging the social order and class system was rife. </a:t>
            </a:r>
          </a:p>
          <a:p>
            <a:pPr algn="just"/>
            <a:endParaRPr lang="en-GB" sz="2200" dirty="0">
              <a:latin typeface="Calibri" pitchFamily="34" charset="0"/>
              <a:cs typeface="Calibri" pitchFamily="34" charset="0"/>
            </a:endParaRPr>
          </a:p>
          <a:p>
            <a:pPr algn="just"/>
            <a:r>
              <a:rPr lang="en-GB" sz="2200" dirty="0">
                <a:latin typeface="Calibri" pitchFamily="34" charset="0"/>
                <a:cs typeface="Calibri" pitchFamily="34" charset="0"/>
              </a:rPr>
              <a:t>Use of reason and logic, accessible to all, was promoted and people were challenged to think for themselves. </a:t>
            </a:r>
          </a:p>
          <a:p>
            <a:pPr algn="just"/>
            <a:endParaRPr lang="en-GB" sz="2200" dirty="0">
              <a:latin typeface="Calibri" pitchFamily="34" charset="0"/>
              <a:cs typeface="Calibri" pitchFamily="34" charset="0"/>
            </a:endParaRPr>
          </a:p>
          <a:p>
            <a:pPr algn="just"/>
            <a:r>
              <a:rPr lang="en-GB" sz="2200" dirty="0">
                <a:latin typeface="Calibri" pitchFamily="34" charset="0"/>
                <a:cs typeface="Calibri" pitchFamily="34" charset="0"/>
              </a:rPr>
              <a:t> Understanding the historical context of the time in which an ethical theory was developed can help you be able to explain a theorists aims and motivations.</a:t>
            </a:r>
          </a:p>
          <a:p>
            <a:pPr marL="0" indent="0" algn="just">
              <a:buNone/>
            </a:pPr>
            <a:endParaRPr lang="en-GB" sz="2200" dirty="0">
              <a:latin typeface="Calibri" pitchFamily="34" charset="0"/>
              <a:cs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196752"/>
            <a:ext cx="2408237"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5" y="3494314"/>
            <a:ext cx="2408237" cy="141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239000" cy="660053"/>
          </a:xfrm>
        </p:spPr>
        <p:txBody>
          <a:bodyPr>
            <a:normAutofit fontScale="90000"/>
          </a:bodyPr>
          <a:lstStyle/>
          <a:p>
            <a:r>
              <a:rPr lang="en-GB" dirty="0"/>
              <a:t>Application of Utilitarianism</a:t>
            </a:r>
          </a:p>
        </p:txBody>
      </p:sp>
      <p:sp>
        <p:nvSpPr>
          <p:cNvPr id="3" name="Content Placeholder 2"/>
          <p:cNvSpPr>
            <a:spLocks noGrp="1"/>
          </p:cNvSpPr>
          <p:nvPr>
            <p:ph idx="1"/>
          </p:nvPr>
        </p:nvSpPr>
        <p:spPr>
          <a:xfrm>
            <a:off x="20790" y="1124744"/>
            <a:ext cx="8136904" cy="5733256"/>
          </a:xfrm>
        </p:spPr>
        <p:txBody>
          <a:bodyPr/>
          <a:lstStyle/>
          <a:p>
            <a:r>
              <a:rPr lang="en-GB" sz="2000" dirty="0"/>
              <a:t>In general euthanasia is acceptable to a Utilitarian as it minimises pain, though it may consider long term consequences. Good candidates may consider the question of what counts as good consequences, and for whom are they considered good? For the individual, the family, the NHS, society?</a:t>
            </a:r>
          </a:p>
          <a:p>
            <a:endParaRPr lang="en-GB" sz="2000" dirty="0"/>
          </a:p>
          <a:p>
            <a:r>
              <a:rPr lang="en-GB" sz="2000" dirty="0"/>
              <a:t>Euthanasia can allow for the preservation of dignity and human autonomy.</a:t>
            </a:r>
          </a:p>
          <a:p>
            <a:pPr marL="0" indent="0">
              <a:buNone/>
            </a:pPr>
            <a:endParaRPr lang="en-GB" sz="2000" dirty="0"/>
          </a:p>
          <a:p>
            <a:r>
              <a:rPr lang="en-GB" sz="2000" dirty="0"/>
              <a:t>However we should consider that there is no protection for the individual against the majority and no safe-guarding of the individual’s right to continue to live in spite of their suffering and pain. What is individuals felt pressurised or a corrupt law can into force? Could the rights of an individual be overruled if there was a benefit to the majority?</a:t>
            </a:r>
          </a:p>
          <a:p>
            <a:endParaRPr lang="en-GB" dirty="0"/>
          </a:p>
          <a:p>
            <a:endParaRPr lang="en-GB" dirty="0"/>
          </a:p>
        </p:txBody>
      </p:sp>
    </p:spTree>
    <p:extLst>
      <p:ext uri="{BB962C8B-B14F-4D97-AF65-F5344CB8AC3E}">
        <p14:creationId xmlns:p14="http://schemas.microsoft.com/office/powerpoint/2010/main" val="140906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3034680" cy="1380133"/>
          </a:xfrm>
        </p:spPr>
        <p:txBody>
          <a:bodyPr>
            <a:normAutofit fontScale="90000"/>
          </a:bodyPr>
          <a:lstStyle/>
          <a:p>
            <a:r>
              <a:rPr lang="en-GB" dirty="0"/>
              <a:t>Applying the Hedonic Calculus</a:t>
            </a:r>
          </a:p>
        </p:txBody>
      </p:sp>
      <p:sp>
        <p:nvSpPr>
          <p:cNvPr id="3" name="Content Placeholder 2"/>
          <p:cNvSpPr>
            <a:spLocks noGrp="1"/>
          </p:cNvSpPr>
          <p:nvPr>
            <p:ph idx="1"/>
          </p:nvPr>
        </p:nvSpPr>
        <p:spPr>
          <a:xfrm>
            <a:off x="179512" y="2276872"/>
            <a:ext cx="2746648" cy="4414590"/>
          </a:xfrm>
        </p:spPr>
        <p:txBody>
          <a:bodyPr/>
          <a:lstStyle/>
          <a:p>
            <a:r>
              <a:rPr lang="en-GB" dirty="0"/>
              <a:t>How might the principle of utility respond to this case?</a:t>
            </a:r>
          </a:p>
          <a:p>
            <a:endParaRPr lang="en-GB" dirty="0"/>
          </a:p>
          <a:p>
            <a:r>
              <a:rPr lang="en-GB" dirty="0"/>
              <a:t>Choose 4 parts of the calculus to apply to this case.</a:t>
            </a:r>
          </a:p>
          <a:p>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47" t="10476" r="40625" b="3968"/>
          <a:stretch/>
        </p:blipFill>
        <p:spPr bwMode="auto">
          <a:xfrm>
            <a:off x="3347864" y="9939"/>
            <a:ext cx="5806075" cy="673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048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804069"/>
          </a:xfrm>
        </p:spPr>
        <p:txBody>
          <a:bodyPr/>
          <a:lstStyle/>
          <a:p>
            <a:r>
              <a:rPr lang="en-GB" dirty="0"/>
              <a:t>Hedonic Calculus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61" t="27460" r="38750" b="41905"/>
          <a:stretch/>
        </p:blipFill>
        <p:spPr bwMode="auto">
          <a:xfrm>
            <a:off x="467544" y="1772816"/>
            <a:ext cx="7185557" cy="379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81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a:t>
            </a:r>
          </a:p>
        </p:txBody>
      </p:sp>
      <p:sp>
        <p:nvSpPr>
          <p:cNvPr id="3" name="Content Placeholder 2"/>
          <p:cNvSpPr>
            <a:spLocks noGrp="1"/>
          </p:cNvSpPr>
          <p:nvPr>
            <p:ph idx="1"/>
          </p:nvPr>
        </p:nvSpPr>
        <p:spPr/>
        <p:txBody>
          <a:bodyPr/>
          <a:lstStyle/>
          <a:p>
            <a:r>
              <a:rPr lang="en-GB" dirty="0"/>
              <a:t>Describe one benefit of Bentham’s ‘</a:t>
            </a:r>
            <a:r>
              <a:rPr lang="en-GB" sz="2800" b="1" dirty="0">
                <a:latin typeface="Comic Sans MS" pitchFamily="66" charset="0"/>
                <a:ea typeface="Times New Roman" pitchFamily="18" charset="0"/>
                <a:cs typeface="Arial" pitchFamily="34" charset="0"/>
              </a:rPr>
              <a:t>Greatest Happiness for greatest number’</a:t>
            </a:r>
            <a:r>
              <a:rPr lang="en-GB" dirty="0"/>
              <a:t> </a:t>
            </a:r>
          </a:p>
          <a:p>
            <a:endParaRPr lang="en-GB" dirty="0"/>
          </a:p>
          <a:p>
            <a:r>
              <a:rPr lang="en-GB" dirty="0"/>
              <a:t>Describe one possible problem of </a:t>
            </a:r>
            <a:r>
              <a:rPr lang="en-GB" dirty="0" err="1"/>
              <a:t>Bemtham’s</a:t>
            </a:r>
            <a:r>
              <a:rPr lang="en-GB" dirty="0"/>
              <a:t> ‘</a:t>
            </a:r>
            <a:r>
              <a:rPr lang="en-GB" sz="2800" b="1" dirty="0">
                <a:latin typeface="Comic Sans MS" pitchFamily="66" charset="0"/>
                <a:ea typeface="Times New Roman" pitchFamily="18" charset="0"/>
                <a:cs typeface="Arial" pitchFamily="34" charset="0"/>
              </a:rPr>
              <a:t>Greatest Happiness for greatest number</a:t>
            </a:r>
            <a:r>
              <a:rPr lang="en-GB" sz="2800" dirty="0">
                <a:latin typeface="Comic Sans MS" pitchFamily="66" charset="0"/>
                <a:ea typeface="Times New Roman" pitchFamily="18" charset="0"/>
                <a:cs typeface="Arial" pitchFamily="34" charset="0"/>
              </a:rPr>
              <a:t>’</a:t>
            </a:r>
            <a:endParaRPr lang="en-GB" dirty="0"/>
          </a:p>
        </p:txBody>
      </p:sp>
    </p:spTree>
    <p:extLst>
      <p:ext uri="{BB962C8B-B14F-4D97-AF65-F5344CB8AC3E}">
        <p14:creationId xmlns:p14="http://schemas.microsoft.com/office/powerpoint/2010/main" val="140602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17500" y="52389"/>
            <a:ext cx="8637588" cy="876282"/>
          </a:xfrm>
        </p:spPr>
        <p:txBody>
          <a:bodyPr/>
          <a:lstStyle/>
          <a:p>
            <a:pPr eaLnBrk="1" fontAlgn="auto" hangingPunct="1">
              <a:spcAft>
                <a:spcPts val="0"/>
              </a:spcAft>
              <a:defRPr/>
            </a:pPr>
            <a:r>
              <a:rPr lang="en-US" b="0" dirty="0">
                <a:latin typeface="Comic Sans MS" pitchFamily="66" charset="0"/>
              </a:rPr>
              <a:t>Act utilitarianism</a:t>
            </a:r>
          </a:p>
        </p:txBody>
      </p:sp>
      <p:sp>
        <p:nvSpPr>
          <p:cNvPr id="10243" name="Rectangle 3"/>
          <p:cNvSpPr>
            <a:spLocks noGrp="1" noChangeArrowheads="1"/>
          </p:cNvSpPr>
          <p:nvPr>
            <p:ph idx="1"/>
          </p:nvPr>
        </p:nvSpPr>
        <p:spPr>
          <a:xfrm>
            <a:off x="285720" y="1214422"/>
            <a:ext cx="6429420" cy="4846638"/>
          </a:xfrm>
        </p:spPr>
        <p:style>
          <a:lnRef idx="2">
            <a:schemeClr val="accent2"/>
          </a:lnRef>
          <a:fillRef idx="1">
            <a:schemeClr val="lt1"/>
          </a:fillRef>
          <a:effectRef idx="0">
            <a:schemeClr val="accent2"/>
          </a:effectRef>
          <a:fontRef idx="minor">
            <a:schemeClr val="dk1"/>
          </a:fontRef>
        </p:style>
        <p:txBody>
          <a:bodyPr>
            <a:noAutofit/>
          </a:bodyPr>
          <a:lstStyle/>
          <a:p>
            <a:pPr marL="274320" indent="-274320" eaLnBrk="1" fontAlgn="auto" hangingPunct="1">
              <a:spcAft>
                <a:spcPts val="1600"/>
              </a:spcAft>
              <a:buFont typeface="Wingdings 2"/>
              <a:buChar char=""/>
              <a:defRPr/>
            </a:pPr>
            <a:r>
              <a:rPr lang="en-US" sz="1800" dirty="0">
                <a:latin typeface="Comic Sans MS" pitchFamily="66" charset="0"/>
              </a:rPr>
              <a:t>ACT maintains that whenever possible the principle of utility should be directly applied for each individual circumstance.</a:t>
            </a:r>
          </a:p>
          <a:p>
            <a:pPr marL="274320" indent="-274320" eaLnBrk="1" fontAlgn="auto" hangingPunct="1">
              <a:spcAft>
                <a:spcPts val="1600"/>
              </a:spcAft>
              <a:buFont typeface="Wingdings 2"/>
              <a:buChar char=""/>
              <a:defRPr/>
            </a:pPr>
            <a:r>
              <a:rPr lang="en-US" sz="1800" dirty="0">
                <a:latin typeface="Comic Sans MS" pitchFamily="66" charset="0"/>
              </a:rPr>
              <a:t>When faced with a moral choice a person must decide what action will lead to the greatest good in a particular circumstance.</a:t>
            </a:r>
          </a:p>
          <a:p>
            <a:pPr marL="274320" indent="-274320" eaLnBrk="1" fontAlgn="auto" hangingPunct="1">
              <a:spcAft>
                <a:spcPts val="1600"/>
              </a:spcAft>
              <a:buFont typeface="Wingdings 2"/>
              <a:buChar char=""/>
              <a:defRPr/>
            </a:pPr>
            <a:r>
              <a:rPr lang="en-US" sz="1800" dirty="0">
                <a:latin typeface="Comic Sans MS" pitchFamily="66" charset="0"/>
              </a:rPr>
              <a:t>Each situation needs consideration.</a:t>
            </a:r>
          </a:p>
          <a:p>
            <a:pPr marL="274320" indent="-274320" eaLnBrk="1" fontAlgn="auto" hangingPunct="1">
              <a:spcAft>
                <a:spcPts val="1600"/>
              </a:spcAft>
              <a:buFont typeface="Wingdings 2"/>
              <a:buChar char=""/>
              <a:defRPr/>
            </a:pPr>
            <a:r>
              <a:rPr lang="en-US" sz="1800" dirty="0">
                <a:latin typeface="Comic Sans MS" pitchFamily="66" charset="0"/>
              </a:rPr>
              <a:t>If lying will produce the greatest pleasure they should lie. If in the next situation telling the truth will produce the greatest pleasure then they should tell the truth</a:t>
            </a:r>
          </a:p>
          <a:p>
            <a:pPr marL="0" indent="0" eaLnBrk="1" fontAlgn="auto" hangingPunct="1">
              <a:spcAft>
                <a:spcPts val="1600"/>
              </a:spcAft>
              <a:buNone/>
              <a:defRPr/>
            </a:pPr>
            <a:endParaRPr lang="en-US" sz="1800" dirty="0">
              <a:latin typeface="Comic Sans MS" pitchFamily="66" charset="0"/>
            </a:endParaRPr>
          </a:p>
        </p:txBody>
      </p:sp>
      <p:pic>
        <p:nvPicPr>
          <p:cNvPr id="8" name="Picture 7" descr="PeterSinger.jpg"/>
          <p:cNvPicPr>
            <a:picLocks noChangeAspect="1"/>
          </p:cNvPicPr>
          <p:nvPr/>
        </p:nvPicPr>
        <p:blipFill>
          <a:blip r:embed="rId2" cstate="print"/>
          <a:stretch>
            <a:fillRect/>
          </a:stretch>
        </p:blipFill>
        <p:spPr>
          <a:xfrm rot="462164">
            <a:off x="7205710" y="2471456"/>
            <a:ext cx="1824264" cy="18242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396733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ox(in)">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ox(in)">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ox(in)">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ox(in)">
                                      <p:cBhvr>
                                        <p:cTn id="2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Task: </a:t>
            </a:r>
            <a:r>
              <a:rPr lang="en-GB" sz="2700" dirty="0"/>
              <a:t>List 5 Strengths of Rule Utilitarianism?</a:t>
            </a:r>
          </a:p>
        </p:txBody>
      </p:sp>
      <p:sp>
        <p:nvSpPr>
          <p:cNvPr id="3" name="Content Placeholder 2"/>
          <p:cNvSpPr>
            <a:spLocks noGrp="1"/>
          </p:cNvSpPr>
          <p:nvPr>
            <p:ph idx="1"/>
          </p:nvPr>
        </p:nvSpPr>
        <p:spPr/>
        <p:txBody>
          <a:bodyPr/>
          <a:lstStyle/>
          <a:p>
            <a:pPr>
              <a:buFont typeface="+mj-lt"/>
              <a:buAutoNum type="arabicPeriod"/>
            </a:pPr>
            <a:r>
              <a:rPr lang="en-GB" dirty="0"/>
              <a:t>Convincing assumptions: preference for pleasure and happiness. </a:t>
            </a:r>
          </a:p>
          <a:p>
            <a:pPr>
              <a:buFont typeface="+mj-lt"/>
              <a:buAutoNum type="arabicPeriod"/>
            </a:pPr>
            <a:r>
              <a:rPr lang="en-GB" dirty="0"/>
              <a:t>Explains morality as a social extension of natural inclinations. </a:t>
            </a:r>
          </a:p>
          <a:p>
            <a:pPr>
              <a:buFont typeface="+mj-lt"/>
              <a:buAutoNum type="arabicPeriod"/>
            </a:pPr>
            <a:r>
              <a:rPr lang="en-GB" dirty="0"/>
              <a:t>Transforms difficult moral deliberations into manageable empirical considerations. </a:t>
            </a:r>
          </a:p>
          <a:p>
            <a:pPr>
              <a:buFont typeface="+mj-lt"/>
              <a:buAutoNum type="arabicPeriod"/>
            </a:pPr>
            <a:r>
              <a:rPr lang="en-GB" dirty="0"/>
              <a:t>Advances flexibility over dogmatic persistence on principles. </a:t>
            </a:r>
            <a:r>
              <a:rPr lang="en-GB" dirty="0">
                <a:latin typeface="Times New Roman, Times, serif"/>
              </a:rPr>
              <a:t>The stress is on the practices conducive to happiness not on prescribed rules or social norms.</a:t>
            </a:r>
            <a:endParaRPr lang="en-GB" dirty="0"/>
          </a:p>
          <a:p>
            <a:endParaRPr lang="en-GB" dirty="0"/>
          </a:p>
        </p:txBody>
      </p:sp>
    </p:spTree>
    <p:extLst>
      <p:ext uri="{BB962C8B-B14F-4D97-AF65-F5344CB8AC3E}">
        <p14:creationId xmlns:p14="http://schemas.microsoft.com/office/powerpoint/2010/main" val="310257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Mill Updates Act to Rule</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t>Task – Analyse the quote:</a:t>
            </a:r>
          </a:p>
          <a:p>
            <a:pPr marL="0" indent="0">
              <a:buNone/>
            </a:pPr>
            <a:endParaRPr lang="en-GB" dirty="0"/>
          </a:p>
          <a:p>
            <a:pPr marL="0" indent="0">
              <a:buNone/>
            </a:pPr>
            <a:r>
              <a:rPr lang="en-GB" i="1" dirty="0">
                <a:solidFill>
                  <a:srgbClr val="FF0000"/>
                </a:solidFill>
              </a:rPr>
              <a:t>Better to be a human being dissatisfied than a pig satisfied … better to be Socrates dissatisfied than a fool satisfied …</a:t>
            </a:r>
          </a:p>
          <a:p>
            <a:pPr marL="0" indent="0">
              <a:buNone/>
            </a:pPr>
            <a:endParaRPr lang="en-GB" dirty="0"/>
          </a:p>
          <a:p>
            <a:pPr marL="0" indent="0">
              <a:buNone/>
            </a:pPr>
            <a:r>
              <a:rPr lang="en-GB" dirty="0"/>
              <a:t>What do you think this means Mill thinks about Rule Utilitarianism?</a:t>
            </a:r>
          </a:p>
        </p:txBody>
      </p:sp>
    </p:spTree>
    <p:extLst>
      <p:ext uri="{BB962C8B-B14F-4D97-AF65-F5344CB8AC3E}">
        <p14:creationId xmlns:p14="http://schemas.microsoft.com/office/powerpoint/2010/main" val="2736517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704856" cy="864096"/>
          </a:xfrm>
        </p:spPr>
        <p:txBody>
          <a:bodyPr>
            <a:normAutofit fontScale="90000"/>
          </a:bodyPr>
          <a:lstStyle/>
          <a:p>
            <a:r>
              <a:rPr lang="en-GB" dirty="0"/>
              <a:t>Task: </a:t>
            </a:r>
            <a:r>
              <a:rPr lang="en-GB" sz="2400" dirty="0"/>
              <a:t>Think Pair Share – Problems with Rule Utilitarianism?</a:t>
            </a:r>
          </a:p>
        </p:txBody>
      </p:sp>
      <p:sp>
        <p:nvSpPr>
          <p:cNvPr id="4" name="TextBox 3"/>
          <p:cNvSpPr txBox="1"/>
          <p:nvPr/>
        </p:nvSpPr>
        <p:spPr>
          <a:xfrm>
            <a:off x="107504" y="1052736"/>
            <a:ext cx="8352928" cy="6001643"/>
          </a:xfrm>
          <a:prstGeom prst="rect">
            <a:avLst/>
          </a:prstGeom>
          <a:noFill/>
        </p:spPr>
        <p:txBody>
          <a:bodyPr wrap="square" rtlCol="0">
            <a:spAutoFit/>
          </a:bodyPr>
          <a:lstStyle/>
          <a:p>
            <a:pPr marL="342900" indent="-342900">
              <a:buFont typeface="Arial" pitchFamily="34" charset="0"/>
              <a:buChar char="•"/>
            </a:pPr>
            <a:r>
              <a:rPr lang="en-GB" dirty="0">
                <a:latin typeface="Segoe UI" pitchFamily="34" charset="0"/>
                <a:ea typeface="Segoe UI" pitchFamily="34" charset="0"/>
                <a:cs typeface="Segoe UI" pitchFamily="34" charset="0"/>
              </a:rPr>
              <a:t>The concept of happiness is not clear. Very vague: equated either with pleasures or with the public good. </a:t>
            </a:r>
          </a:p>
          <a:p>
            <a:endParaRPr lang="en-GB" dirty="0">
              <a:latin typeface="Segoe UI" pitchFamily="34" charset="0"/>
              <a:ea typeface="Segoe UI" pitchFamily="34" charset="0"/>
              <a:cs typeface="Segoe UI" pitchFamily="34" charset="0"/>
            </a:endParaRPr>
          </a:p>
          <a:p>
            <a:pPr marL="342900" indent="-342900">
              <a:buFont typeface="Arial" pitchFamily="34" charset="0"/>
              <a:buChar char="•"/>
            </a:pPr>
            <a:r>
              <a:rPr lang="en-GB" dirty="0">
                <a:latin typeface="Segoe UI" pitchFamily="34" charset="0"/>
                <a:ea typeface="Segoe UI" pitchFamily="34" charset="0"/>
                <a:cs typeface="Segoe UI" pitchFamily="34" charset="0"/>
              </a:rPr>
              <a:t>Measurements and the units of happiness are arbitrary and subjective. It claims to be empirical, but it is far too subjective.</a:t>
            </a:r>
          </a:p>
          <a:p>
            <a:pPr marL="342900" indent="-342900">
              <a:buFont typeface="Arial" pitchFamily="34" charset="0"/>
              <a:buChar char="•"/>
            </a:pPr>
            <a:endParaRPr lang="en-GB" dirty="0">
              <a:latin typeface="Segoe UI" pitchFamily="34" charset="0"/>
              <a:ea typeface="Segoe UI" pitchFamily="34" charset="0"/>
              <a:cs typeface="Segoe UI" pitchFamily="34" charset="0"/>
            </a:endParaRPr>
          </a:p>
          <a:p>
            <a:pPr marL="342900" indent="-342900">
              <a:buFont typeface="Arial" pitchFamily="34" charset="0"/>
              <a:buChar char="•"/>
            </a:pPr>
            <a:r>
              <a:rPr lang="en-GB" dirty="0">
                <a:latin typeface="Segoe UI" pitchFamily="34" charset="0"/>
                <a:ea typeface="Segoe UI" pitchFamily="34" charset="0"/>
                <a:cs typeface="Segoe UI" pitchFamily="34" charset="0"/>
              </a:rPr>
              <a:t>Disregard for motives and intrinsic values could lead to immoral and unjust consequences. Any act could be sanctioned – do we want this?</a:t>
            </a:r>
          </a:p>
          <a:p>
            <a:pPr marL="342900" indent="-342900">
              <a:buFont typeface="Arial" pitchFamily="34" charset="0"/>
              <a:buChar char="•"/>
            </a:pPr>
            <a:endParaRPr lang="en-GB" dirty="0">
              <a:latin typeface="Segoe UI" pitchFamily="34" charset="0"/>
              <a:ea typeface="Segoe UI" pitchFamily="34" charset="0"/>
              <a:cs typeface="Segoe UI" pitchFamily="34" charset="0"/>
            </a:endParaRPr>
          </a:p>
          <a:p>
            <a:pPr marL="342900" indent="-342900">
              <a:buFont typeface="Arial" pitchFamily="34" charset="0"/>
              <a:buChar char="•"/>
            </a:pPr>
            <a:r>
              <a:rPr lang="en-GB" dirty="0">
                <a:latin typeface="Segoe UI" pitchFamily="34" charset="0"/>
                <a:ea typeface="Segoe UI" pitchFamily="34" charset="0"/>
                <a:cs typeface="Segoe UI" pitchFamily="34" charset="0"/>
              </a:rPr>
              <a:t>Possible mistreatment of the minority in a society.</a:t>
            </a:r>
          </a:p>
          <a:p>
            <a:pPr marL="342900" indent="-342900">
              <a:buFont typeface="Arial" pitchFamily="34" charset="0"/>
              <a:buChar char="•"/>
            </a:pPr>
            <a:endParaRPr lang="en-GB" dirty="0">
              <a:latin typeface="Segoe UI" pitchFamily="34" charset="0"/>
              <a:ea typeface="Segoe UI" pitchFamily="34" charset="0"/>
              <a:cs typeface="Segoe UI" pitchFamily="34" charset="0"/>
            </a:endParaRPr>
          </a:p>
          <a:p>
            <a:pPr marL="342900" indent="-342900">
              <a:buFont typeface="Arial" pitchFamily="34" charset="0"/>
              <a:buChar char="•"/>
            </a:pPr>
            <a:r>
              <a:rPr lang="en-GB" dirty="0">
                <a:latin typeface="Segoe UI" pitchFamily="34" charset="0"/>
                <a:ea typeface="Segoe UI" pitchFamily="34" charset="0"/>
                <a:cs typeface="Segoe UI" pitchFamily="34" charset="0"/>
              </a:rPr>
              <a:t>The social (altruistic) component could be too demanding if pursued strictly. </a:t>
            </a:r>
          </a:p>
          <a:p>
            <a:endParaRPr lang="en-GB" dirty="0"/>
          </a:p>
        </p:txBody>
      </p:sp>
    </p:spTree>
    <p:extLst>
      <p:ext uri="{BB962C8B-B14F-4D97-AF65-F5344CB8AC3E}">
        <p14:creationId xmlns:p14="http://schemas.microsoft.com/office/powerpoint/2010/main" val="151077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7992888" cy="1584175"/>
          </a:xfrm>
        </p:spPr>
        <p:txBody>
          <a:bodyPr>
            <a:noAutofit/>
          </a:bodyPr>
          <a:lstStyle/>
          <a:p>
            <a:r>
              <a:rPr lang="en-GB" sz="2400" b="0" dirty="0">
                <a:latin typeface="Comic Sans MS" pitchFamily="66" charset="0"/>
              </a:rPr>
              <a:t>JOHN STUART MILL – Rule Utilitarianism</a:t>
            </a:r>
            <a:br>
              <a:rPr lang="en-GB" sz="2800" b="0" dirty="0">
                <a:latin typeface="Comic Sans MS" pitchFamily="66" charset="0"/>
              </a:rPr>
            </a:br>
            <a:br>
              <a:rPr lang="en-GB" sz="2800" b="0" dirty="0">
                <a:latin typeface="Comic Sans MS" pitchFamily="66" charset="0"/>
              </a:rPr>
            </a:br>
            <a:r>
              <a:rPr lang="en-GB" sz="2000" b="0" dirty="0">
                <a:latin typeface="Comic Sans MS" pitchFamily="66" charset="0"/>
              </a:rPr>
              <a:t>the </a:t>
            </a:r>
            <a:r>
              <a:rPr lang="en-GB" sz="2000" dirty="0">
                <a:latin typeface="Comic Sans MS" pitchFamily="66" charset="0"/>
              </a:rPr>
              <a:t>QUALITY </a:t>
            </a:r>
            <a:r>
              <a:rPr lang="en-GB" sz="2000" b="0" dirty="0">
                <a:latin typeface="Comic Sans MS" pitchFamily="66" charset="0"/>
              </a:rPr>
              <a:t>of pleasure is what matters</a:t>
            </a:r>
            <a:br>
              <a:rPr lang="en-GB" sz="2800" b="0" dirty="0">
                <a:latin typeface="Comic Sans MS" pitchFamily="66" charset="0"/>
              </a:rPr>
            </a:br>
            <a:endParaRPr lang="en-GB" sz="2800" b="0" dirty="0">
              <a:latin typeface="Comic Sans MS" pitchFamily="66" charset="0"/>
            </a:endParaRPr>
          </a:p>
        </p:txBody>
      </p:sp>
      <p:sp>
        <p:nvSpPr>
          <p:cNvPr id="3" name="Content Placeholder 2"/>
          <p:cNvSpPr>
            <a:spLocks noGrp="1"/>
          </p:cNvSpPr>
          <p:nvPr>
            <p:ph idx="1"/>
          </p:nvPr>
        </p:nvSpPr>
        <p:spPr>
          <a:xfrm>
            <a:off x="357158" y="1628800"/>
            <a:ext cx="7599218" cy="5040560"/>
          </a:xfrm>
        </p:spPr>
        <p:style>
          <a:lnRef idx="2">
            <a:schemeClr val="accent2"/>
          </a:lnRef>
          <a:fillRef idx="1">
            <a:schemeClr val="lt1"/>
          </a:fillRef>
          <a:effectRef idx="0">
            <a:schemeClr val="accent2"/>
          </a:effectRef>
          <a:fontRef idx="minor">
            <a:schemeClr val="dk1"/>
          </a:fontRef>
        </p:style>
        <p:txBody>
          <a:bodyPr/>
          <a:lstStyle/>
          <a:p>
            <a:r>
              <a:rPr lang="en-GB" dirty="0">
                <a:latin typeface="Comic Sans MS" pitchFamily="66" charset="0"/>
              </a:rPr>
              <a:t>Mill recognised the problems with Bentham’s principle of utility and was more careful in his definition of pleasure.</a:t>
            </a:r>
          </a:p>
          <a:p>
            <a:pPr marL="0" indent="0">
              <a:buNone/>
            </a:pPr>
            <a:endParaRPr lang="en-GB" dirty="0">
              <a:latin typeface="Comic Sans MS" pitchFamily="66" charset="0"/>
            </a:endParaRPr>
          </a:p>
          <a:p>
            <a:r>
              <a:rPr lang="en-GB" dirty="0">
                <a:latin typeface="Comic Sans MS" pitchFamily="66" charset="0"/>
              </a:rPr>
              <a:t>Mill shifted the emphasis from the </a:t>
            </a:r>
            <a:r>
              <a:rPr lang="en-GB" b="1" i="1" dirty="0">
                <a:latin typeface="Comic Sans MS" pitchFamily="66" charset="0"/>
              </a:rPr>
              <a:t>quantity</a:t>
            </a:r>
            <a:r>
              <a:rPr lang="en-GB" b="1" dirty="0">
                <a:latin typeface="Comic Sans MS" pitchFamily="66" charset="0"/>
              </a:rPr>
              <a:t> </a:t>
            </a:r>
            <a:r>
              <a:rPr lang="en-GB" dirty="0">
                <a:latin typeface="Comic Sans MS" pitchFamily="66" charset="0"/>
              </a:rPr>
              <a:t>of pleasure to the </a:t>
            </a:r>
            <a:r>
              <a:rPr lang="en-GB" b="1" i="1" dirty="0">
                <a:latin typeface="Comic Sans MS" pitchFamily="66" charset="0"/>
              </a:rPr>
              <a:t>quality</a:t>
            </a:r>
            <a:r>
              <a:rPr lang="en-GB" dirty="0">
                <a:latin typeface="Comic Sans MS" pitchFamily="66" charset="0"/>
              </a:rPr>
              <a:t> of pleasure.</a:t>
            </a:r>
          </a:p>
          <a:p>
            <a:pPr marL="0" indent="0">
              <a:buNone/>
            </a:pPr>
            <a:endParaRPr lang="en-GB" dirty="0">
              <a:latin typeface="Comic Sans MS" pitchFamily="66" charset="0"/>
            </a:endParaRPr>
          </a:p>
          <a:p>
            <a:r>
              <a:rPr lang="en-GB" dirty="0">
                <a:latin typeface="Comic Sans MS" pitchFamily="66" charset="0"/>
              </a:rPr>
              <a:t>Mill also distinguished between </a:t>
            </a:r>
            <a:r>
              <a:rPr lang="en-GB" i="1" dirty="0">
                <a:latin typeface="Comic Sans MS" pitchFamily="66" charset="0"/>
              </a:rPr>
              <a:t>higher pleasures</a:t>
            </a:r>
            <a:r>
              <a:rPr lang="en-GB" dirty="0">
                <a:latin typeface="Comic Sans MS" pitchFamily="66" charset="0"/>
              </a:rPr>
              <a:t> (cultural and spiritual pleasures of the mind) and </a:t>
            </a:r>
            <a:r>
              <a:rPr lang="en-GB" i="1" dirty="0">
                <a:latin typeface="Comic Sans MS" pitchFamily="66" charset="0"/>
              </a:rPr>
              <a:t>lower pleasures</a:t>
            </a:r>
            <a:r>
              <a:rPr lang="en-GB" dirty="0">
                <a:latin typeface="Comic Sans MS" pitchFamily="66" charset="0"/>
              </a:rPr>
              <a:t> (bodily needs such as sex and food).</a:t>
            </a:r>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993_p52.jpg"/>
          <p:cNvPicPr>
            <a:picLocks noChangeAspect="1"/>
          </p:cNvPicPr>
          <p:nvPr/>
        </p:nvPicPr>
        <p:blipFill>
          <a:blip r:embed="rId2" cstate="print"/>
          <a:stretch>
            <a:fillRect/>
          </a:stretch>
        </p:blipFill>
        <p:spPr>
          <a:xfrm>
            <a:off x="6286512" y="642918"/>
            <a:ext cx="2514598" cy="20954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218" name="Rectangle 2"/>
          <p:cNvSpPr>
            <a:spLocks noGrp="1" noChangeArrowheads="1"/>
          </p:cNvSpPr>
          <p:nvPr>
            <p:ph type="title"/>
          </p:nvPr>
        </p:nvSpPr>
        <p:spPr>
          <a:xfrm>
            <a:off x="285720" y="0"/>
            <a:ext cx="7239000" cy="1143000"/>
          </a:xfrm>
        </p:spPr>
        <p:txBody>
          <a:bodyPr/>
          <a:lstStyle/>
          <a:p>
            <a:pPr eaLnBrk="1" fontAlgn="auto" hangingPunct="1">
              <a:spcAft>
                <a:spcPts val="0"/>
              </a:spcAft>
              <a:defRPr/>
            </a:pPr>
            <a:r>
              <a:rPr lang="en-US" sz="3600" b="0" dirty="0">
                <a:latin typeface="Comic Sans MS" pitchFamily="66" charset="0"/>
              </a:rPr>
              <a:t>RULE UTILITARIANISM</a:t>
            </a:r>
          </a:p>
        </p:txBody>
      </p:sp>
      <p:sp>
        <p:nvSpPr>
          <p:cNvPr id="7" name="Content Placeholder 6"/>
          <p:cNvSpPr>
            <a:spLocks noGrp="1"/>
          </p:cNvSpPr>
          <p:nvPr>
            <p:ph idx="1"/>
          </p:nvPr>
        </p:nvSpPr>
        <p:spPr>
          <a:xfrm>
            <a:off x="285720" y="1500174"/>
            <a:ext cx="6757988" cy="4846638"/>
          </a:xfrm>
        </p:spPr>
        <p:txBody>
          <a:bodyPr>
            <a:normAutofit fontScale="85000" lnSpcReduction="10000"/>
          </a:bodyPr>
          <a:lstStyle/>
          <a:p>
            <a:pPr marL="274320" indent="-274320" eaLnBrk="1" fontAlgn="auto" hangingPunct="1">
              <a:spcAft>
                <a:spcPts val="1600"/>
              </a:spcAft>
              <a:buFont typeface="Wingdings 2"/>
              <a:buChar char=""/>
              <a:defRPr/>
            </a:pPr>
            <a:r>
              <a:rPr lang="en-GB" dirty="0">
                <a:latin typeface="Comic Sans MS" pitchFamily="66" charset="0"/>
              </a:rPr>
              <a:t>Mill formulated Rule Utilitarianism. </a:t>
            </a:r>
          </a:p>
          <a:p>
            <a:pPr marL="274320" indent="-274320" eaLnBrk="1" fontAlgn="auto" hangingPunct="1">
              <a:spcAft>
                <a:spcPts val="1600"/>
              </a:spcAft>
              <a:buFont typeface="Wingdings 2"/>
              <a:buChar char=""/>
              <a:defRPr/>
            </a:pPr>
            <a:r>
              <a:rPr lang="en-GB" dirty="0">
                <a:latin typeface="Comic Sans MS" pitchFamily="66" charset="0"/>
              </a:rPr>
              <a:t>Rule utilitarianism focuses on general RULES that everybody should follow to bring about the greatest good for that community. </a:t>
            </a:r>
          </a:p>
          <a:p>
            <a:pPr marL="274320" indent="-274320" eaLnBrk="1" fontAlgn="auto" hangingPunct="1">
              <a:spcAft>
                <a:spcPts val="1600"/>
              </a:spcAft>
              <a:buFont typeface="Wingdings 2"/>
              <a:buChar char=""/>
              <a:defRPr/>
            </a:pPr>
            <a:r>
              <a:rPr lang="en-GB" dirty="0">
                <a:latin typeface="Comic Sans MS" pitchFamily="66" charset="0"/>
              </a:rPr>
              <a:t>We should vote on the best possible result for the whole community which produces the most happiness and that should become a rule for society to live by. </a:t>
            </a:r>
          </a:p>
          <a:p>
            <a:pPr marL="274320" indent="-274320" eaLnBrk="1" fontAlgn="auto" hangingPunct="1">
              <a:spcAft>
                <a:spcPts val="1600"/>
              </a:spcAft>
              <a:buFont typeface="Wingdings 2"/>
              <a:buChar char=""/>
              <a:defRPr/>
            </a:pPr>
            <a:r>
              <a:rPr lang="en-GB" dirty="0">
                <a:latin typeface="Comic Sans MS" pitchFamily="66" charset="0"/>
              </a:rPr>
              <a:t>It creates RULES.</a:t>
            </a:r>
          </a:p>
          <a:p>
            <a:pPr marL="274320" indent="-274320" eaLnBrk="1" fontAlgn="auto" hangingPunct="1">
              <a:spcAft>
                <a:spcPts val="1600"/>
              </a:spcAft>
              <a:buFont typeface="Wingdings 2"/>
              <a:buChar char=""/>
              <a:defRPr/>
            </a:pPr>
            <a:r>
              <a:rPr lang="en-GB" dirty="0">
                <a:latin typeface="Comic Sans MS" pitchFamily="66" charset="0"/>
              </a:rPr>
              <a:t>Mill hoped to avoid the lower pleasures being given too much focus as we look at the best possible results for the community.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567" y="548680"/>
            <a:ext cx="6132723" cy="5475635"/>
          </a:xfrm>
        </p:spPr>
        <p:txBody>
          <a:bodyPr/>
          <a:lstStyle/>
          <a:p>
            <a:pPr marL="0" indent="0">
              <a:buNone/>
            </a:pPr>
            <a:r>
              <a:rPr lang="en-GB" dirty="0"/>
              <a:t>Tasks </a:t>
            </a:r>
          </a:p>
          <a:p>
            <a:pPr marL="0" indent="0">
              <a:buNone/>
            </a:pPr>
            <a:r>
              <a:rPr lang="en-GB" sz="2000" dirty="0"/>
              <a:t>Use the QR code to investigate:</a:t>
            </a:r>
          </a:p>
          <a:p>
            <a:pPr marL="514350" indent="-514350">
              <a:buAutoNum type="arabicPeriod"/>
            </a:pPr>
            <a:r>
              <a:rPr lang="en-GB" sz="2000" dirty="0"/>
              <a:t>What was the time span of the enlightenment?</a:t>
            </a:r>
          </a:p>
          <a:p>
            <a:pPr marL="514350" indent="-514350">
              <a:buAutoNum type="arabicPeriod"/>
            </a:pPr>
            <a:r>
              <a:rPr lang="en-GB" sz="2000" dirty="0"/>
              <a:t>What did thinkers of this time period believe about society?</a:t>
            </a:r>
          </a:p>
          <a:p>
            <a:pPr marL="514350" indent="-514350">
              <a:buFont typeface="Wingdings 2" pitchFamily="18" charset="2"/>
              <a:buAutoNum type="arabicPeriod"/>
            </a:pPr>
            <a:r>
              <a:rPr lang="en-GB" sz="2000" dirty="0"/>
              <a:t>What did Kant say in his essay "What Is Enlightenment?" (1784)?</a:t>
            </a:r>
          </a:p>
          <a:p>
            <a:pPr marL="514350" indent="-514350">
              <a:buFont typeface="Wingdings 2" pitchFamily="18" charset="2"/>
              <a:buAutoNum type="arabicPeriod"/>
            </a:pPr>
            <a:r>
              <a:rPr lang="en-GB" sz="2000" dirty="0"/>
              <a:t>What </a:t>
            </a:r>
            <a:r>
              <a:rPr lang="en-GB" sz="2000"/>
              <a:t>did Locke </a:t>
            </a:r>
            <a:r>
              <a:rPr lang="en-GB" sz="2000" dirty="0"/>
              <a:t>say of human reason and logic in his “Essay Concerning Human Understanding” (1689)?</a:t>
            </a:r>
          </a:p>
          <a:p>
            <a:pPr marL="514350" indent="-514350">
              <a:buFont typeface="Wingdings 2" pitchFamily="18" charset="2"/>
              <a:buAutoNum type="arabicPeriod"/>
            </a:pPr>
            <a:r>
              <a:rPr lang="en-GB" sz="2000" dirty="0"/>
              <a:t>Explain a key event or ideas from each of the three parts of the enlightenment.</a:t>
            </a:r>
          </a:p>
          <a:p>
            <a:pPr marL="514350" indent="-514350">
              <a:buFont typeface="Wingdings 2" pitchFamily="18" charset="2"/>
              <a:buAutoNum type="arabicPeriod"/>
            </a:pPr>
            <a:r>
              <a:rPr lang="en-GB" sz="2000" dirty="0"/>
              <a:t>What is egalitarianism? </a:t>
            </a:r>
          </a:p>
          <a:p>
            <a:pPr marL="514350" indent="-514350">
              <a:buFont typeface="Wingdings 2" pitchFamily="18" charset="2"/>
              <a:buAutoNum type="arabicPeriod"/>
            </a:pPr>
            <a:r>
              <a:rPr lang="en-GB" sz="2000" dirty="0"/>
              <a:t>Explain how the enlightenment influenced the key thinkers behind the ethical theory of utilitarianism.</a:t>
            </a:r>
          </a:p>
          <a:p>
            <a:pPr marL="514350" indent="-514350">
              <a:buFont typeface="Wingdings 2" pitchFamily="18" charset="2"/>
              <a:buAutoNum type="arabicPeriod"/>
            </a:pPr>
            <a:endParaRPr lang="en-GB"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923" y="843101"/>
            <a:ext cx="1433771" cy="1433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691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993_p52.jpg"/>
          <p:cNvPicPr>
            <a:picLocks noChangeAspect="1"/>
          </p:cNvPicPr>
          <p:nvPr/>
        </p:nvPicPr>
        <p:blipFill>
          <a:blip r:embed="rId2" cstate="print"/>
          <a:stretch>
            <a:fillRect/>
          </a:stretch>
        </p:blipFill>
        <p:spPr>
          <a:xfrm>
            <a:off x="5786446" y="571480"/>
            <a:ext cx="2857500" cy="2381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218" name="Rectangle 2"/>
          <p:cNvSpPr>
            <a:spLocks noGrp="1" noChangeArrowheads="1"/>
          </p:cNvSpPr>
          <p:nvPr>
            <p:ph type="title"/>
          </p:nvPr>
        </p:nvSpPr>
        <p:spPr>
          <a:xfrm>
            <a:off x="214282" y="142852"/>
            <a:ext cx="7239000" cy="1143000"/>
          </a:xfrm>
        </p:spPr>
        <p:txBody>
          <a:bodyPr/>
          <a:lstStyle/>
          <a:p>
            <a:pPr eaLnBrk="1" fontAlgn="auto" hangingPunct="1">
              <a:spcAft>
                <a:spcPts val="0"/>
              </a:spcAft>
              <a:defRPr/>
            </a:pPr>
            <a:r>
              <a:rPr lang="en-US" sz="3600" dirty="0"/>
              <a:t>RULE UTILITARIANISM</a:t>
            </a:r>
          </a:p>
        </p:txBody>
      </p:sp>
      <p:sp>
        <p:nvSpPr>
          <p:cNvPr id="7" name="Content Placeholder 6"/>
          <p:cNvSpPr>
            <a:spLocks noGrp="1"/>
          </p:cNvSpPr>
          <p:nvPr>
            <p:ph idx="1"/>
          </p:nvPr>
        </p:nvSpPr>
        <p:spPr>
          <a:xfrm>
            <a:off x="457200" y="1609725"/>
            <a:ext cx="6329363" cy="4846638"/>
          </a:xfrm>
        </p:spPr>
        <p:txBody>
          <a:bodyPr>
            <a:normAutofit lnSpcReduction="10000"/>
          </a:bodyPr>
          <a:lstStyle/>
          <a:p>
            <a:pPr marL="274320" indent="-274320" eaLnBrk="1" fontAlgn="auto" hangingPunct="1">
              <a:spcAft>
                <a:spcPts val="1600"/>
              </a:spcAft>
              <a:buFont typeface="Wingdings 2"/>
              <a:buChar char=""/>
              <a:defRPr/>
            </a:pPr>
            <a:r>
              <a:rPr lang="en-GB" dirty="0">
                <a:latin typeface="Comic Sans MS" pitchFamily="66" charset="0"/>
              </a:rPr>
              <a:t>In a situation I must obey the rule even if it doesn’t lead to the greatest pleasure for me in this situation.</a:t>
            </a:r>
          </a:p>
          <a:p>
            <a:pPr marL="274320" indent="-274320" eaLnBrk="1" fontAlgn="auto" hangingPunct="1">
              <a:spcAft>
                <a:spcPts val="1600"/>
              </a:spcAft>
              <a:buFont typeface="Wingdings 2"/>
              <a:buChar char=""/>
              <a:defRPr/>
            </a:pPr>
            <a:r>
              <a:rPr lang="en-GB" dirty="0">
                <a:latin typeface="Comic Sans MS" pitchFamily="66" charset="0"/>
              </a:rPr>
              <a:t>Driving on the left – you should always drive on the left even if it doesn’t always provide happiness (traffic jam) because it will produce a greater overall good. </a:t>
            </a:r>
          </a:p>
          <a:p>
            <a:pPr marL="274320" indent="-274320" eaLnBrk="1" fontAlgn="auto" hangingPunct="1">
              <a:spcAft>
                <a:spcPts val="1600"/>
              </a:spcAft>
              <a:buFont typeface="Wingdings 2"/>
              <a:buChar char=""/>
              <a:defRPr/>
            </a:pPr>
            <a:r>
              <a:rPr lang="en-GB" dirty="0">
                <a:latin typeface="Comic Sans MS" pitchFamily="66" charset="0"/>
              </a:rPr>
              <a:t>A person should never lie because it doesn’t bring about the greatest good for the community.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993_p52.jpg"/>
          <p:cNvPicPr>
            <a:picLocks noChangeAspect="1"/>
          </p:cNvPicPr>
          <p:nvPr/>
        </p:nvPicPr>
        <p:blipFill>
          <a:blip r:embed="rId2" cstate="print"/>
          <a:stretch>
            <a:fillRect/>
          </a:stretch>
        </p:blipFill>
        <p:spPr>
          <a:xfrm>
            <a:off x="5786446" y="571480"/>
            <a:ext cx="2857500" cy="2381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218"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z="3600" dirty="0"/>
              <a:t>RULE UTILITARIANISM</a:t>
            </a:r>
          </a:p>
        </p:txBody>
      </p:sp>
      <p:sp>
        <p:nvSpPr>
          <p:cNvPr id="10244" name="Content Placeholder 6"/>
          <p:cNvSpPr>
            <a:spLocks noGrp="1"/>
          </p:cNvSpPr>
          <p:nvPr>
            <p:ph idx="1"/>
          </p:nvPr>
        </p:nvSpPr>
        <p:spPr>
          <a:xfrm>
            <a:off x="285720" y="1785926"/>
            <a:ext cx="6329363" cy="4846638"/>
          </a:xfrm>
        </p:spPr>
        <p:txBody>
          <a:bodyPr/>
          <a:lstStyle/>
          <a:p>
            <a:pPr eaLnBrk="1" hangingPunct="1">
              <a:spcAft>
                <a:spcPts val="1600"/>
              </a:spcAft>
            </a:pPr>
            <a:r>
              <a:rPr lang="en-GB" dirty="0">
                <a:latin typeface="Comic Sans MS" pitchFamily="66" charset="0"/>
              </a:rPr>
              <a:t>How does this stay in with  consequentialist ideas?</a:t>
            </a:r>
          </a:p>
          <a:p>
            <a:pPr eaLnBrk="1" hangingPunct="1">
              <a:spcAft>
                <a:spcPts val="1600"/>
              </a:spcAft>
            </a:pPr>
            <a:r>
              <a:rPr lang="en-GB" dirty="0">
                <a:latin typeface="Comic Sans MS" pitchFamily="66" charset="0"/>
              </a:rPr>
              <a:t>Rule utilitarianism instead of focusing on the consequences of actions it focuses on the consequences of rules.</a:t>
            </a:r>
          </a:p>
          <a:p>
            <a:pPr eaLnBrk="1" hangingPunct="1">
              <a:spcAft>
                <a:spcPts val="1600"/>
              </a:spcAft>
            </a:pPr>
            <a:r>
              <a:rPr lang="en-GB" dirty="0">
                <a:latin typeface="Comic Sans MS" pitchFamily="66" charset="0"/>
              </a:rPr>
              <a:t>A rule is good if its consequences result in overall happiness.  </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00042"/>
            <a:ext cx="7715304" cy="1143000"/>
          </a:xfrm>
        </p:spPr>
        <p:txBody>
          <a:bodyPr>
            <a:normAutofit fontScale="90000"/>
          </a:bodyPr>
          <a:lstStyle/>
          <a:p>
            <a:r>
              <a:rPr lang="en-GB" sz="3100" b="0" dirty="0">
                <a:latin typeface="Comic Sans MS" pitchFamily="66" charset="0"/>
              </a:rPr>
              <a:t>So What is the difference between Act and Rule Utilitarianism?</a:t>
            </a:r>
            <a:br>
              <a:rPr lang="en-GB" dirty="0"/>
            </a:br>
            <a:endParaRPr lang="en-GB" dirty="0"/>
          </a:p>
        </p:txBody>
      </p:sp>
      <p:sp>
        <p:nvSpPr>
          <p:cNvPr id="3" name="Content Placeholder 2"/>
          <p:cNvSpPr>
            <a:spLocks noGrp="1"/>
          </p:cNvSpPr>
          <p:nvPr>
            <p:ph idx="1"/>
          </p:nvPr>
        </p:nvSpPr>
        <p:spPr/>
        <p:txBody>
          <a:bodyPr/>
          <a:lstStyle/>
          <a:p>
            <a:r>
              <a:rPr lang="en-GB" dirty="0">
                <a:latin typeface="Comic Sans MS" pitchFamily="66" charset="0"/>
              </a:rPr>
              <a:t>The difference between rule and act utilitarianism is that act utilitarian considers only the </a:t>
            </a:r>
            <a:r>
              <a:rPr lang="en-GB" u="sng" dirty="0">
                <a:latin typeface="Comic Sans MS" pitchFamily="66" charset="0"/>
              </a:rPr>
              <a:t>results</a:t>
            </a:r>
            <a:r>
              <a:rPr lang="en-GB" dirty="0">
                <a:latin typeface="Comic Sans MS" pitchFamily="66" charset="0"/>
              </a:rPr>
              <a:t> or consequences of the </a:t>
            </a:r>
            <a:r>
              <a:rPr lang="en-GB" u="sng" dirty="0">
                <a:latin typeface="Comic Sans MS" pitchFamily="66" charset="0"/>
              </a:rPr>
              <a:t>single act</a:t>
            </a:r>
            <a:r>
              <a:rPr lang="en-GB" dirty="0">
                <a:latin typeface="Comic Sans MS" pitchFamily="66" charset="0"/>
              </a:rPr>
              <a:t> while the rule utilitarian considers the consequences that result from of </a:t>
            </a:r>
            <a:r>
              <a:rPr lang="en-GB" u="sng" dirty="0">
                <a:latin typeface="Comic Sans MS" pitchFamily="66" charset="0"/>
              </a:rPr>
              <a:t>following a rule of conduct</a:t>
            </a:r>
            <a:r>
              <a:rPr lang="en-GB" dirty="0">
                <a:latin typeface="Comic Sans MS" pitchFamily="66" charset="0"/>
              </a:rPr>
              <a:t> .  </a:t>
            </a:r>
          </a:p>
          <a:p>
            <a:endParaRPr lang="en-GB" dirty="0">
              <a:latin typeface="Comic Sans MS" pitchFamily="66" charset="0"/>
            </a:endParaRPr>
          </a:p>
          <a:p>
            <a:r>
              <a:rPr lang="en-GB" dirty="0">
                <a:latin typeface="Comic Sans MS" pitchFamily="66" charset="0"/>
              </a:rPr>
              <a:t>Why the two approaches?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ChangeArrowheads="1"/>
          </p:cNvSpPr>
          <p:nvPr/>
        </p:nvSpPr>
        <p:spPr bwMode="auto">
          <a:xfrm>
            <a:off x="285720" y="142852"/>
            <a:ext cx="5929353" cy="6429420"/>
          </a:xfrm>
          <a:prstGeom prst="roundRect">
            <a:avLst>
              <a:gd name="adj" fmla="val 16667"/>
            </a:avLst>
          </a:prstGeom>
          <a:solidFill>
            <a:srgbClr val="FFFFFF"/>
          </a:solidFill>
          <a:ln w="762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a:ln>
                  <a:noFill/>
                </a:ln>
                <a:solidFill>
                  <a:srgbClr val="000000"/>
                </a:solidFill>
                <a:effectLst/>
                <a:latin typeface="Comic Sans MS" pitchFamily="66" charset="0"/>
              </a:rPr>
              <a:t>Someone goes to the doctor. The person is ill, experiences pain and cannot function properly.  The doctor performs a series of tests and examinations. The person returns to the doctor's surgery  to learn of the results, the diagnosis and prognosis. The doctor is aware that the tests all show that the person has a disease that is incurable and life threatening. In fact even under the most aggressive treatment option there is a survival rate of less than 15% for two years.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a:ln>
                  <a:noFill/>
                </a:ln>
                <a:solidFill>
                  <a:srgbClr val="000000"/>
                </a:solidFill>
                <a:effectLst/>
                <a:latin typeface="Comic Sans MS" pitchFamily="66" charset="0"/>
              </a:rPr>
              <a:t>The doctor is considering what would be GOOD to tell the person.  Should the person know the truth or should the person be told something other than the truth?  Which is better?  Which is the right thing to do?  What would be GOOD to do?  </a:t>
            </a:r>
            <a:endParaRPr kumimoji="0" lang="en-US" sz="2000" b="0" i="0" u="none" strike="noStrike" cap="none" normalizeH="0" baseline="0" dirty="0">
              <a:ln>
                <a:noFill/>
              </a:ln>
              <a:solidFill>
                <a:schemeClr val="tx1"/>
              </a:solidFill>
              <a:effectLst/>
              <a:latin typeface="Comic Sans MS" pitchFamily="66" charset="0"/>
            </a:endParaRPr>
          </a:p>
        </p:txBody>
      </p:sp>
      <p:pic>
        <p:nvPicPr>
          <p:cNvPr id="60420" name="Picture 4" descr="http://ts1.mm.bing.net/images/thumbnail.aspx?q=1334975143576&amp;id=44d9de769755baee5ce1fe56bf2f080c&amp;url=http%3a%2f%2faskmissa.com%2fwp-content%2fuploads%2f2009%2f10%2fdoctor.jpg"/>
          <p:cNvPicPr>
            <a:picLocks noChangeAspect="1" noChangeArrowheads="1"/>
          </p:cNvPicPr>
          <p:nvPr/>
        </p:nvPicPr>
        <p:blipFill>
          <a:blip r:embed="rId2" cstate="print"/>
          <a:srcRect/>
          <a:stretch>
            <a:fillRect/>
          </a:stretch>
        </p:blipFill>
        <p:spPr bwMode="auto">
          <a:xfrm>
            <a:off x="6286500" y="1571612"/>
            <a:ext cx="2857500" cy="2857500"/>
          </a:xfrm>
          <a:prstGeom prst="rect">
            <a:avLst/>
          </a:prstGeom>
          <a:noFill/>
        </p:spPr>
      </p:pic>
      <p:sp>
        <p:nvSpPr>
          <p:cNvPr id="2" name="TextBox 1"/>
          <p:cNvSpPr txBox="1"/>
          <p:nvPr/>
        </p:nvSpPr>
        <p:spPr>
          <a:xfrm>
            <a:off x="6286500" y="142852"/>
            <a:ext cx="2029916" cy="707886"/>
          </a:xfrm>
          <a:prstGeom prst="rect">
            <a:avLst/>
          </a:prstGeom>
          <a:noFill/>
        </p:spPr>
        <p:txBody>
          <a:bodyPr wrap="square" rtlCol="0">
            <a:spAutoFit/>
          </a:bodyPr>
          <a:lstStyle/>
          <a:p>
            <a:r>
              <a:rPr lang="en-GB" sz="4000" b="1" dirty="0">
                <a:solidFill>
                  <a:srgbClr val="FF0000"/>
                </a:solidFill>
                <a:latin typeface="Segoe UI Symbol" pitchFamily="34" charset="0"/>
                <a:ea typeface="Segoe UI Symbol" pitchFamily="34" charset="0"/>
              </a:rPr>
              <a:t>Discuss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428604"/>
            <a:ext cx="7239000" cy="5846770"/>
          </a:xfrm>
        </p:spPr>
        <p:style>
          <a:lnRef idx="2">
            <a:schemeClr val="accent2"/>
          </a:lnRef>
          <a:fillRef idx="1">
            <a:schemeClr val="lt1"/>
          </a:fillRef>
          <a:effectRef idx="0">
            <a:schemeClr val="accent2"/>
          </a:effectRef>
          <a:fontRef idx="minor">
            <a:schemeClr val="dk1"/>
          </a:fontRef>
        </p:style>
        <p:txBody>
          <a:bodyPr/>
          <a:lstStyle/>
          <a:p>
            <a:pPr>
              <a:buNone/>
            </a:pPr>
            <a:r>
              <a:rPr lang="en-GB" dirty="0"/>
              <a:t>	</a:t>
            </a:r>
            <a:r>
              <a:rPr lang="en-GB" sz="2000" dirty="0">
                <a:latin typeface="Comic Sans MS" pitchFamily="66" charset="0"/>
              </a:rPr>
              <a:t>The </a:t>
            </a:r>
            <a:r>
              <a:rPr lang="en-GB" sz="2000" b="1" u="sng" dirty="0">
                <a:latin typeface="Comic Sans MS" pitchFamily="66" charset="0"/>
              </a:rPr>
              <a:t>act utilitarian</a:t>
            </a:r>
            <a:r>
              <a:rPr lang="en-GB" sz="2000" b="1" dirty="0">
                <a:latin typeface="Comic Sans MS" pitchFamily="66" charset="0"/>
              </a:rPr>
              <a:t> </a:t>
            </a:r>
            <a:r>
              <a:rPr lang="en-GB" sz="2000" dirty="0">
                <a:latin typeface="Comic Sans MS" pitchFamily="66" charset="0"/>
              </a:rPr>
              <a:t>might calculate that in telling the truth there will be a great deal of pain and hardly any pleasure at all  The person will be upset, their family will be upset, the doctor will be upset in informing the ill person that there is nothing that the doctor can do to alter their condition.  </a:t>
            </a:r>
          </a:p>
          <a:p>
            <a:pPr>
              <a:buNone/>
            </a:pPr>
            <a:endParaRPr lang="en-GB" sz="2000" dirty="0">
              <a:latin typeface="Comic Sans MS" pitchFamily="66" charset="0"/>
            </a:endParaRPr>
          </a:p>
          <a:p>
            <a:pPr>
              <a:buNone/>
            </a:pPr>
            <a:r>
              <a:rPr lang="en-GB" sz="2000" dirty="0">
                <a:latin typeface="Comic Sans MS" pitchFamily="66" charset="0"/>
              </a:rPr>
              <a:t>	On the other hand if the doctor makes up a story concerning the diagnosis and prognosis that is not true but that gives the ill person more time to enjoy life before the illness makes it obvious that the end is near, well then the results are different.  The doctor is not so upset in seeing the person, the family and friends of the person have some more time with that person to enjoy things instead of being sad and depressed.  So the ACT utilitarian might calculate that the GOOD  thing to do is to lie.  </a:t>
            </a:r>
          </a:p>
          <a:p>
            <a:pPr>
              <a:buNone/>
            </a:pPr>
            <a:endParaRPr lang="en-GB" sz="2000" dirty="0">
              <a:latin typeface="Comic Sans MS"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7572428" cy="5929354"/>
          </a:xfrm>
        </p:spPr>
        <p:style>
          <a:lnRef idx="2">
            <a:schemeClr val="accent1"/>
          </a:lnRef>
          <a:fillRef idx="1">
            <a:schemeClr val="lt1"/>
          </a:fillRef>
          <a:effectRef idx="0">
            <a:schemeClr val="accent1"/>
          </a:effectRef>
          <a:fontRef idx="minor">
            <a:schemeClr val="dk1"/>
          </a:fontRef>
        </p:style>
        <p:txBody>
          <a:bodyPr/>
          <a:lstStyle/>
          <a:p>
            <a:r>
              <a:rPr lang="en-GB" dirty="0">
                <a:latin typeface="Comic Sans MS" pitchFamily="66" charset="0"/>
              </a:rPr>
              <a:t>But the </a:t>
            </a:r>
            <a:r>
              <a:rPr lang="en-GB" b="1" u="sng" dirty="0">
                <a:latin typeface="Comic Sans MS" pitchFamily="66" charset="0"/>
              </a:rPr>
              <a:t>rule utilitarian</a:t>
            </a:r>
            <a:r>
              <a:rPr lang="en-GB" b="1" dirty="0">
                <a:latin typeface="Comic Sans MS" pitchFamily="66" charset="0"/>
              </a:rPr>
              <a:t> </a:t>
            </a:r>
            <a:r>
              <a:rPr lang="en-GB" dirty="0">
                <a:latin typeface="Comic Sans MS" pitchFamily="66" charset="0"/>
              </a:rPr>
              <a:t>would need to consider what would the long term consequences be if doctors were to lie to those who come to them and have life threatening, incurable illnesses. </a:t>
            </a:r>
          </a:p>
          <a:p>
            <a:endParaRPr lang="en-GB" dirty="0">
              <a:latin typeface="Comic Sans MS" pitchFamily="66" charset="0"/>
            </a:endParaRPr>
          </a:p>
          <a:p>
            <a:r>
              <a:rPr lang="en-GB" dirty="0">
                <a:latin typeface="Comic Sans MS" pitchFamily="66" charset="0"/>
              </a:rPr>
              <a:t> The rule utilitarian might calculate that people would no longer be able to trust their doctors and this would break down the confidence they need for their therapies to be effective.  The RULE utilitarian might calculate that there is far more harm in lying and so the GOOD thing to do is to tell the truth.  </a:t>
            </a:r>
          </a:p>
          <a:p>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20675"/>
            <a:ext cx="7920880" cy="444029"/>
          </a:xfrm>
        </p:spPr>
        <p:txBody>
          <a:bodyPr>
            <a:normAutofit/>
          </a:bodyPr>
          <a:lstStyle/>
          <a:p>
            <a:pPr algn="ctr"/>
            <a:r>
              <a:rPr lang="en-GB" sz="2800" b="0" dirty="0"/>
              <a:t>Application of Rule Utilitarianism</a:t>
            </a:r>
          </a:p>
        </p:txBody>
      </p:sp>
      <p:sp>
        <p:nvSpPr>
          <p:cNvPr id="3" name="Content Placeholder 2"/>
          <p:cNvSpPr>
            <a:spLocks noGrp="1"/>
          </p:cNvSpPr>
          <p:nvPr>
            <p:ph idx="1"/>
          </p:nvPr>
        </p:nvSpPr>
        <p:spPr/>
        <p:txBody>
          <a:bodyPr/>
          <a:lstStyle/>
          <a:p>
            <a:pPr marL="0" indent="0">
              <a:buNone/>
            </a:pPr>
            <a:r>
              <a:rPr lang="en-GB" dirty="0"/>
              <a:t>Euthanasia – pick one scenario and apply</a:t>
            </a:r>
          </a:p>
          <a:p>
            <a:pPr marL="514350" indent="-514350">
              <a:buAutoNum type="arabicPeriod"/>
            </a:pPr>
            <a:endParaRPr lang="en-GB" dirty="0"/>
          </a:p>
          <a:p>
            <a:pPr marL="514350" indent="-514350">
              <a:buAutoNum type="arabicPeriod"/>
            </a:pPr>
            <a:endParaRPr lang="en-GB" dirty="0"/>
          </a:p>
          <a:p>
            <a:pPr marL="0" indent="0">
              <a:buNone/>
            </a:pPr>
            <a:endParaRPr lang="en-GB" dirty="0"/>
          </a:p>
          <a:p>
            <a:pPr marL="0" indent="0">
              <a:buNone/>
            </a:pPr>
            <a:r>
              <a:rPr lang="en-GB"/>
              <a:t>Workers rights – </a:t>
            </a:r>
            <a:r>
              <a:rPr lang="en-GB" dirty="0"/>
              <a:t>pick one scenario and apply</a:t>
            </a:r>
          </a:p>
        </p:txBody>
      </p:sp>
    </p:spTree>
    <p:extLst>
      <p:ext uri="{BB962C8B-B14F-4D97-AF65-F5344CB8AC3E}">
        <p14:creationId xmlns:p14="http://schemas.microsoft.com/office/powerpoint/2010/main" val="3075343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PeterSinger.jpg"/>
          <p:cNvPicPr>
            <a:picLocks noChangeAspect="1"/>
          </p:cNvPicPr>
          <p:nvPr/>
        </p:nvPicPr>
        <p:blipFill>
          <a:blip r:embed="rId2" cstate="print"/>
          <a:stretch>
            <a:fillRect/>
          </a:stretch>
        </p:blipFill>
        <p:spPr>
          <a:xfrm rot="924136">
            <a:off x="6843729" y="642918"/>
            <a:ext cx="1657361" cy="20717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218" name="Rectangle 2"/>
          <p:cNvSpPr>
            <a:spLocks noGrp="1" noChangeArrowheads="1"/>
          </p:cNvSpPr>
          <p:nvPr>
            <p:ph type="title"/>
          </p:nvPr>
        </p:nvSpPr>
        <p:spPr>
          <a:xfrm>
            <a:off x="285720" y="0"/>
            <a:ext cx="7239000" cy="1143000"/>
          </a:xfrm>
        </p:spPr>
        <p:txBody>
          <a:bodyPr/>
          <a:lstStyle/>
          <a:p>
            <a:pPr eaLnBrk="1" fontAlgn="auto" hangingPunct="1">
              <a:spcAft>
                <a:spcPts val="0"/>
              </a:spcAft>
              <a:defRPr/>
            </a:pPr>
            <a:r>
              <a:rPr lang="en-US" sz="3600" dirty="0"/>
              <a:t>Preference utilitarianism</a:t>
            </a:r>
          </a:p>
        </p:txBody>
      </p:sp>
      <p:sp>
        <p:nvSpPr>
          <p:cNvPr id="7" name="Content Placeholder 6"/>
          <p:cNvSpPr>
            <a:spLocks noGrp="1"/>
          </p:cNvSpPr>
          <p:nvPr>
            <p:ph idx="1"/>
          </p:nvPr>
        </p:nvSpPr>
        <p:spPr>
          <a:xfrm>
            <a:off x="457200" y="1609725"/>
            <a:ext cx="6472238" cy="4846638"/>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274320" indent="-274320" eaLnBrk="1" fontAlgn="auto" hangingPunct="1">
              <a:spcAft>
                <a:spcPts val="1600"/>
              </a:spcAft>
              <a:buFont typeface="Wingdings 2"/>
              <a:buChar char=""/>
              <a:defRPr/>
            </a:pPr>
            <a:r>
              <a:rPr lang="en-GB" dirty="0">
                <a:latin typeface="Comic Sans MS" pitchFamily="66" charset="0"/>
              </a:rPr>
              <a:t>Peter singer (1946 - now) argues for a modified version of utilitarianism called </a:t>
            </a:r>
            <a:r>
              <a:rPr lang="en-GB" b="1" dirty="0">
                <a:solidFill>
                  <a:srgbClr val="FF0000"/>
                </a:solidFill>
                <a:latin typeface="Comic Sans MS" pitchFamily="66" charset="0"/>
              </a:rPr>
              <a:t>preference</a:t>
            </a:r>
            <a:r>
              <a:rPr lang="en-GB" dirty="0">
                <a:latin typeface="Comic Sans MS" pitchFamily="66" charset="0"/>
              </a:rPr>
              <a:t> utilitarianism or best consequence utilitarianism. </a:t>
            </a:r>
          </a:p>
          <a:p>
            <a:pPr marL="274320" indent="-274320" eaLnBrk="1" fontAlgn="auto" hangingPunct="1">
              <a:spcAft>
                <a:spcPts val="1600"/>
              </a:spcAft>
              <a:buFont typeface="Wingdings 2"/>
              <a:buChar char=""/>
              <a:defRPr/>
            </a:pPr>
            <a:r>
              <a:rPr lang="en-GB" dirty="0">
                <a:latin typeface="Comic Sans MS" pitchFamily="66" charset="0"/>
              </a:rPr>
              <a:t>You should maximise the </a:t>
            </a:r>
            <a:r>
              <a:rPr lang="en-GB" i="1" dirty="0">
                <a:latin typeface="Comic Sans MS" pitchFamily="66" charset="0"/>
              </a:rPr>
              <a:t>best interests </a:t>
            </a:r>
            <a:r>
              <a:rPr lang="en-GB" dirty="0">
                <a:latin typeface="Comic Sans MS" pitchFamily="66" charset="0"/>
              </a:rPr>
              <a:t>of those affected, rather than create the most pleasure and least pain. </a:t>
            </a:r>
          </a:p>
          <a:p>
            <a:pPr marL="274320" indent="-274320" eaLnBrk="1" fontAlgn="auto" hangingPunct="1">
              <a:spcAft>
                <a:spcPts val="1600"/>
              </a:spcAft>
              <a:buFont typeface="Wingdings 2"/>
              <a:buChar char=""/>
              <a:defRPr/>
            </a:pPr>
            <a:r>
              <a:rPr lang="en-GB" dirty="0">
                <a:latin typeface="Comic Sans MS" pitchFamily="66" charset="0"/>
              </a:rPr>
              <a:t>Ethical decisions should be in the best interests (or preferences) of those affected rather than create the most pleasure</a:t>
            </a:r>
          </a:p>
          <a:p>
            <a:pPr marL="274320" indent="-274320" eaLnBrk="1" fontAlgn="auto" hangingPunct="1">
              <a:spcAft>
                <a:spcPts val="1600"/>
              </a:spcAft>
              <a:buFont typeface="Wingdings 2"/>
              <a:buChar char=""/>
              <a:defRPr/>
            </a:pPr>
            <a:r>
              <a:rPr lang="en-GB" dirty="0">
                <a:latin typeface="Comic Sans MS" pitchFamily="66" charset="0"/>
              </a:rPr>
              <a:t>Everybody's interests must be given equal consideration.</a:t>
            </a: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2844" y="142852"/>
            <a:ext cx="7239000" cy="1143000"/>
          </a:xfrm>
        </p:spPr>
        <p:txBody>
          <a:bodyPr/>
          <a:lstStyle/>
          <a:p>
            <a:pPr eaLnBrk="1" fontAlgn="auto" hangingPunct="1">
              <a:spcAft>
                <a:spcPts val="0"/>
              </a:spcAft>
              <a:defRPr/>
            </a:pPr>
            <a:r>
              <a:rPr lang="en-US" sz="3600" dirty="0"/>
              <a:t>Preference utilitarianism</a:t>
            </a:r>
          </a:p>
        </p:txBody>
      </p:sp>
      <p:sp>
        <p:nvSpPr>
          <p:cNvPr id="7" name="Content Placeholder 6"/>
          <p:cNvSpPr>
            <a:spLocks noGrp="1"/>
          </p:cNvSpPr>
          <p:nvPr>
            <p:ph idx="1"/>
          </p:nvPr>
        </p:nvSpPr>
        <p:spPr>
          <a:xfrm>
            <a:off x="214282" y="1571612"/>
            <a:ext cx="6257925" cy="4846638"/>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274320" indent="-274320" eaLnBrk="1" fontAlgn="auto" hangingPunct="1">
              <a:spcAft>
                <a:spcPts val="1600"/>
              </a:spcAft>
              <a:buFont typeface="Wingdings 2"/>
              <a:buChar char=""/>
              <a:defRPr/>
            </a:pPr>
            <a:r>
              <a:rPr lang="en-GB" i="1" dirty="0"/>
              <a:t>“</a:t>
            </a:r>
            <a:r>
              <a:rPr lang="en-GB" dirty="0">
                <a:latin typeface="Comic Sans MS" pitchFamily="66" charset="0"/>
              </a:rPr>
              <a:t>This other version of utilitarianism judges actions, not by their tendency to maximise pleasure or minimise pain, but by the extent to which they accord with the preference of any beings affected by the action or its consequences.” Singer </a:t>
            </a:r>
          </a:p>
          <a:p>
            <a:pPr marL="274320" indent="-274320" eaLnBrk="1" fontAlgn="auto" hangingPunct="1">
              <a:spcAft>
                <a:spcPts val="1600"/>
              </a:spcAft>
              <a:buFont typeface="Wingdings 2"/>
              <a:buChar char=""/>
              <a:defRPr/>
            </a:pPr>
            <a:r>
              <a:rPr lang="en-GB" dirty="0">
                <a:solidFill>
                  <a:srgbClr val="FF0000"/>
                </a:solidFill>
                <a:latin typeface="Comic Sans MS" pitchFamily="66" charset="0"/>
              </a:rPr>
              <a:t>What matters is the satisfaction of an individual persons interests or desires – all people that would be affected by the course of action.</a:t>
            </a:r>
          </a:p>
          <a:p>
            <a:pPr marL="274320" indent="-274320" eaLnBrk="1" fontAlgn="auto" hangingPunct="1">
              <a:spcAft>
                <a:spcPts val="1600"/>
              </a:spcAft>
              <a:buFont typeface="Wingdings 2"/>
              <a:buChar char=""/>
              <a:defRPr/>
            </a:pPr>
            <a:r>
              <a:rPr lang="en-GB" dirty="0">
                <a:latin typeface="Comic Sans MS" pitchFamily="66" charset="0"/>
              </a:rPr>
              <a:t>Sacrificing an individual because it benefits the majority becomes more problematic. </a:t>
            </a:r>
          </a:p>
        </p:txBody>
      </p:sp>
      <p:pic>
        <p:nvPicPr>
          <p:cNvPr id="4" name="Picture 3" descr="PeterSinger.jpg"/>
          <p:cNvPicPr>
            <a:picLocks noChangeAspect="1"/>
          </p:cNvPicPr>
          <p:nvPr/>
        </p:nvPicPr>
        <p:blipFill>
          <a:blip r:embed="rId2" cstate="print"/>
          <a:stretch>
            <a:fillRect/>
          </a:stretch>
        </p:blipFill>
        <p:spPr>
          <a:xfrm rot="924136">
            <a:off x="6843729" y="642918"/>
            <a:ext cx="1657361" cy="20717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7239000" cy="1143000"/>
          </a:xfrm>
        </p:spPr>
        <p:txBody>
          <a:bodyPr/>
          <a:lstStyle/>
          <a:p>
            <a:pPr eaLnBrk="1" fontAlgn="auto" hangingPunct="1">
              <a:spcAft>
                <a:spcPts val="0"/>
              </a:spcAft>
              <a:defRPr/>
            </a:pPr>
            <a:r>
              <a:rPr lang="en-US" sz="3600" dirty="0"/>
              <a:t>Preference utilitarianism</a:t>
            </a:r>
          </a:p>
        </p:txBody>
      </p:sp>
      <p:sp>
        <p:nvSpPr>
          <p:cNvPr id="7" name="Content Placeholder 6"/>
          <p:cNvSpPr>
            <a:spLocks noGrp="1"/>
          </p:cNvSpPr>
          <p:nvPr>
            <p:ph idx="1"/>
          </p:nvPr>
        </p:nvSpPr>
        <p:spPr>
          <a:xfrm>
            <a:off x="251520" y="1340768"/>
            <a:ext cx="7239000" cy="4846638"/>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marL="274320" indent="-274320" eaLnBrk="1" fontAlgn="auto" hangingPunct="1">
              <a:spcAft>
                <a:spcPts val="1600"/>
              </a:spcAft>
              <a:buFont typeface="Wingdings 2"/>
              <a:buChar char=""/>
              <a:defRPr/>
            </a:pPr>
            <a:r>
              <a:rPr lang="en-GB" dirty="0">
                <a:latin typeface="Comic Sans MS" pitchFamily="66" charset="0"/>
              </a:rPr>
              <a:t>Preference utilitarianism tries to maximise the satisfaction of people’s preferences. </a:t>
            </a:r>
          </a:p>
          <a:p>
            <a:pPr marL="274320" indent="-274320" eaLnBrk="1" fontAlgn="auto" hangingPunct="1">
              <a:spcAft>
                <a:spcPts val="1600"/>
              </a:spcAft>
              <a:buFont typeface="Wingdings 2"/>
              <a:buChar char=""/>
              <a:defRPr/>
            </a:pPr>
            <a:r>
              <a:rPr lang="en-GB" dirty="0">
                <a:latin typeface="Comic Sans MS" pitchFamily="66" charset="0"/>
              </a:rPr>
              <a:t>This requires considerable thought. </a:t>
            </a:r>
          </a:p>
          <a:p>
            <a:pPr marL="274320" indent="-274320" eaLnBrk="1" fontAlgn="auto" hangingPunct="1">
              <a:spcAft>
                <a:spcPts val="1600"/>
              </a:spcAft>
              <a:buFont typeface="Wingdings 2"/>
              <a:buChar char=""/>
              <a:defRPr/>
            </a:pPr>
            <a:r>
              <a:rPr lang="en-GB" dirty="0">
                <a:latin typeface="Comic Sans MS" pitchFamily="66" charset="0"/>
              </a:rPr>
              <a:t>When a person thinks ethically they must weigh up </a:t>
            </a:r>
            <a:r>
              <a:rPr lang="en-GB" dirty="0">
                <a:solidFill>
                  <a:srgbClr val="FF0000"/>
                </a:solidFill>
                <a:latin typeface="Comic Sans MS" pitchFamily="66" charset="0"/>
              </a:rPr>
              <a:t>all of the interests of the people involved</a:t>
            </a:r>
            <a:r>
              <a:rPr lang="en-GB" dirty="0">
                <a:latin typeface="Comic Sans MS" pitchFamily="66" charset="0"/>
              </a:rPr>
              <a:t>. </a:t>
            </a:r>
          </a:p>
          <a:p>
            <a:pPr marL="274320" indent="-274320" eaLnBrk="1" fontAlgn="auto" hangingPunct="1">
              <a:spcAft>
                <a:spcPts val="1600"/>
              </a:spcAft>
              <a:buFont typeface="Wingdings 2"/>
              <a:buChar char=""/>
              <a:defRPr/>
            </a:pPr>
            <a:r>
              <a:rPr lang="en-GB" dirty="0">
                <a:latin typeface="Comic Sans MS" pitchFamily="66" charset="0"/>
              </a:rPr>
              <a:t>A person must do their best to take into all the interests into consideration and to </a:t>
            </a:r>
            <a:r>
              <a:rPr lang="en-GB" dirty="0">
                <a:solidFill>
                  <a:srgbClr val="FF0000"/>
                </a:solidFill>
                <a:latin typeface="Comic Sans MS" pitchFamily="66" charset="0"/>
              </a:rPr>
              <a:t>avoid minorities </a:t>
            </a:r>
            <a:r>
              <a:rPr lang="en-GB" dirty="0">
                <a:latin typeface="Comic Sans MS" pitchFamily="66" charset="0"/>
              </a:rPr>
              <a:t>being marginalised.</a:t>
            </a:r>
          </a:p>
          <a:p>
            <a:pPr marL="274320" indent="-274320" eaLnBrk="1" fontAlgn="auto" hangingPunct="1">
              <a:spcAft>
                <a:spcPts val="1600"/>
              </a:spcAft>
              <a:buFont typeface="Wingdings 2"/>
              <a:buChar char=""/>
              <a:defRPr/>
            </a:pPr>
            <a:r>
              <a:rPr lang="en-GB" dirty="0">
                <a:solidFill>
                  <a:srgbClr val="FF0000"/>
                </a:solidFill>
                <a:latin typeface="Comic Sans MS" pitchFamily="66" charset="0"/>
              </a:rPr>
              <a:t>“Choose the course of action which brings the best consequences, on balance, for all affected.” </a:t>
            </a:r>
            <a:r>
              <a:rPr lang="en-GB" dirty="0">
                <a:latin typeface="Comic Sans MS" pitchFamily="66" charset="0"/>
              </a:rPr>
              <a:t>Singer.</a:t>
            </a:r>
          </a:p>
        </p:txBody>
      </p:sp>
      <p:pic>
        <p:nvPicPr>
          <p:cNvPr id="4" name="Picture 3" descr="PeterSinger.jpg"/>
          <p:cNvPicPr>
            <a:picLocks noChangeAspect="1"/>
          </p:cNvPicPr>
          <p:nvPr/>
        </p:nvPicPr>
        <p:blipFill>
          <a:blip r:embed="rId2" cstate="print"/>
          <a:stretch>
            <a:fillRect/>
          </a:stretch>
        </p:blipFill>
        <p:spPr>
          <a:xfrm rot="924136">
            <a:off x="7520935" y="724411"/>
            <a:ext cx="1385856" cy="17323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20675"/>
            <a:ext cx="8064896" cy="588045"/>
          </a:xfrm>
        </p:spPr>
        <p:txBody>
          <a:bodyPr>
            <a:normAutofit/>
          </a:bodyPr>
          <a:lstStyle/>
          <a:p>
            <a:r>
              <a:rPr lang="en-GB" sz="3200" dirty="0"/>
              <a:t>Think, Pair, Share </a:t>
            </a:r>
            <a:r>
              <a:rPr lang="en-GB" sz="2000" dirty="0"/>
              <a:t>– show that you understand</a:t>
            </a:r>
          </a:p>
        </p:txBody>
      </p:sp>
      <p:sp>
        <p:nvSpPr>
          <p:cNvPr id="3" name="Content Placeholder 2"/>
          <p:cNvSpPr>
            <a:spLocks noGrp="1"/>
          </p:cNvSpPr>
          <p:nvPr>
            <p:ph idx="1"/>
          </p:nvPr>
        </p:nvSpPr>
        <p:spPr>
          <a:xfrm>
            <a:off x="457200" y="1609725"/>
            <a:ext cx="7859216" cy="4846638"/>
          </a:xfrm>
        </p:spPr>
        <p:txBody>
          <a:bodyPr/>
          <a:lstStyle/>
          <a:p>
            <a:pPr marL="0" indent="0">
              <a:buNone/>
            </a:pPr>
            <a:r>
              <a:rPr lang="en-GB" sz="2400" dirty="0">
                <a:solidFill>
                  <a:srgbClr val="002060"/>
                </a:solidFill>
              </a:rPr>
              <a:t>A: When was the enlightenment?</a:t>
            </a:r>
          </a:p>
          <a:p>
            <a:pPr marL="0" indent="0">
              <a:buNone/>
            </a:pPr>
            <a:r>
              <a:rPr lang="en-GB" sz="2400" dirty="0">
                <a:solidFill>
                  <a:srgbClr val="C00000"/>
                </a:solidFill>
              </a:rPr>
              <a:t>B: Explain 1 event of the enlightenment that showed change.</a:t>
            </a:r>
          </a:p>
          <a:p>
            <a:pPr marL="0" indent="0">
              <a:buNone/>
            </a:pPr>
            <a:endParaRPr lang="en-GB" sz="2400" dirty="0"/>
          </a:p>
          <a:p>
            <a:pPr marL="0" indent="0">
              <a:buNone/>
            </a:pPr>
            <a:r>
              <a:rPr lang="en-GB" sz="2400" dirty="0">
                <a:solidFill>
                  <a:srgbClr val="C00000"/>
                </a:solidFill>
              </a:rPr>
              <a:t>B: Describe two key thinkers contributions from during the enlightenment (any field)</a:t>
            </a:r>
          </a:p>
          <a:p>
            <a:pPr marL="0" indent="0">
              <a:buNone/>
            </a:pPr>
            <a:r>
              <a:rPr lang="en-GB" sz="2400" dirty="0">
                <a:solidFill>
                  <a:srgbClr val="002060"/>
                </a:solidFill>
              </a:rPr>
              <a:t>A: Describe two key thinkers contributions from during the enlightenment (any field)</a:t>
            </a:r>
          </a:p>
          <a:p>
            <a:pPr marL="0" indent="0">
              <a:buNone/>
            </a:pPr>
            <a:endParaRPr lang="en-GB" sz="2400" dirty="0"/>
          </a:p>
          <a:p>
            <a:pPr marL="0" indent="0">
              <a:buNone/>
            </a:pPr>
            <a:r>
              <a:rPr lang="en-GB" sz="2400" dirty="0">
                <a:solidFill>
                  <a:srgbClr val="002060"/>
                </a:solidFill>
              </a:rPr>
              <a:t>A: What was happening in Britain that utilitarian thinkers thought required change?</a:t>
            </a:r>
          </a:p>
          <a:p>
            <a:pPr marL="0" indent="0">
              <a:buNone/>
            </a:pPr>
            <a:r>
              <a:rPr lang="en-GB" sz="2400" dirty="0">
                <a:solidFill>
                  <a:srgbClr val="C00000"/>
                </a:solidFill>
              </a:rPr>
              <a:t>B: How did they attempt to bring about this change?</a:t>
            </a:r>
          </a:p>
          <a:p>
            <a:pPr marL="0" indent="0">
              <a:buNone/>
            </a:pPr>
            <a:endParaRPr lang="en-GB" dirty="0"/>
          </a:p>
        </p:txBody>
      </p:sp>
    </p:spTree>
    <p:extLst>
      <p:ext uri="{BB962C8B-B14F-4D97-AF65-F5344CB8AC3E}">
        <p14:creationId xmlns:p14="http://schemas.microsoft.com/office/powerpoint/2010/main" val="2631300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20675"/>
            <a:ext cx="7920880" cy="660053"/>
          </a:xfrm>
        </p:spPr>
        <p:txBody>
          <a:bodyPr>
            <a:noAutofit/>
          </a:bodyPr>
          <a:lstStyle/>
          <a:p>
            <a:r>
              <a:rPr lang="en-GB" sz="2800" dirty="0"/>
              <a:t>Application of Preference Utilitarianism</a:t>
            </a:r>
          </a:p>
        </p:txBody>
      </p:sp>
      <p:sp>
        <p:nvSpPr>
          <p:cNvPr id="3" name="Content Placeholder 2"/>
          <p:cNvSpPr>
            <a:spLocks noGrp="1"/>
          </p:cNvSpPr>
          <p:nvPr>
            <p:ph idx="1"/>
          </p:nvPr>
        </p:nvSpPr>
        <p:spPr/>
        <p:txBody>
          <a:bodyPr/>
          <a:lstStyle/>
          <a:p>
            <a:pPr marL="0" indent="0">
              <a:buNone/>
            </a:pPr>
            <a:r>
              <a:rPr lang="en-GB" dirty="0"/>
              <a:t>Task: Apply to</a:t>
            </a:r>
          </a:p>
          <a:p>
            <a:pPr marL="0" indent="0">
              <a:buNone/>
            </a:pPr>
            <a:endParaRPr lang="en-GB" dirty="0"/>
          </a:p>
          <a:p>
            <a:pPr marL="514350" indent="-514350">
              <a:buAutoNum type="arabicPeriod"/>
            </a:pPr>
            <a:r>
              <a:rPr lang="en-GB" dirty="0"/>
              <a:t>Euthanasia</a:t>
            </a:r>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514350" indent="-514350">
              <a:buAutoNum type="arabicPeriod"/>
            </a:pPr>
            <a:r>
              <a:rPr lang="en-GB" dirty="0"/>
              <a:t>Abortion</a:t>
            </a:r>
          </a:p>
        </p:txBody>
      </p:sp>
    </p:spTree>
    <p:extLst>
      <p:ext uri="{BB962C8B-B14F-4D97-AF65-F5344CB8AC3E}">
        <p14:creationId xmlns:p14="http://schemas.microsoft.com/office/powerpoint/2010/main" val="282765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0" dirty="0">
                <a:latin typeface="Comic Sans MS" pitchFamily="66" charset="0"/>
              </a:rPr>
              <a:t>JEREMY BENTHAM – the </a:t>
            </a:r>
            <a:r>
              <a:rPr lang="en-GB" sz="2800" dirty="0">
                <a:latin typeface="Comic Sans MS" pitchFamily="66" charset="0"/>
              </a:rPr>
              <a:t>QUANTITY</a:t>
            </a:r>
            <a:r>
              <a:rPr lang="en-GB" sz="2800" b="0" dirty="0">
                <a:latin typeface="Comic Sans MS" pitchFamily="66" charset="0"/>
              </a:rPr>
              <a:t> of pleasure is what matters</a:t>
            </a:r>
            <a:br>
              <a:rPr lang="en-GB" sz="2800" b="0" dirty="0">
                <a:latin typeface="Comic Sans MS" pitchFamily="66" charset="0"/>
              </a:rPr>
            </a:br>
            <a:endParaRPr lang="en-GB" sz="2800" b="0" dirty="0">
              <a:latin typeface="Comic Sans MS" pitchFamily="66" charset="0"/>
            </a:endParaRPr>
          </a:p>
        </p:txBody>
      </p:sp>
      <p:sp>
        <p:nvSpPr>
          <p:cNvPr id="3" name="Content Placeholder 2"/>
          <p:cNvSpPr>
            <a:spLocks noGrp="1"/>
          </p:cNvSpPr>
          <p:nvPr>
            <p:ph idx="1"/>
          </p:nvPr>
        </p:nvSpPr>
        <p:spPr>
          <a:xfrm>
            <a:off x="428596" y="1214422"/>
            <a:ext cx="7239000" cy="4846638"/>
          </a:xfrm>
        </p:spPr>
        <p:txBody>
          <a:bodyPr/>
          <a:lstStyle/>
          <a:p>
            <a:pPr>
              <a:buNone/>
            </a:pPr>
            <a:endParaRPr lang="en-GB" dirty="0"/>
          </a:p>
          <a:p>
            <a:r>
              <a:rPr lang="en-GB" sz="2400" dirty="0">
                <a:latin typeface="Comic Sans MS" pitchFamily="66" charset="0"/>
              </a:rPr>
              <a:t>Jeremy Bentham was an advocate of </a:t>
            </a:r>
            <a:r>
              <a:rPr lang="en-GB" sz="2400" dirty="0">
                <a:solidFill>
                  <a:srgbClr val="FF0000"/>
                </a:solidFill>
                <a:latin typeface="Comic Sans MS" pitchFamily="66" charset="0"/>
              </a:rPr>
              <a:t>hedonism; </a:t>
            </a:r>
            <a:r>
              <a:rPr lang="en-GB" sz="2400" dirty="0">
                <a:latin typeface="Comic Sans MS" pitchFamily="66" charset="0"/>
              </a:rPr>
              <a:t>the theory that the most useful thing to do and therefore the moral thing to do is the maximisation of pleasure and the minimisation of pain.</a:t>
            </a:r>
          </a:p>
          <a:p>
            <a:endParaRPr lang="en-GB" sz="2400" dirty="0">
              <a:latin typeface="Comic Sans MS" pitchFamily="66" charset="0"/>
            </a:endParaRPr>
          </a:p>
          <a:p>
            <a:r>
              <a:rPr lang="en-GB" sz="2400" dirty="0">
                <a:latin typeface="Comic Sans MS" pitchFamily="66" charset="0"/>
              </a:rPr>
              <a:t> His </a:t>
            </a:r>
            <a:r>
              <a:rPr lang="en-GB" sz="2400" b="1" i="1" dirty="0">
                <a:latin typeface="Comic Sans MS" pitchFamily="66" charset="0"/>
              </a:rPr>
              <a:t>Principle of Utility</a:t>
            </a:r>
            <a:r>
              <a:rPr lang="en-GB" sz="2400" b="1" dirty="0">
                <a:latin typeface="Comic Sans MS" pitchFamily="66" charset="0"/>
              </a:rPr>
              <a:t> </a:t>
            </a:r>
            <a:r>
              <a:rPr lang="en-GB" sz="2400" dirty="0">
                <a:latin typeface="Comic Sans MS" pitchFamily="66" charset="0"/>
              </a:rPr>
              <a:t>therefore promotes the </a:t>
            </a:r>
            <a:r>
              <a:rPr lang="en-GB" sz="2400" i="1" dirty="0">
                <a:solidFill>
                  <a:srgbClr val="FF0000"/>
                </a:solidFill>
                <a:latin typeface="Comic Sans MS" pitchFamily="66" charset="0"/>
              </a:rPr>
              <a:t>greatest good for the greatest number</a:t>
            </a:r>
            <a:r>
              <a:rPr lang="en-GB" sz="2400" dirty="0">
                <a:latin typeface="Comic Sans MS" pitchFamily="66" charset="0"/>
              </a:rPr>
              <a:t>.  Bentham composed a </a:t>
            </a:r>
            <a:r>
              <a:rPr lang="en-GB" sz="2400" i="1" dirty="0">
                <a:latin typeface="Comic Sans MS" pitchFamily="66" charset="0"/>
              </a:rPr>
              <a:t>hedonic calculus</a:t>
            </a:r>
            <a:r>
              <a:rPr lang="en-GB" sz="2400" dirty="0">
                <a:latin typeface="Comic Sans MS" pitchFamily="66" charset="0"/>
              </a:rPr>
              <a:t> as a tool for weighing up the </a:t>
            </a:r>
            <a:r>
              <a:rPr lang="en-GB" sz="2400" i="1" dirty="0">
                <a:latin typeface="Comic Sans MS" pitchFamily="66" charset="0"/>
              </a:rPr>
              <a:t>consequential</a:t>
            </a:r>
            <a:r>
              <a:rPr lang="en-GB" sz="2400" dirty="0">
                <a:latin typeface="Comic Sans MS" pitchFamily="66" charset="0"/>
              </a:rPr>
              <a:t> pleasure and pain that results from an  action in order to be able to work out whether that action was GOOD or not.  </a:t>
            </a:r>
          </a:p>
          <a:p>
            <a:endParaRPr lang="en-GB" sz="2400" dirty="0">
              <a:latin typeface="Comic Sans MS" pitchFamily="66" charset="0"/>
            </a:endParaRPr>
          </a:p>
        </p:txBody>
      </p:sp>
    </p:spTree>
    <p:extLst>
      <p:ext uri="{BB962C8B-B14F-4D97-AF65-F5344CB8AC3E}">
        <p14:creationId xmlns:p14="http://schemas.microsoft.com/office/powerpoint/2010/main" val="371466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026"/>
            <a:ext cx="7632848" cy="576064"/>
          </a:xfrm>
        </p:spPr>
        <p:txBody>
          <a:bodyPr>
            <a:noAutofit/>
          </a:bodyPr>
          <a:lstStyle/>
          <a:p>
            <a:r>
              <a:rPr lang="en-GB" sz="2400" b="0" dirty="0">
                <a:latin typeface="Comic Sans MS" pitchFamily="66" charset="0"/>
              </a:rPr>
              <a:t>Key Thinker - JEREMY BENTHAM  (</a:t>
            </a:r>
            <a:r>
              <a:rPr lang="en-GB" sz="2400" dirty="0"/>
              <a:t>1748-1832)</a:t>
            </a:r>
            <a:endParaRPr lang="en-GB" sz="2400" b="0" dirty="0">
              <a:latin typeface="Comic Sans MS" pitchFamily="66" charset="0"/>
            </a:endParaRPr>
          </a:p>
        </p:txBody>
      </p:sp>
      <p:sp>
        <p:nvSpPr>
          <p:cNvPr id="3" name="Content Placeholder 2"/>
          <p:cNvSpPr>
            <a:spLocks noGrp="1"/>
          </p:cNvSpPr>
          <p:nvPr>
            <p:ph idx="1"/>
          </p:nvPr>
        </p:nvSpPr>
        <p:spPr>
          <a:xfrm>
            <a:off x="251520" y="620688"/>
            <a:ext cx="7776864" cy="5832648"/>
          </a:xfrm>
        </p:spPr>
        <p:txBody>
          <a:bodyPr/>
          <a:lstStyle/>
          <a:p>
            <a:r>
              <a:rPr lang="en-GB" sz="2000" dirty="0">
                <a:latin typeface="+mj-lt"/>
                <a:cs typeface="Calibri" pitchFamily="34" charset="0"/>
              </a:rPr>
              <a:t>Jeremy Bentham was an advocate of social reform in order to improve the state and happiness of the majority. </a:t>
            </a:r>
          </a:p>
          <a:p>
            <a:endParaRPr lang="en-GB" sz="2000" dirty="0">
              <a:latin typeface="+mj-lt"/>
              <a:cs typeface="Calibri" pitchFamily="34" charset="0"/>
            </a:endParaRPr>
          </a:p>
          <a:p>
            <a:r>
              <a:rPr lang="en-GB" sz="2000" dirty="0">
                <a:latin typeface="+mj-lt"/>
                <a:cs typeface="Calibri" pitchFamily="34" charset="0"/>
              </a:rPr>
              <a:t>He supported </a:t>
            </a:r>
            <a:r>
              <a:rPr lang="en-GB" sz="2000" dirty="0">
                <a:solidFill>
                  <a:srgbClr val="C00000"/>
                </a:solidFill>
                <a:latin typeface="+mj-lt"/>
                <a:cs typeface="Calibri" pitchFamily="34" charset="0"/>
              </a:rPr>
              <a:t>h</a:t>
            </a:r>
            <a:r>
              <a:rPr lang="en-GB" sz="2000" dirty="0">
                <a:solidFill>
                  <a:srgbClr val="FF0000"/>
                </a:solidFill>
                <a:latin typeface="+mj-lt"/>
                <a:cs typeface="Calibri" pitchFamily="34" charset="0"/>
              </a:rPr>
              <a:t>edonism; </a:t>
            </a:r>
            <a:r>
              <a:rPr lang="en-GB" sz="2000" dirty="0">
                <a:latin typeface="+mj-lt"/>
                <a:cs typeface="Calibri" pitchFamily="34" charset="0"/>
              </a:rPr>
              <a:t>the theory that the most useful thing to do and therefore the moral thing to do is the maximisation of pleasure and the minimisation of pain.</a:t>
            </a:r>
          </a:p>
          <a:p>
            <a:endParaRPr lang="en-GB" sz="2000" dirty="0">
              <a:latin typeface="+mj-lt"/>
              <a:cs typeface="Calibri" pitchFamily="34" charset="0"/>
            </a:endParaRPr>
          </a:p>
          <a:p>
            <a:r>
              <a:rPr lang="en-GB" sz="2000" dirty="0">
                <a:latin typeface="+mj-lt"/>
              </a:rPr>
              <a:t>He thought that the fact that we seek pleasure and avoid pain could be used a s a basis for making moral choices, since we can see that is realistically and empirically what people do. This was an empirical observation - people desire pleasure and seek to avoid pain. </a:t>
            </a:r>
          </a:p>
          <a:p>
            <a:pPr marL="0" indent="0">
              <a:buNone/>
            </a:pPr>
            <a:endParaRPr lang="en-GB" sz="2000" dirty="0">
              <a:latin typeface="+mj-lt"/>
            </a:endParaRPr>
          </a:p>
          <a:p>
            <a:r>
              <a:rPr lang="en-GB" sz="2000" dirty="0">
                <a:latin typeface="+mj-lt"/>
              </a:rPr>
              <a:t>His scientific mind led him to believe that the study of ethics could be undertaken in a practical way, carefully measuring the possible consequences or outcomes of an action before deciding which choice to take. </a:t>
            </a:r>
          </a:p>
          <a:p>
            <a:pPr marL="0" indent="0">
              <a:buNone/>
            </a:pPr>
            <a:endParaRPr lang="en-GB" sz="2400" dirty="0">
              <a:latin typeface="Calibri" pitchFamily="34" charset="0"/>
              <a:cs typeface="Calibri" pitchFamily="34" charset="0"/>
            </a:endParaRPr>
          </a:p>
          <a:p>
            <a:endParaRPr lang="en-GB" sz="2400" dirty="0">
              <a:latin typeface="Calibri" pitchFamily="34" charset="0"/>
              <a:cs typeface="Calibri" pitchFamily="34" charset="0"/>
            </a:endParaRPr>
          </a:p>
          <a:p>
            <a:endParaRPr lang="en-GB" sz="2400"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643192" cy="660053"/>
          </a:xfrm>
        </p:spPr>
        <p:txBody>
          <a:bodyPr>
            <a:normAutofit fontScale="90000"/>
          </a:bodyPr>
          <a:lstStyle/>
          <a:p>
            <a:r>
              <a:rPr lang="en-GB" dirty="0"/>
              <a:t>Teleological and Consequential</a:t>
            </a:r>
          </a:p>
        </p:txBody>
      </p:sp>
      <p:sp>
        <p:nvSpPr>
          <p:cNvPr id="3" name="Content Placeholder 2"/>
          <p:cNvSpPr>
            <a:spLocks noGrp="1"/>
          </p:cNvSpPr>
          <p:nvPr>
            <p:ph idx="1"/>
          </p:nvPr>
        </p:nvSpPr>
        <p:spPr/>
        <p:txBody>
          <a:bodyPr/>
          <a:lstStyle/>
          <a:p>
            <a:r>
              <a:rPr lang="en-GB" sz="2800" dirty="0">
                <a:latin typeface="Calibri" pitchFamily="34" charset="0"/>
                <a:cs typeface="Calibri" pitchFamily="34" charset="0"/>
              </a:rPr>
              <a:t>Bentham was </a:t>
            </a:r>
            <a:r>
              <a:rPr lang="en-GB" sz="2800" b="1" dirty="0">
                <a:solidFill>
                  <a:srgbClr val="FF0000"/>
                </a:solidFill>
                <a:latin typeface="Calibri" pitchFamily="34" charset="0"/>
                <a:cs typeface="Calibri" pitchFamily="34" charset="0"/>
              </a:rPr>
              <a:t>teleological</a:t>
            </a:r>
            <a:r>
              <a:rPr lang="en-GB" sz="2800" dirty="0">
                <a:latin typeface="Calibri" pitchFamily="34" charset="0"/>
                <a:cs typeface="Calibri" pitchFamily="34" charset="0"/>
              </a:rPr>
              <a:t> and </a:t>
            </a:r>
            <a:r>
              <a:rPr lang="en-GB" sz="2800" b="1" dirty="0">
                <a:latin typeface="Calibri" pitchFamily="34" charset="0"/>
                <a:cs typeface="Calibri" pitchFamily="34" charset="0"/>
              </a:rPr>
              <a:t>consequential</a:t>
            </a:r>
            <a:r>
              <a:rPr lang="en-GB" sz="2800" dirty="0">
                <a:latin typeface="Calibri" pitchFamily="34" charset="0"/>
                <a:cs typeface="Calibri" pitchFamily="34" charset="0"/>
              </a:rPr>
              <a:t> in his approach, with </a:t>
            </a:r>
            <a:r>
              <a:rPr lang="en-GB" sz="2800" b="1" dirty="0">
                <a:latin typeface="Calibri" pitchFamily="34" charset="0"/>
                <a:cs typeface="Calibri" pitchFamily="34" charset="0"/>
              </a:rPr>
              <a:t>no moral objective good. </a:t>
            </a:r>
          </a:p>
          <a:p>
            <a:pPr marL="0" indent="0">
              <a:buNone/>
            </a:pPr>
            <a:endParaRPr lang="en-GB" sz="2800" b="1" dirty="0">
              <a:latin typeface="Calibri" pitchFamily="34" charset="0"/>
              <a:cs typeface="Calibri" pitchFamily="34" charset="0"/>
            </a:endParaRPr>
          </a:p>
          <a:p>
            <a:r>
              <a:rPr lang="en-GB" sz="2800" dirty="0">
                <a:latin typeface="Calibri" pitchFamily="34" charset="0"/>
                <a:cs typeface="Calibri" pitchFamily="34" charset="0"/>
              </a:rPr>
              <a:t>The ‘good’ was to be figured out using empirical observation of the </a:t>
            </a:r>
            <a:r>
              <a:rPr lang="en-GB" sz="2800" dirty="0">
                <a:solidFill>
                  <a:srgbClr val="FF0000"/>
                </a:solidFill>
                <a:latin typeface="Calibri" pitchFamily="34" charset="0"/>
                <a:cs typeface="Calibri" pitchFamily="34" charset="0"/>
              </a:rPr>
              <a:t>consequences </a:t>
            </a:r>
            <a:r>
              <a:rPr lang="en-GB" sz="2800" dirty="0">
                <a:latin typeface="Calibri" pitchFamily="34" charset="0"/>
                <a:cs typeface="Calibri" pitchFamily="34" charset="0"/>
              </a:rPr>
              <a:t>and subsequent relief from pain and pleasure that is caused.</a:t>
            </a:r>
          </a:p>
          <a:p>
            <a:pPr marL="0" indent="0">
              <a:buNone/>
            </a:pPr>
            <a:endParaRPr lang="en-GB" dirty="0"/>
          </a:p>
        </p:txBody>
      </p:sp>
    </p:spTree>
    <p:extLst>
      <p:ext uri="{BB962C8B-B14F-4D97-AF65-F5344CB8AC3E}">
        <p14:creationId xmlns:p14="http://schemas.microsoft.com/office/powerpoint/2010/main" val="226844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46081" name="Group 1"/>
          <p:cNvGrpSpPr>
            <a:grpSpLocks noChangeAspect="1"/>
          </p:cNvGrpSpPr>
          <p:nvPr/>
        </p:nvGrpSpPr>
        <p:grpSpPr bwMode="auto">
          <a:xfrm>
            <a:off x="198940" y="150888"/>
            <a:ext cx="7670656" cy="2500330"/>
            <a:chOff x="2307" y="231"/>
            <a:chExt cx="7200" cy="2160"/>
          </a:xfrm>
        </p:grpSpPr>
        <p:sp>
          <p:nvSpPr>
            <p:cNvPr id="46083" name="AutoShape 3"/>
            <p:cNvSpPr>
              <a:spLocks noChangeAspect="1" noChangeArrowheads="1" noTextEdit="1"/>
            </p:cNvSpPr>
            <p:nvPr/>
          </p:nvSpPr>
          <p:spPr bwMode="auto">
            <a:xfrm>
              <a:off x="2307" y="231"/>
              <a:ext cx="7200" cy="216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6082" name="AutoShape 2"/>
            <p:cNvSpPr>
              <a:spLocks noChangeArrowheads="1"/>
            </p:cNvSpPr>
            <p:nvPr/>
          </p:nvSpPr>
          <p:spPr bwMode="auto">
            <a:xfrm>
              <a:off x="2307" y="231"/>
              <a:ext cx="7200" cy="2160"/>
            </a:xfrm>
            <a:prstGeom prst="roundRect">
              <a:avLst>
                <a:gd name="adj" fmla="val 16667"/>
              </a:avLst>
            </a:prstGeom>
            <a:solidFill>
              <a:srgbClr val="FFFFFF"/>
            </a:solidFill>
            <a:ln w="762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omic Sans MS" pitchFamily="66" charset="0"/>
                  <a:ea typeface="Times New Roman" pitchFamily="18" charset="0"/>
                  <a:cs typeface="Arial" pitchFamily="34" charset="0"/>
                </a:rPr>
                <a:t>You are responsible for the funds of a large hospital. </a:t>
              </a:r>
            </a:p>
            <a:p>
              <a:pPr marL="0" marR="0" lvl="0" indent="0" algn="l" defTabSz="914400" rtl="0" eaLnBrk="0" fontAlgn="base" latinLnBrk="0" hangingPunct="0">
                <a:lnSpc>
                  <a:spcPct val="100000"/>
                </a:lnSpc>
                <a:spcBef>
                  <a:spcPct val="0"/>
                </a:spcBef>
                <a:spcAft>
                  <a:spcPct val="0"/>
                </a:spcAft>
                <a:buClrTx/>
                <a:buSzTx/>
                <a:buFontTx/>
                <a:buNone/>
                <a:tabLst/>
              </a:pPr>
              <a:r>
                <a:rPr lang="en-US" sz="1800" b="1" dirty="0">
                  <a:latin typeface="Comic Sans MS" pitchFamily="66" charset="0"/>
                  <a:cs typeface="Arial" pitchFamily="34" charset="0"/>
                </a:rPr>
                <a:t>You have a limited amount of funds left. You can opt to spend the money on:</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pPr>
              <a:r>
                <a:rPr kumimoji="0" lang="en-US" sz="1800" b="1" i="0" u="none" strike="noStrike" cap="none" normalizeH="0" dirty="0">
                  <a:ln>
                    <a:noFill/>
                  </a:ln>
                  <a:solidFill>
                    <a:schemeClr val="tx1"/>
                  </a:solidFill>
                  <a:effectLst/>
                  <a:latin typeface="Comic Sans MS" pitchFamily="66" charset="0"/>
                  <a:cs typeface="Arial" pitchFamily="34" charset="0"/>
                </a:rPr>
                <a:t>Funding a live saving transplant to a father or 3, currently in a coma in a high dependency ward.</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pPr>
              <a:r>
                <a:rPr lang="en-US" sz="1800" b="1" dirty="0">
                  <a:latin typeface="Comic Sans MS" pitchFamily="66" charset="0"/>
                  <a:cs typeface="Arial" pitchFamily="34" charset="0"/>
                </a:rPr>
                <a:t>Improving the facilities for a ward designed to rehabilitate elderly stroke victims</a:t>
              </a:r>
              <a:endParaRPr kumimoji="0" lang="en-US" sz="1800" b="1" i="0" u="none" strike="noStrike" cap="none" normalizeH="0" dirty="0">
                <a:ln>
                  <a:noFill/>
                </a:ln>
                <a:solidFill>
                  <a:schemeClr val="tx1"/>
                </a:solidFill>
                <a:effectLst/>
                <a:latin typeface="Comic Sans MS" pitchFamily="66"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arenR"/>
                <a:tabLst/>
              </a:pPr>
              <a:endParaRPr kumimoji="0" lang="en-US" sz="2400" b="0" i="0" u="none" strike="noStrike" cap="none" normalizeH="0" baseline="0" dirty="0">
                <a:ln>
                  <a:noFill/>
                </a:ln>
                <a:solidFill>
                  <a:schemeClr val="tx1"/>
                </a:solidFill>
                <a:effectLst/>
                <a:latin typeface="Times New Roman" pitchFamily="18" charset="0"/>
              </a:endParaRPr>
            </a:p>
          </p:txBody>
        </p:sp>
      </p:grpSp>
      <p:sp>
        <p:nvSpPr>
          <p:cNvPr id="46086" name="Rectangle 6"/>
          <p:cNvSpPr>
            <a:spLocks noChangeArrowheads="1"/>
          </p:cNvSpPr>
          <p:nvPr/>
        </p:nvSpPr>
        <p:spPr bwMode="auto">
          <a:xfrm>
            <a:off x="357158" y="3703881"/>
            <a:ext cx="7527210" cy="212365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GB" sz="2200" b="1" i="0" u="none" strike="noStrike" cap="none" normalizeH="0" baseline="0" dirty="0">
                <a:ln>
                  <a:noFill/>
                </a:ln>
                <a:solidFill>
                  <a:schemeClr val="tx1"/>
                </a:solidFill>
                <a:effectLst/>
                <a:latin typeface="Comic Sans MS" pitchFamily="66" charset="0"/>
                <a:ea typeface="Times New Roman" pitchFamily="18" charset="0"/>
                <a:cs typeface="Arial" pitchFamily="34" charset="0"/>
              </a:rPr>
              <a:t>The principle of utility - </a:t>
            </a:r>
            <a:r>
              <a:rPr lang="en-GB" sz="2200" dirty="0">
                <a:solidFill>
                  <a:schemeClr val="tx1"/>
                </a:solidFill>
                <a:latin typeface="Comic Sans MS" pitchFamily="66" charset="0"/>
                <a:ea typeface="Times New Roman" pitchFamily="18" charset="0"/>
                <a:cs typeface="Arial" pitchFamily="34" charset="0"/>
              </a:rPr>
              <a:t>which action would reduce pain/cause pleasure?</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GB" sz="2200" b="1" i="0" u="none" strike="noStrike" cap="none" normalizeH="0" baseline="0" dirty="0">
                <a:ln>
                  <a:noFill/>
                </a:ln>
                <a:solidFill>
                  <a:schemeClr val="tx1"/>
                </a:solidFill>
                <a:effectLst/>
                <a:latin typeface="Comic Sans MS" pitchFamily="66" charset="0"/>
                <a:ea typeface="Times New Roman" pitchFamily="18" charset="0"/>
                <a:cs typeface="Arial" pitchFamily="34" charset="0"/>
              </a:rPr>
              <a:t>The</a:t>
            </a:r>
            <a:r>
              <a:rPr kumimoji="0" lang="en-GB" sz="2200" i="0" u="none" strike="noStrike" cap="none" normalizeH="0" baseline="0" dirty="0">
                <a:ln>
                  <a:noFill/>
                </a:ln>
                <a:solidFill>
                  <a:schemeClr val="tx1"/>
                </a:solidFill>
                <a:effectLst/>
                <a:latin typeface="Comic Sans MS" pitchFamily="66" charset="0"/>
                <a:ea typeface="Times New Roman" pitchFamily="18" charset="0"/>
                <a:cs typeface="Arial" pitchFamily="34" charset="0"/>
              </a:rPr>
              <a:t> </a:t>
            </a:r>
            <a:r>
              <a:rPr kumimoji="0" lang="en-GB" sz="2200" b="1" i="0" u="none" strike="noStrike" cap="none" normalizeH="0" baseline="0" dirty="0">
                <a:ln>
                  <a:noFill/>
                </a:ln>
                <a:solidFill>
                  <a:schemeClr val="tx1"/>
                </a:solidFill>
                <a:effectLst/>
                <a:latin typeface="Comic Sans MS" pitchFamily="66" charset="0"/>
                <a:ea typeface="Times New Roman" pitchFamily="18" charset="0"/>
                <a:cs typeface="Arial" pitchFamily="34" charset="0"/>
              </a:rPr>
              <a:t>principle of consequences</a:t>
            </a:r>
            <a:r>
              <a:rPr kumimoji="0" lang="en-GB" sz="2200" b="0" i="0" u="none" strike="noStrike" cap="none" normalizeH="0" baseline="0" dirty="0">
                <a:ln>
                  <a:noFill/>
                </a:ln>
                <a:solidFill>
                  <a:schemeClr val="tx1"/>
                </a:solidFill>
                <a:effectLst/>
                <a:latin typeface="Comic Sans MS" pitchFamily="66" charset="0"/>
                <a:ea typeface="Times New Roman" pitchFamily="18" charset="0"/>
                <a:cs typeface="Arial" pitchFamily="34" charset="0"/>
              </a:rPr>
              <a:t> – </a:t>
            </a:r>
            <a:r>
              <a:rPr lang="en-GB" sz="2200" dirty="0">
                <a:solidFill>
                  <a:schemeClr val="tx1"/>
                </a:solidFill>
                <a:latin typeface="Comic Sans MS" pitchFamily="66" charset="0"/>
                <a:ea typeface="Times New Roman" pitchFamily="18" charset="0"/>
                <a:cs typeface="Arial" pitchFamily="34" charset="0"/>
              </a:rPr>
              <a:t>what are the consequences in each scenario?</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GB" sz="2200" b="1" i="0" u="none" strike="noStrike" cap="none" normalizeH="0" baseline="0" dirty="0">
                <a:ln>
                  <a:noFill/>
                </a:ln>
                <a:solidFill>
                  <a:schemeClr val="tx1"/>
                </a:solidFill>
                <a:effectLst/>
                <a:latin typeface="Comic Sans MS" pitchFamily="66" charset="0"/>
                <a:ea typeface="Times New Roman" pitchFamily="18" charset="0"/>
                <a:cs typeface="Arial" pitchFamily="34" charset="0"/>
              </a:rPr>
              <a:t>Greatest Happiness for greatest number</a:t>
            </a:r>
            <a:r>
              <a:rPr kumimoji="0" lang="en-GB" sz="2200" b="0" i="0" u="none" strike="noStrike" cap="none" normalizeH="0" baseline="0" dirty="0">
                <a:ln>
                  <a:noFill/>
                </a:ln>
                <a:solidFill>
                  <a:schemeClr val="tx1"/>
                </a:solidFill>
                <a:effectLst/>
                <a:latin typeface="Comic Sans MS" pitchFamily="66" charset="0"/>
                <a:ea typeface="Times New Roman" pitchFamily="18" charset="0"/>
                <a:cs typeface="Arial" pitchFamily="34" charset="0"/>
              </a:rPr>
              <a:t> – the number of people</a:t>
            </a:r>
            <a:r>
              <a:rPr kumimoji="0" lang="en-GB" sz="2200" b="0" i="0" u="none" strike="noStrike" cap="none" normalizeH="0" dirty="0">
                <a:ln>
                  <a:noFill/>
                </a:ln>
                <a:solidFill>
                  <a:schemeClr val="tx1"/>
                </a:solidFill>
                <a:effectLst/>
                <a:latin typeface="Comic Sans MS" pitchFamily="66" charset="0"/>
                <a:ea typeface="Times New Roman" pitchFamily="18" charset="0"/>
                <a:cs typeface="Arial" pitchFamily="34" charset="0"/>
              </a:rPr>
              <a:t> affected in each scenario? </a:t>
            </a:r>
            <a:endParaRPr kumimoji="0" lang="en-GB" sz="2200" b="0" i="0" u="none" strike="noStrike" cap="none" normalizeH="0" baseline="0" dirty="0">
              <a:ln>
                <a:noFill/>
              </a:ln>
              <a:solidFill>
                <a:schemeClr val="tx1"/>
              </a:solidFill>
              <a:effectLst/>
              <a:latin typeface="Comic Sans MS" pitchFamily="66" charset="0"/>
              <a:ea typeface="Times New Roman" pitchFamily="18" charset="0"/>
              <a:cs typeface="Arial" pitchFamily="34" charset="0"/>
            </a:endParaRPr>
          </a:p>
        </p:txBody>
      </p:sp>
      <p:sp>
        <p:nvSpPr>
          <p:cNvPr id="2" name="TextBox 1"/>
          <p:cNvSpPr txBox="1"/>
          <p:nvPr/>
        </p:nvSpPr>
        <p:spPr>
          <a:xfrm>
            <a:off x="357157" y="2780928"/>
            <a:ext cx="5222955" cy="584775"/>
          </a:xfrm>
          <a:prstGeom prst="rect">
            <a:avLst/>
          </a:prstGeom>
          <a:noFill/>
        </p:spPr>
        <p:txBody>
          <a:bodyPr wrap="square" rtlCol="0">
            <a:spAutoFit/>
          </a:bodyPr>
          <a:lstStyle/>
          <a:p>
            <a:r>
              <a:rPr lang="en-GB" sz="3200" b="1" dirty="0">
                <a:solidFill>
                  <a:srgbClr val="FF0000"/>
                </a:solidFill>
                <a:latin typeface="Source Code Pro" pitchFamily="49" charset="0"/>
              </a:rPr>
              <a:t>Application Task: </a:t>
            </a:r>
          </a:p>
        </p:txBody>
      </p:sp>
    </p:spTree>
    <p:extLst>
      <p:ext uri="{BB962C8B-B14F-4D97-AF65-F5344CB8AC3E}">
        <p14:creationId xmlns:p14="http://schemas.microsoft.com/office/powerpoint/2010/main" val="1178976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732061"/>
          </a:xfrm>
        </p:spPr>
        <p:txBody>
          <a:bodyPr/>
          <a:lstStyle/>
          <a:p>
            <a:r>
              <a:rPr lang="en-GB" dirty="0"/>
              <a:t>Principle of Utility</a:t>
            </a:r>
          </a:p>
        </p:txBody>
      </p:sp>
      <p:sp>
        <p:nvSpPr>
          <p:cNvPr id="3" name="Content Placeholder 2"/>
          <p:cNvSpPr>
            <a:spLocks noGrp="1"/>
          </p:cNvSpPr>
          <p:nvPr>
            <p:ph idx="1"/>
          </p:nvPr>
        </p:nvSpPr>
        <p:spPr/>
        <p:txBody>
          <a:bodyPr/>
          <a:lstStyle/>
          <a:p>
            <a:r>
              <a:rPr lang="en-GB" sz="2800" dirty="0">
                <a:latin typeface="Calibri" pitchFamily="34" charset="0"/>
                <a:cs typeface="Calibri" pitchFamily="34" charset="0"/>
              </a:rPr>
              <a:t>His </a:t>
            </a:r>
            <a:r>
              <a:rPr lang="en-GB" sz="2800" b="1" i="1" dirty="0">
                <a:latin typeface="Calibri" pitchFamily="34" charset="0"/>
                <a:cs typeface="Calibri" pitchFamily="34" charset="0"/>
              </a:rPr>
              <a:t>Principle of Utility</a:t>
            </a:r>
            <a:r>
              <a:rPr lang="en-GB" sz="2800" b="1" dirty="0">
                <a:latin typeface="Calibri" pitchFamily="34" charset="0"/>
                <a:cs typeface="Calibri" pitchFamily="34" charset="0"/>
              </a:rPr>
              <a:t> </a:t>
            </a:r>
            <a:r>
              <a:rPr lang="en-GB" sz="2800" dirty="0">
                <a:latin typeface="Calibri" pitchFamily="34" charset="0"/>
                <a:cs typeface="Calibri" pitchFamily="34" charset="0"/>
              </a:rPr>
              <a:t>therefore promotes the </a:t>
            </a:r>
            <a:r>
              <a:rPr lang="en-GB" sz="2800" i="1" dirty="0">
                <a:solidFill>
                  <a:srgbClr val="FF0000"/>
                </a:solidFill>
                <a:latin typeface="Calibri" pitchFamily="34" charset="0"/>
                <a:cs typeface="Calibri" pitchFamily="34" charset="0"/>
              </a:rPr>
              <a:t>greatest good for the greatest number</a:t>
            </a:r>
            <a:r>
              <a:rPr lang="en-GB" sz="2800" dirty="0">
                <a:latin typeface="Calibri" pitchFamily="34" charset="0"/>
                <a:cs typeface="Calibri" pitchFamily="34" charset="0"/>
              </a:rPr>
              <a:t>.  </a:t>
            </a:r>
          </a:p>
          <a:p>
            <a:endParaRPr lang="en-GB" sz="2800" dirty="0">
              <a:latin typeface="Calibri" pitchFamily="34" charset="0"/>
              <a:cs typeface="Calibri" pitchFamily="34" charset="0"/>
            </a:endParaRPr>
          </a:p>
          <a:p>
            <a:r>
              <a:rPr lang="en-GB" sz="2800" dirty="0">
                <a:latin typeface="Calibri" pitchFamily="34" charset="0"/>
                <a:cs typeface="Calibri" pitchFamily="34" charset="0"/>
              </a:rPr>
              <a:t>Bentham composed a </a:t>
            </a:r>
            <a:r>
              <a:rPr lang="en-GB" sz="2800" i="1" dirty="0">
                <a:solidFill>
                  <a:srgbClr val="C00000"/>
                </a:solidFill>
                <a:latin typeface="Calibri" pitchFamily="34" charset="0"/>
                <a:cs typeface="Calibri" pitchFamily="34" charset="0"/>
              </a:rPr>
              <a:t>hedonic calculus</a:t>
            </a:r>
            <a:r>
              <a:rPr lang="en-GB" sz="2800" dirty="0">
                <a:solidFill>
                  <a:srgbClr val="C00000"/>
                </a:solidFill>
                <a:latin typeface="Calibri" pitchFamily="34" charset="0"/>
                <a:cs typeface="Calibri" pitchFamily="34" charset="0"/>
              </a:rPr>
              <a:t> </a:t>
            </a:r>
            <a:r>
              <a:rPr lang="en-GB" sz="2800" dirty="0">
                <a:latin typeface="Calibri" pitchFamily="34" charset="0"/>
                <a:cs typeface="Calibri" pitchFamily="34" charset="0"/>
              </a:rPr>
              <a:t>as a tool for weighing up the </a:t>
            </a:r>
            <a:r>
              <a:rPr lang="en-GB" sz="2800" i="1" dirty="0">
                <a:latin typeface="Calibri" pitchFamily="34" charset="0"/>
                <a:cs typeface="Calibri" pitchFamily="34" charset="0"/>
              </a:rPr>
              <a:t>consequential</a:t>
            </a:r>
            <a:r>
              <a:rPr lang="en-GB" sz="2800" dirty="0">
                <a:latin typeface="Calibri" pitchFamily="34" charset="0"/>
                <a:cs typeface="Calibri" pitchFamily="34" charset="0"/>
              </a:rPr>
              <a:t> pleasure and pain that results from an  action in order to be able to work out whether that action was GOOD or not.  </a:t>
            </a:r>
          </a:p>
          <a:p>
            <a:endParaRPr lang="en-GB" sz="2800" dirty="0">
              <a:latin typeface="Calibri" pitchFamily="34" charset="0"/>
              <a:cs typeface="Calibri" pitchFamily="34" charset="0"/>
            </a:endParaRPr>
          </a:p>
          <a:p>
            <a:r>
              <a:rPr lang="en-GB" sz="2800" dirty="0">
                <a:latin typeface="Calibri" pitchFamily="34" charset="0"/>
                <a:cs typeface="Calibri" pitchFamily="34" charset="0"/>
              </a:rPr>
              <a:t>This is to be done on a case by case basis with no strict or absolute rules. </a:t>
            </a:r>
          </a:p>
          <a:p>
            <a:endParaRPr lang="en-GB" dirty="0"/>
          </a:p>
        </p:txBody>
      </p:sp>
    </p:spTree>
    <p:extLst>
      <p:ext uri="{BB962C8B-B14F-4D97-AF65-F5344CB8AC3E}">
        <p14:creationId xmlns:p14="http://schemas.microsoft.com/office/powerpoint/2010/main" val="1915696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804069"/>
          </a:xfrm>
        </p:spPr>
        <p:txBody>
          <a:bodyPr/>
          <a:lstStyle/>
          <a:p>
            <a:r>
              <a:rPr lang="en-GB" dirty="0"/>
              <a:t>Hedonic Calculus</a:t>
            </a:r>
          </a:p>
        </p:txBody>
      </p:sp>
      <p:sp>
        <p:nvSpPr>
          <p:cNvPr id="3" name="Content Placeholder 2"/>
          <p:cNvSpPr>
            <a:spLocks noGrp="1"/>
          </p:cNvSpPr>
          <p:nvPr>
            <p:ph idx="1"/>
          </p:nvPr>
        </p:nvSpPr>
        <p:spPr/>
        <p:txBody>
          <a:bodyPr/>
          <a:lstStyle/>
          <a:p>
            <a:pPr marL="0" indent="0">
              <a:buNone/>
            </a:pP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49" t="37831" r="51494" b="23915"/>
          <a:stretch/>
        </p:blipFill>
        <p:spPr bwMode="auto">
          <a:xfrm>
            <a:off x="467544" y="1211365"/>
            <a:ext cx="6988960" cy="495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5917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Opulent</Template>
  <TotalTime>3352</TotalTime>
  <Words>2039</Words>
  <Application>Microsoft Office PowerPoint</Application>
  <PresentationFormat>On-screen Show (4:3)</PresentationFormat>
  <Paragraphs>162</Paragraphs>
  <Slides>30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Calibri</vt:lpstr>
      <vt:lpstr>Comic Sans MS</vt:lpstr>
      <vt:lpstr>Segoe UI</vt:lpstr>
      <vt:lpstr>Segoe UI Symbol</vt:lpstr>
      <vt:lpstr>Source Code Pro</vt:lpstr>
      <vt:lpstr>Tahoma</vt:lpstr>
      <vt:lpstr>Times New Roman</vt:lpstr>
      <vt:lpstr>Times New Roman, Times, serif</vt:lpstr>
      <vt:lpstr>Trebuchet MS</vt:lpstr>
      <vt:lpstr>Wingdings</vt:lpstr>
      <vt:lpstr>Wingdings 2</vt:lpstr>
      <vt:lpstr>Opulent</vt:lpstr>
      <vt:lpstr>Historical Context – The Enlightenment</vt:lpstr>
      <vt:lpstr>PowerPoint Presentation</vt:lpstr>
      <vt:lpstr>Think, Pair, Share – show that you understand</vt:lpstr>
      <vt:lpstr>JEREMY BENTHAM – the QUANTITY of pleasure is what matters </vt:lpstr>
      <vt:lpstr>Key Thinker - JEREMY BENTHAM  (1748-1832)</vt:lpstr>
      <vt:lpstr>Teleological and Consequential</vt:lpstr>
      <vt:lpstr>PowerPoint Presentation</vt:lpstr>
      <vt:lpstr>Principle of Utility</vt:lpstr>
      <vt:lpstr>Hedonic Calculus</vt:lpstr>
      <vt:lpstr>Application of Utilitarianism</vt:lpstr>
      <vt:lpstr>Applying the Hedonic Calculus</vt:lpstr>
      <vt:lpstr>Hedonic Calculus </vt:lpstr>
      <vt:lpstr>Review</vt:lpstr>
      <vt:lpstr>Act utilitarianism</vt:lpstr>
      <vt:lpstr>Task: List 5 Strengths of Rule Utilitarianism?</vt:lpstr>
      <vt:lpstr>Mill Updates Act to Rule</vt:lpstr>
      <vt:lpstr>Task: Think Pair Share – Problems with Rule Utilitarianism?</vt:lpstr>
      <vt:lpstr>JOHN STUART MILL – Rule Utilitarianism  the QUALITY of pleasure is what matters </vt:lpstr>
      <vt:lpstr>RULE UTILITARIANISM</vt:lpstr>
      <vt:lpstr>RULE UTILITARIANISM</vt:lpstr>
      <vt:lpstr>RULE UTILITARIANISM</vt:lpstr>
      <vt:lpstr>So What is the difference between Act and Rule Utilitarianism? </vt:lpstr>
      <vt:lpstr>PowerPoint Presentation</vt:lpstr>
      <vt:lpstr>PowerPoint Presentation</vt:lpstr>
      <vt:lpstr>PowerPoint Presentation</vt:lpstr>
      <vt:lpstr>Application of Rule Utilitarianism</vt:lpstr>
      <vt:lpstr>Preference utilitarianism</vt:lpstr>
      <vt:lpstr>Preference utilitarianism</vt:lpstr>
      <vt:lpstr>Preference utilitarianism</vt:lpstr>
      <vt:lpstr>Application of Preference Utilitarianism</vt:lpstr>
    </vt:vector>
  </TitlesOfParts>
  <Company>Dixie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Utilitarianism</dc:title>
  <dc:creator>Ed Reber</dc:creator>
  <cp:lastModifiedBy>VFarr</cp:lastModifiedBy>
  <cp:revision>132</cp:revision>
  <cp:lastPrinted>2014-02-24T15:25:07Z</cp:lastPrinted>
  <dcterms:created xsi:type="dcterms:W3CDTF">2001-01-09T19:39:58Z</dcterms:created>
  <dcterms:modified xsi:type="dcterms:W3CDTF">2018-04-20T08:44:05Z</dcterms:modified>
</cp:coreProperties>
</file>