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5E5-CF46-401F-AD2D-063E9A8132C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3C58-3BD6-4F93-8508-A1A798AD4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7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5E5-CF46-401F-AD2D-063E9A8132C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3C58-3BD6-4F93-8508-A1A798AD4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0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5E5-CF46-401F-AD2D-063E9A8132C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3C58-3BD6-4F93-8508-A1A798AD4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51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EAFB-6116-4051-866B-FBB9FA295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7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5E5-CF46-401F-AD2D-063E9A8132C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3C58-3BD6-4F93-8508-A1A798AD4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65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5E5-CF46-401F-AD2D-063E9A8132C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3C58-3BD6-4F93-8508-A1A798AD4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36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5E5-CF46-401F-AD2D-063E9A8132C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3C58-3BD6-4F93-8508-A1A798AD4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0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5E5-CF46-401F-AD2D-063E9A8132C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3C58-3BD6-4F93-8508-A1A798AD4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8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5E5-CF46-401F-AD2D-063E9A8132C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3C58-3BD6-4F93-8508-A1A798AD4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5E5-CF46-401F-AD2D-063E9A8132C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3C58-3BD6-4F93-8508-A1A798AD4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0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5E5-CF46-401F-AD2D-063E9A8132C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3C58-3BD6-4F93-8508-A1A798AD4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5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5E5-CF46-401F-AD2D-063E9A8132C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3C58-3BD6-4F93-8508-A1A798AD4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0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55E5-CF46-401F-AD2D-063E9A8132C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3C58-3BD6-4F93-8508-A1A798AD4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0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.uk/imgres?imgurl=http://thc.worldarcstudio.com/classroom_20040211_JB/gcse/pics/cw_map1.gif&amp;imgrefurl=http://thc.worldarcstudio.com/classroom_20040211_JB/gcse/cold_war.htm&amp;h=673&amp;w=620&amp;sz=46&amp;tbnid=ToNrjSMSItkJ:&amp;tbnh=136&amp;tbnw=125&amp;hl=en&amp;start=1&amp;prev=/images?q%3Dcauses%2Bof%2Bwar%26svnum%3D10%26hl%3Den%26lr%3D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27222"/>
          </a:xfrm>
        </p:spPr>
        <p:txBody>
          <a:bodyPr/>
          <a:lstStyle/>
          <a:p>
            <a:r>
              <a:rPr lang="en-GB" dirty="0"/>
              <a:t>Engaged Buddhism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FF6600"/>
                </a:solidFill>
              </a:rPr>
              <a:t>War and Conflict</a:t>
            </a:r>
          </a:p>
        </p:txBody>
      </p:sp>
    </p:spTree>
    <p:extLst>
      <p:ext uri="{BB962C8B-B14F-4D97-AF65-F5344CB8AC3E}">
        <p14:creationId xmlns:p14="http://schemas.microsoft.com/office/powerpoint/2010/main" val="245617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82" y="155643"/>
            <a:ext cx="9956800" cy="834957"/>
          </a:xfrm>
          <a:solidFill>
            <a:srgbClr val="FFFF99"/>
          </a:solidFill>
          <a:ln w="2222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800" b="1" dirty="0"/>
              <a:t> </a:t>
            </a:r>
            <a:r>
              <a:rPr lang="en-GB" sz="2800" b="1" dirty="0" err="1"/>
              <a:t>Dhammapada</a:t>
            </a:r>
            <a:r>
              <a:rPr lang="en-GB" sz="2800" b="1" dirty="0"/>
              <a:t> ‘Buddha’ quotes &amp; others</a:t>
            </a:r>
            <a:br>
              <a:rPr lang="en-GB" sz="2800" b="1" dirty="0"/>
            </a:br>
            <a:r>
              <a:rPr lang="en-GB" sz="2800" b="1" dirty="0"/>
              <a:t>to use to summarise views &amp; implications for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82" y="1138382"/>
            <a:ext cx="10614891" cy="57196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There was a ‘special hell’ for those who fought in war – some texts argue even killing in self defence is wrong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‘conquer anger by love, evil by good, conquer the stingy by giving, conquer the liar by truth’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‘Whatever harm a foe may do to foe, or a hater to a hater, an ill directed mind can do one far greater harm’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/>
              <a:t>Mahayanist writer  - </a:t>
            </a:r>
            <a:r>
              <a:rPr lang="en-GB" b="1" u="sng" dirty="0" err="1"/>
              <a:t>Santideva</a:t>
            </a:r>
            <a:endParaRPr lang="en-GB" b="1" u="sng" dirty="0"/>
          </a:p>
          <a:p>
            <a:endParaRPr lang="en-GB" dirty="0"/>
          </a:p>
          <a:p>
            <a:r>
              <a:rPr lang="en-GB" dirty="0"/>
              <a:t>‘anger at a fool for harming others is like anger at a fire for burning things’ </a:t>
            </a:r>
          </a:p>
          <a:p>
            <a:r>
              <a:rPr lang="en-GB" dirty="0"/>
              <a:t>‘if someone harms one look at it as the karmic results of similar harm one has done to others’</a:t>
            </a:r>
          </a:p>
          <a:p>
            <a:r>
              <a:rPr lang="en-GB" dirty="0"/>
              <a:t>‘both his weapon and my body are the causes of my suffering. Since he gave rise to the weapon and I to the body, with whom should I be angry?’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34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Social Activism – Peace Fellowship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436157" cy="2026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Independent research – look at the </a:t>
            </a:r>
            <a:r>
              <a:rPr lang="en-GB" sz="4400" dirty="0">
                <a:solidFill>
                  <a:srgbClr val="FF0000"/>
                </a:solidFill>
              </a:rPr>
              <a:t>‘Buddhist Peace Fellowship</a:t>
            </a:r>
            <a:r>
              <a:rPr lang="en-GB" dirty="0"/>
              <a:t>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Challenge task – see if you can find other examples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650" y="4206281"/>
            <a:ext cx="7250349" cy="2651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6281"/>
            <a:ext cx="4941651" cy="2651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819" y="365126"/>
            <a:ext cx="3019425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0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" descr="cw_map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125" y="351476"/>
            <a:ext cx="2010382" cy="218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7" y="671514"/>
            <a:ext cx="2813872" cy="167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202" y="3638145"/>
            <a:ext cx="2666298" cy="130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2" y="3175639"/>
            <a:ext cx="3239785" cy="17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7833" y="248735"/>
            <a:ext cx="2517732" cy="2677656"/>
          </a:xfrm>
          <a:prstGeom prst="rect">
            <a:avLst/>
          </a:prstGeom>
          <a:solidFill>
            <a:srgbClr val="FFFF99"/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List 3 causes of war? </a:t>
            </a:r>
          </a:p>
          <a:p>
            <a:endParaRPr lang="en-GB" sz="2800" dirty="0"/>
          </a:p>
          <a:p>
            <a:r>
              <a:rPr lang="en-GB" sz="2800" dirty="0"/>
              <a:t>Make links to the 3 poisons?</a:t>
            </a:r>
          </a:p>
          <a:p>
            <a:r>
              <a:rPr lang="en-GB" sz="2800" dirty="0"/>
              <a:t>The 4NT?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1835" y="5213383"/>
            <a:ext cx="5674290" cy="1200329"/>
          </a:xfrm>
          <a:prstGeom prst="rect">
            <a:avLst/>
          </a:prstGeom>
          <a:solidFill>
            <a:srgbClr val="FFFF99"/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Whatever conflict arises, the sense of possession is the cause (</a:t>
            </a:r>
            <a:r>
              <a:rPr lang="en-GB" sz="2400" dirty="0" err="1"/>
              <a:t>Santideva</a:t>
            </a:r>
            <a:r>
              <a:rPr lang="en-GB" sz="2400" dirty="0"/>
              <a:t>, Mahayanist poet)</a:t>
            </a:r>
          </a:p>
        </p:txBody>
      </p:sp>
    </p:spTree>
    <p:extLst>
      <p:ext uri="{BB962C8B-B14F-4D97-AF65-F5344CB8AC3E}">
        <p14:creationId xmlns:p14="http://schemas.microsoft.com/office/powerpoint/2010/main" val="204435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/>
              <a:t>War – Apply what we have learned to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 you think Buddhism could support war?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would be the Buddhist explanation for war?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Buddhist teachings would argue against it?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Apply as many teachings as you can.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822" y="4037082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6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88" y="379376"/>
            <a:ext cx="10097311" cy="1325563"/>
          </a:xfrm>
          <a:solidFill>
            <a:srgbClr val="FFFF99"/>
          </a:solidFill>
          <a:ln w="22225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What about war? </a:t>
            </a:r>
            <a:endParaRPr lang="en-GB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No real Buddhist rationale for war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3600" dirty="0">
                <a:solidFill>
                  <a:srgbClr val="FF0000"/>
                </a:solidFill>
              </a:rPr>
              <a:t>Ahimsa</a:t>
            </a:r>
            <a:r>
              <a:rPr lang="en-GB" dirty="0"/>
              <a:t> – links to social context of Buddha’s life</a:t>
            </a:r>
          </a:p>
          <a:p>
            <a:r>
              <a:rPr lang="en-GB" dirty="0"/>
              <a:t>In common with Jains rejected animal sacrifice</a:t>
            </a:r>
          </a:p>
          <a:p>
            <a:pPr marL="0" indent="0">
              <a:buNone/>
            </a:pPr>
            <a:r>
              <a:rPr lang="en-GB" dirty="0"/>
              <a:t>(note -Disagreed with them about atman)</a:t>
            </a:r>
          </a:p>
          <a:p>
            <a:pPr marL="0" indent="0">
              <a:buNone/>
            </a:pPr>
            <a:r>
              <a:rPr lang="en-GB" dirty="0"/>
              <a:t>Precepts – do no harm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Buddha said </a:t>
            </a:r>
            <a:r>
              <a:rPr lang="en-GB" b="1" i="1" dirty="0"/>
              <a:t>‘conquer anger with love, evil by good, conquer stinginess by giving, conquer the liar with truth’ </a:t>
            </a:r>
          </a:p>
          <a:p>
            <a:pPr marL="0" indent="0">
              <a:buNone/>
            </a:pPr>
            <a:endParaRPr lang="en-GB" b="1" i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466" y="1327759"/>
            <a:ext cx="3303158" cy="24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8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Other concepts to apply to war…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Compassion (</a:t>
            </a:r>
            <a:r>
              <a:rPr lang="en-GB" dirty="0" err="1"/>
              <a:t>karuna</a:t>
            </a:r>
            <a:r>
              <a:rPr lang="en-GB" dirty="0"/>
              <a:t>) - Particularly in Mahayana</a:t>
            </a:r>
          </a:p>
          <a:p>
            <a:r>
              <a:rPr lang="en-GB" dirty="0" err="1"/>
              <a:t>Sunyata</a:t>
            </a:r>
            <a:r>
              <a:rPr lang="en-GB" dirty="0"/>
              <a:t>/</a:t>
            </a:r>
            <a:r>
              <a:rPr lang="en-GB" dirty="0" err="1"/>
              <a:t>interbeing</a:t>
            </a:r>
            <a:endParaRPr lang="en-GB" dirty="0"/>
          </a:p>
          <a:p>
            <a:r>
              <a:rPr lang="en-GB" dirty="0"/>
              <a:t>‘right livelihood’ </a:t>
            </a:r>
          </a:p>
          <a:p>
            <a:r>
              <a:rPr lang="en-GB" dirty="0"/>
              <a:t>First precept is the commitment to avoid harm</a:t>
            </a:r>
          </a:p>
          <a:p>
            <a:r>
              <a:rPr lang="en-GB" dirty="0" err="1"/>
              <a:t>kamma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8 fold path certainly seems to aim at a world on non-violence based on wisdom and calmness</a:t>
            </a:r>
          </a:p>
          <a:p>
            <a:endParaRPr lang="en-GB" dirty="0"/>
          </a:p>
          <a:p>
            <a:r>
              <a:rPr lang="en-GB" dirty="0"/>
              <a:t>Always possible in the real world? </a:t>
            </a:r>
          </a:p>
        </p:txBody>
      </p:sp>
    </p:spTree>
    <p:extLst>
      <p:ext uri="{BB962C8B-B14F-4D97-AF65-F5344CB8AC3E}">
        <p14:creationId xmlns:p14="http://schemas.microsoft.com/office/powerpoint/2010/main" val="341126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ln w="22225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Pacifism ‘ideal’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27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Lay Buddhists may not always feel up to this ideal</a:t>
            </a:r>
          </a:p>
          <a:p>
            <a:endParaRPr lang="en-GB" dirty="0"/>
          </a:p>
          <a:p>
            <a:r>
              <a:rPr lang="en-GB" dirty="0"/>
              <a:t>The Buddha himself was tempted by Mara who encouraged him to be King</a:t>
            </a:r>
          </a:p>
          <a:p>
            <a:endParaRPr lang="en-GB" dirty="0"/>
          </a:p>
          <a:p>
            <a:r>
              <a:rPr lang="en-GB" dirty="0"/>
              <a:t>The Buddha saw that Kings are bound to sense desires – maybe impossible for someone to rule and be enlightened?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604" y="0"/>
            <a:ext cx="3478396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0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3736"/>
            <a:ext cx="10210800" cy="599127"/>
          </a:xfrm>
          <a:solidFill>
            <a:srgbClr val="FFFF99"/>
          </a:solidFill>
          <a:ln w="2222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Previous lives….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0238"/>
            <a:ext cx="11236036" cy="493899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a previous life the Buddha recalled being a ruler</a:t>
            </a:r>
          </a:p>
          <a:p>
            <a:endParaRPr lang="en-GB" dirty="0"/>
          </a:p>
          <a:p>
            <a:r>
              <a:rPr lang="en-GB" dirty="0"/>
              <a:t>BUT no war necessary in the society he founded based on the precepts</a:t>
            </a:r>
          </a:p>
          <a:p>
            <a:endParaRPr lang="en-GB" dirty="0"/>
          </a:p>
          <a:p>
            <a:r>
              <a:rPr lang="en-GB" dirty="0"/>
              <a:t>Can rule according to the dharma if people are protected – </a:t>
            </a:r>
            <a:r>
              <a:rPr lang="en-GB" dirty="0" err="1"/>
              <a:t>e.g</a:t>
            </a:r>
            <a:r>
              <a:rPr lang="en-GB" dirty="0"/>
              <a:t> from poverty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Asoka – Indian Emperor widely regarded in Buddhism for social ethics, emphasis on non-violence, spread the dharma through discussion/negotiation and where possible avoided conflict</a:t>
            </a:r>
          </a:p>
          <a:p>
            <a:endParaRPr lang="en-GB" dirty="0"/>
          </a:p>
          <a:p>
            <a:r>
              <a:rPr lang="en-GB" dirty="0"/>
              <a:t>Real world – some UK Buddhists were conscientious objectors in wars, others considered it a duty to fight against fascism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20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en-GB" altLang="en-US" dirty="0">
                <a:solidFill>
                  <a:srgbClr val="7030A0"/>
                </a:solidFill>
              </a:rPr>
              <a:t>Metta </a:t>
            </a:r>
            <a:r>
              <a:rPr lang="en-GB" altLang="en-US" dirty="0" err="1">
                <a:solidFill>
                  <a:srgbClr val="7030A0"/>
                </a:solidFill>
              </a:rPr>
              <a:t>Bhavana</a:t>
            </a:r>
            <a:endParaRPr lang="en-GB" altLang="en-US" dirty="0">
              <a:solidFill>
                <a:srgbClr val="7030A0"/>
              </a:solidFill>
            </a:endParaRPr>
          </a:p>
        </p:txBody>
      </p:sp>
      <p:sp>
        <p:nvSpPr>
          <p:cNvPr id="84995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7450123" cy="435133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i="1" dirty="0">
                <a:solidFill>
                  <a:srgbClr val="C00000"/>
                </a:solidFill>
              </a:rPr>
              <a:t>Metta </a:t>
            </a:r>
            <a:r>
              <a:rPr lang="en-GB" altLang="en-US" sz="2400" i="1" dirty="0" err="1">
                <a:solidFill>
                  <a:srgbClr val="C00000"/>
                </a:solidFill>
              </a:rPr>
              <a:t>Suttra</a:t>
            </a:r>
            <a:endParaRPr lang="en-GB" altLang="en-US" sz="24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altLang="en-US" sz="2400" dirty="0"/>
              <a:t>May all beings be happy and secure, may they be happy-minded.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Just as a mother would protect her only child at the risk of her own life, even so, cultivate a boundless heart towards all beings.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Let thoughts of boundless lovingkindness pervade the whole world: above, below and across, without obstruction, without any hatred, without any enmity.</a:t>
            </a:r>
          </a:p>
        </p:txBody>
      </p:sp>
      <p:sp>
        <p:nvSpPr>
          <p:cNvPr id="8499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#AlevelBudd @TRSChester @WEDossett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56103" y="1825625"/>
            <a:ext cx="2897697" cy="36933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How can we apply cultivation of </a:t>
            </a:r>
            <a:r>
              <a:rPr lang="en-GB" dirty="0" err="1"/>
              <a:t>metta</a:t>
            </a:r>
            <a:r>
              <a:rPr lang="en-GB" dirty="0"/>
              <a:t> bhavana (meditation and state of mind) to conflict and war?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did </a:t>
            </a:r>
            <a:r>
              <a:rPr lang="en-GB" dirty="0" err="1"/>
              <a:t>Thich</a:t>
            </a:r>
            <a:r>
              <a:rPr lang="en-GB" dirty="0"/>
              <a:t> </a:t>
            </a:r>
            <a:r>
              <a:rPr lang="en-GB" dirty="0" err="1"/>
              <a:t>Nahat</a:t>
            </a:r>
            <a:r>
              <a:rPr lang="en-GB" dirty="0"/>
              <a:t> Hanh say in his interview about the importance of </a:t>
            </a:r>
            <a:r>
              <a:rPr lang="en-GB" dirty="0">
                <a:solidFill>
                  <a:srgbClr val="00B050"/>
                </a:solidFill>
              </a:rPr>
              <a:t>Metta</a:t>
            </a:r>
            <a:r>
              <a:rPr lang="en-GB" dirty="0"/>
              <a:t> in </a:t>
            </a:r>
            <a:r>
              <a:rPr lang="en-GB" dirty="0" err="1"/>
              <a:t>suppating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Karuna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5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386"/>
          </a:xfrm>
          <a:solidFill>
            <a:srgbClr val="FFFF99"/>
          </a:solidFill>
          <a:ln w="2222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Skilful Karmic Fruits?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0037" y="131387"/>
            <a:ext cx="2978725" cy="2063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483" y="1732338"/>
            <a:ext cx="789185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There have been conflicts – Vietnam/Thailand/Sri Lanka that have involved Buddhists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Can a person use teachings on skilful karmic fruits to argue that conflict and violence is in fact necessary?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Example:</a:t>
            </a:r>
          </a:p>
          <a:p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‘if we want to preserve our nation and religion we sometimes have to sacrifice rules for survival’</a:t>
            </a:r>
          </a:p>
          <a:p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‘anyone who wants to gain merit should kill communists, the one who kills them will acquire great merit…if the Thai do not kill them, the communist will kill us’ </a:t>
            </a:r>
          </a:p>
          <a:p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b="1" i="1" dirty="0" err="1">
                <a:solidFill>
                  <a:srgbClr val="0070C0"/>
                </a:solidFill>
              </a:rPr>
              <a:t>Kiitivuddho</a:t>
            </a:r>
            <a:r>
              <a:rPr lang="en-GB" sz="1600" b="1" i="1" dirty="0">
                <a:solidFill>
                  <a:srgbClr val="0070C0"/>
                </a:solidFill>
              </a:rPr>
              <a:t>, Thai monk, anti-communist,  USA </a:t>
            </a:r>
            <a:r>
              <a:rPr lang="en-GB" sz="1600" b="1" i="1" dirty="0" err="1">
                <a:solidFill>
                  <a:srgbClr val="0070C0"/>
                </a:solidFill>
              </a:rPr>
              <a:t>airforce</a:t>
            </a:r>
            <a:r>
              <a:rPr lang="en-GB" sz="1600" b="1" i="1" dirty="0">
                <a:solidFill>
                  <a:srgbClr val="0070C0"/>
                </a:solidFill>
              </a:rPr>
              <a:t> bases in Thailand to bomb Communist areas in Vietnam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50037" y="2428169"/>
            <a:ext cx="2713741" cy="2062103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70C0"/>
                </a:solidFill>
              </a:rPr>
              <a:t>Discuss:</a:t>
            </a:r>
          </a:p>
          <a:p>
            <a:endParaRPr lang="en-GB" sz="24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Is social Activism that is practiced intentionally and skilfully still a path towards good karma?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0037" y="4832059"/>
            <a:ext cx="2685493" cy="15696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7030A0"/>
                </a:solidFill>
              </a:rPr>
              <a:t>Challenge</a:t>
            </a:r>
            <a:r>
              <a:rPr lang="en-GB" sz="2400" dirty="0">
                <a:solidFill>
                  <a:srgbClr val="7030A0"/>
                </a:solidFill>
              </a:rPr>
              <a:t>: </a:t>
            </a:r>
            <a:endParaRPr lang="en-GB" dirty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Link in Captain Compassionate to skilful karmic fruits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4026" y="6317343"/>
            <a:ext cx="419449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Discuss – what do you think of the above? </a:t>
            </a:r>
          </a:p>
        </p:txBody>
      </p:sp>
    </p:spTree>
    <p:extLst>
      <p:ext uri="{BB962C8B-B14F-4D97-AF65-F5344CB8AC3E}">
        <p14:creationId xmlns:p14="http://schemas.microsoft.com/office/powerpoint/2010/main" val="427643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787</Words>
  <Application>Microsoft Office PowerPoint</Application>
  <PresentationFormat>Widescreen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Engaged Buddhism</vt:lpstr>
      <vt:lpstr>PowerPoint Presentation</vt:lpstr>
      <vt:lpstr>War – Apply what we have learned to War</vt:lpstr>
      <vt:lpstr>What about war? </vt:lpstr>
      <vt:lpstr>Other concepts to apply to war…</vt:lpstr>
      <vt:lpstr>Pacifism ‘ideal’</vt:lpstr>
      <vt:lpstr>Previous lives….</vt:lpstr>
      <vt:lpstr>Metta Bhavana</vt:lpstr>
      <vt:lpstr>    Skilful Karmic Fruits?    </vt:lpstr>
      <vt:lpstr> Dhammapada ‘Buddha’ quotes &amp; others to use to summarise views &amp; implications for war</vt:lpstr>
      <vt:lpstr>Social Activism – Peace Fellowship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Engaged Buddhism</dc:title>
  <dc:creator>VFarr</dc:creator>
  <cp:lastModifiedBy>VFarr</cp:lastModifiedBy>
  <cp:revision>5</cp:revision>
  <dcterms:created xsi:type="dcterms:W3CDTF">2018-06-15T08:57:16Z</dcterms:created>
  <dcterms:modified xsi:type="dcterms:W3CDTF">2018-06-15T09:08:10Z</dcterms:modified>
</cp:coreProperties>
</file>