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8" r:id="rId4"/>
    <p:sldId id="259" r:id="rId5"/>
    <p:sldId id="260" r:id="rId6"/>
    <p:sldId id="261" r:id="rId7"/>
    <p:sldId id="262" r:id="rId8"/>
    <p:sldId id="263" r:id="rId9"/>
    <p:sldId id="264" r:id="rId10"/>
    <p:sldId id="269" r:id="rId11"/>
    <p:sldId id="268" r:id="rId12"/>
    <p:sldId id="266" r:id="rId13"/>
    <p:sldId id="267"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B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8" d="100"/>
          <a:sy n="98" d="100"/>
        </p:scale>
        <p:origin x="102"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AD6EE87-EBD5-4F12-A48A-63ACA297AC8F}" type="datetimeFigureOut">
              <a:rPr lang="en-US" smtClean="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6149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D73815-2707-4475-8F1A-B873CB631BB4}" type="datetimeFigureOut">
              <a:rPr lang="en-US" smtClean="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4266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4AFB99-0EAB-4182-AFF8-E214C82A68F6}" type="datetimeFigureOut">
              <a:rPr lang="en-US" smtClean="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3722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D3794B-289A-4A80-97D7-111025398D45}" type="datetimeFigureOut">
              <a:rPr lang="en-US" smtClean="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22100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6006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3C6A301-0538-44EC-B09D-202E1042A48B}" type="datetimeFigureOut">
              <a:rPr lang="en-US" smtClean="0"/>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8168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789574A-8875-45EF-8EA2-3CAA0F7ABC4C}" type="datetimeFigureOut">
              <a:rPr lang="en-US" smtClean="0"/>
              <a:t>6/15/2018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430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7EF4D4C-5367-4C26-9E2B-D8088D7FCA81}" type="datetimeFigureOut">
              <a:rPr lang="en-US" smtClean="0"/>
              <a:t>6/15/2018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5787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6/15/2018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7086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8590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73066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6/15/2018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017919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tricycle.org/magazine/bhikkhuni-ordination-modern-buddhism/"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AFB8-DD76-4467-9766-CF3DB4E728A7}"/>
              </a:ext>
            </a:extLst>
          </p:cNvPr>
          <p:cNvSpPr>
            <a:spLocks noGrp="1"/>
          </p:cNvSpPr>
          <p:nvPr>
            <p:ph type="ctrTitle"/>
          </p:nvPr>
        </p:nvSpPr>
        <p:spPr>
          <a:xfrm>
            <a:off x="1272330" y="669357"/>
            <a:ext cx="9144000" cy="966496"/>
          </a:xfrm>
          <a:ln w="25400">
            <a:solidFill>
              <a:srgbClr val="ED1BCF"/>
            </a:solidFill>
          </a:ln>
        </p:spPr>
        <p:txBody>
          <a:bodyPr/>
          <a:lstStyle/>
          <a:p>
            <a:r>
              <a:rPr lang="en-GB" dirty="0"/>
              <a:t>Women in Buddhism</a:t>
            </a:r>
          </a:p>
        </p:txBody>
      </p:sp>
      <p:pic>
        <p:nvPicPr>
          <p:cNvPr id="3" name="Picture 2"/>
          <p:cNvPicPr>
            <a:picLocks noChangeAspect="1"/>
          </p:cNvPicPr>
          <p:nvPr/>
        </p:nvPicPr>
        <p:blipFill>
          <a:blip r:embed="rId2"/>
          <a:stretch>
            <a:fillRect/>
          </a:stretch>
        </p:blipFill>
        <p:spPr>
          <a:xfrm>
            <a:off x="3409081" y="3103266"/>
            <a:ext cx="5084505" cy="2363070"/>
          </a:xfrm>
          <a:prstGeom prst="rect">
            <a:avLst/>
          </a:prstGeom>
        </p:spPr>
      </p:pic>
      <p:pic>
        <p:nvPicPr>
          <p:cNvPr id="4" name="Picture 3"/>
          <p:cNvPicPr>
            <a:picLocks noChangeAspect="1"/>
          </p:cNvPicPr>
          <p:nvPr/>
        </p:nvPicPr>
        <p:blipFill>
          <a:blip r:embed="rId3"/>
          <a:stretch>
            <a:fillRect/>
          </a:stretch>
        </p:blipFill>
        <p:spPr>
          <a:xfrm>
            <a:off x="9130455" y="2260840"/>
            <a:ext cx="2571750" cy="1771650"/>
          </a:xfrm>
          <a:prstGeom prst="rect">
            <a:avLst/>
          </a:prstGeom>
        </p:spPr>
      </p:pic>
      <p:pic>
        <p:nvPicPr>
          <p:cNvPr id="5" name="Picture 4"/>
          <p:cNvPicPr>
            <a:picLocks noChangeAspect="1"/>
          </p:cNvPicPr>
          <p:nvPr/>
        </p:nvPicPr>
        <p:blipFill>
          <a:blip r:embed="rId4"/>
          <a:stretch>
            <a:fillRect/>
          </a:stretch>
        </p:blipFill>
        <p:spPr>
          <a:xfrm>
            <a:off x="463165" y="2222740"/>
            <a:ext cx="2466975" cy="1847850"/>
          </a:xfrm>
          <a:prstGeom prst="rect">
            <a:avLst/>
          </a:prstGeom>
        </p:spPr>
      </p:pic>
    </p:spTree>
    <p:extLst>
      <p:ext uri="{BB962C8B-B14F-4D97-AF65-F5344CB8AC3E}">
        <p14:creationId xmlns:p14="http://schemas.microsoft.com/office/powerpoint/2010/main" val="850759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79" y="350325"/>
            <a:ext cx="10303727" cy="1499616"/>
          </a:xfrm>
          <a:ln>
            <a:solidFill>
              <a:srgbClr val="7030A0"/>
            </a:solidFill>
          </a:ln>
        </p:spPr>
        <p:txBody>
          <a:bodyPr/>
          <a:lstStyle/>
          <a:p>
            <a:pPr algn="ctr"/>
            <a:r>
              <a:rPr lang="en-GB" dirty="0"/>
              <a:t>Does Modern Buddhism promote gender equality?</a:t>
            </a:r>
          </a:p>
        </p:txBody>
      </p:sp>
      <p:sp>
        <p:nvSpPr>
          <p:cNvPr id="3" name="Content Placeholder 2"/>
          <p:cNvSpPr>
            <a:spLocks noGrp="1"/>
          </p:cNvSpPr>
          <p:nvPr>
            <p:ph idx="1"/>
          </p:nvPr>
        </p:nvSpPr>
        <p:spPr>
          <a:xfrm>
            <a:off x="1024129" y="2286000"/>
            <a:ext cx="4017104" cy="4023360"/>
          </a:xfrm>
          <a:ln>
            <a:solidFill>
              <a:srgbClr val="ED1BCF"/>
            </a:solidFill>
          </a:ln>
        </p:spPr>
        <p:txBody>
          <a:bodyPr/>
          <a:lstStyle/>
          <a:p>
            <a:pPr marL="0" indent="0" algn="ctr">
              <a:buNone/>
            </a:pPr>
            <a:r>
              <a:rPr lang="en-GB" sz="3600" dirty="0">
                <a:solidFill>
                  <a:srgbClr val="7030A0"/>
                </a:solidFill>
              </a:rPr>
              <a:t>To Discuss:</a:t>
            </a:r>
          </a:p>
          <a:p>
            <a:pPr algn="ctr"/>
            <a:endParaRPr lang="en-GB" dirty="0"/>
          </a:p>
          <a:p>
            <a:pPr algn="ctr"/>
            <a:r>
              <a:rPr lang="en-GB" sz="2400" dirty="0"/>
              <a:t>How are women not shown equality within Buddhism</a:t>
            </a:r>
          </a:p>
          <a:p>
            <a:pPr algn="ctr"/>
            <a:endParaRPr lang="en-GB" sz="2400" dirty="0"/>
          </a:p>
          <a:p>
            <a:pPr algn="ctr"/>
            <a:r>
              <a:rPr lang="en-GB" sz="2400" dirty="0"/>
              <a:t>How are women treated equally in Buddhism?</a:t>
            </a:r>
          </a:p>
        </p:txBody>
      </p:sp>
      <p:pic>
        <p:nvPicPr>
          <p:cNvPr id="4" name="Picture 3"/>
          <p:cNvPicPr>
            <a:picLocks noChangeAspect="1"/>
          </p:cNvPicPr>
          <p:nvPr/>
        </p:nvPicPr>
        <p:blipFill>
          <a:blip r:embed="rId2"/>
          <a:stretch>
            <a:fillRect/>
          </a:stretch>
        </p:blipFill>
        <p:spPr>
          <a:xfrm>
            <a:off x="5957186" y="2383277"/>
            <a:ext cx="5082520" cy="2110902"/>
          </a:xfrm>
          <a:prstGeom prst="rect">
            <a:avLst/>
          </a:prstGeom>
        </p:spPr>
      </p:pic>
      <p:pic>
        <p:nvPicPr>
          <p:cNvPr id="5" name="Picture 4"/>
          <p:cNvPicPr>
            <a:picLocks noChangeAspect="1"/>
          </p:cNvPicPr>
          <p:nvPr/>
        </p:nvPicPr>
        <p:blipFill>
          <a:blip r:embed="rId3"/>
          <a:stretch>
            <a:fillRect/>
          </a:stretch>
        </p:blipFill>
        <p:spPr>
          <a:xfrm>
            <a:off x="7134726" y="4636981"/>
            <a:ext cx="2989159" cy="1992419"/>
          </a:xfrm>
          <a:prstGeom prst="rect">
            <a:avLst/>
          </a:prstGeom>
        </p:spPr>
      </p:pic>
    </p:spTree>
    <p:extLst>
      <p:ext uri="{BB962C8B-B14F-4D97-AF65-F5344CB8AC3E}">
        <p14:creationId xmlns:p14="http://schemas.microsoft.com/office/powerpoint/2010/main" val="2120871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695D-7D57-469A-B03B-CB5DB27084A3}"/>
              </a:ext>
            </a:extLst>
          </p:cNvPr>
          <p:cNvSpPr>
            <a:spLocks noGrp="1"/>
          </p:cNvSpPr>
          <p:nvPr>
            <p:ph type="title"/>
          </p:nvPr>
        </p:nvSpPr>
        <p:spPr>
          <a:xfrm>
            <a:off x="838200" y="365125"/>
            <a:ext cx="4599562" cy="1325563"/>
          </a:xfrm>
          <a:ln w="12700">
            <a:solidFill>
              <a:srgbClr val="ED1BCF"/>
            </a:solidFill>
          </a:ln>
        </p:spPr>
        <p:txBody>
          <a:bodyPr/>
          <a:lstStyle/>
          <a:p>
            <a:r>
              <a:rPr lang="en-GB" dirty="0"/>
              <a:t>Nun’s in Thailand</a:t>
            </a:r>
          </a:p>
        </p:txBody>
      </p:sp>
      <p:sp>
        <p:nvSpPr>
          <p:cNvPr id="3" name="Content Placeholder 2">
            <a:extLst>
              <a:ext uri="{FF2B5EF4-FFF2-40B4-BE49-F238E27FC236}">
                <a16:creationId xmlns:a16="http://schemas.microsoft.com/office/drawing/2014/main" id="{88AB3EB2-C066-4126-8887-0A6DFBA335B1}"/>
              </a:ext>
            </a:extLst>
          </p:cNvPr>
          <p:cNvSpPr>
            <a:spLocks noGrp="1"/>
          </p:cNvSpPr>
          <p:nvPr>
            <p:ph idx="1"/>
          </p:nvPr>
        </p:nvSpPr>
        <p:spPr>
          <a:xfrm>
            <a:off x="838200" y="2068817"/>
            <a:ext cx="4161817" cy="4351338"/>
          </a:xfrm>
          <a:ln w="15875">
            <a:solidFill>
              <a:srgbClr val="ED1BCF"/>
            </a:solidFill>
          </a:ln>
        </p:spPr>
        <p:txBody>
          <a:bodyPr>
            <a:normAutofit fontScale="92500" lnSpcReduction="20000"/>
          </a:bodyPr>
          <a:lstStyle/>
          <a:p>
            <a:pPr marL="0" indent="0">
              <a:buNone/>
            </a:pPr>
            <a:r>
              <a:rPr lang="en-GB" dirty="0"/>
              <a:t>Buddhist female monks in Thailand have struggled to achieve gender equality and have experienced threats and discrimination.</a:t>
            </a:r>
          </a:p>
          <a:p>
            <a:pPr marL="0" indent="0">
              <a:buNone/>
            </a:pPr>
            <a:endParaRPr lang="en-GB" dirty="0"/>
          </a:p>
          <a:p>
            <a:pPr marL="0" indent="0">
              <a:buNone/>
            </a:pPr>
            <a:r>
              <a:rPr lang="en-GB" dirty="0"/>
              <a:t>1. Click on the image and watch the clip and explain the issues they face </a:t>
            </a:r>
          </a:p>
          <a:p>
            <a:pPr marL="0" indent="0">
              <a:buNone/>
            </a:pPr>
            <a:endParaRPr lang="en-GB" dirty="0"/>
          </a:p>
          <a:p>
            <a:pPr marL="0" indent="0">
              <a:buNone/>
            </a:pPr>
            <a:r>
              <a:rPr lang="en-GB" dirty="0"/>
              <a:t>2. Scan the QR code and read the article and write 5 summative bullet points. </a:t>
            </a:r>
          </a:p>
          <a:p>
            <a:pPr marL="0" indent="0">
              <a:buNone/>
            </a:pPr>
            <a:endParaRPr lang="en-GB" dirty="0"/>
          </a:p>
        </p:txBody>
      </p:sp>
      <p:pic>
        <p:nvPicPr>
          <p:cNvPr id="4" name="Picture 3"/>
          <p:cNvPicPr>
            <a:picLocks noChangeAspect="1"/>
          </p:cNvPicPr>
          <p:nvPr/>
        </p:nvPicPr>
        <p:blipFill rotWithShape="1">
          <a:blip r:embed="rId2"/>
          <a:srcRect l="16276" t="19123" r="39043" b="32483"/>
          <a:stretch/>
        </p:blipFill>
        <p:spPr>
          <a:xfrm>
            <a:off x="6096000" y="591596"/>
            <a:ext cx="5447490" cy="3318924"/>
          </a:xfrm>
          <a:prstGeom prst="rect">
            <a:avLst/>
          </a:prstGeom>
        </p:spPr>
      </p:pic>
      <p:pic>
        <p:nvPicPr>
          <p:cNvPr id="5" name="Picture 4"/>
          <p:cNvPicPr>
            <a:picLocks noChangeAspect="1"/>
          </p:cNvPicPr>
          <p:nvPr/>
        </p:nvPicPr>
        <p:blipFill>
          <a:blip r:embed="rId3"/>
          <a:stretch>
            <a:fillRect/>
          </a:stretch>
        </p:blipFill>
        <p:spPr>
          <a:xfrm>
            <a:off x="6096000" y="4482772"/>
            <a:ext cx="2619375" cy="1743075"/>
          </a:xfrm>
          <a:prstGeom prst="rect">
            <a:avLst/>
          </a:prstGeom>
        </p:spPr>
      </p:pic>
      <p:pic>
        <p:nvPicPr>
          <p:cNvPr id="6" name="Picture 5"/>
          <p:cNvPicPr>
            <a:picLocks noChangeAspect="1"/>
          </p:cNvPicPr>
          <p:nvPr/>
        </p:nvPicPr>
        <p:blipFill rotWithShape="1">
          <a:blip r:embed="rId4"/>
          <a:srcRect l="64229" t="26842" r="24362" b="55319"/>
          <a:stretch/>
        </p:blipFill>
        <p:spPr>
          <a:xfrm>
            <a:off x="9435830" y="4482772"/>
            <a:ext cx="1760594" cy="1548377"/>
          </a:xfrm>
          <a:prstGeom prst="rect">
            <a:avLst/>
          </a:prstGeom>
        </p:spPr>
      </p:pic>
    </p:spTree>
    <p:extLst>
      <p:ext uri="{BB962C8B-B14F-4D97-AF65-F5344CB8AC3E}">
        <p14:creationId xmlns:p14="http://schemas.microsoft.com/office/powerpoint/2010/main" val="2757025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95115-D387-4243-BEEE-39528598EE1B}"/>
              </a:ext>
            </a:extLst>
          </p:cNvPr>
          <p:cNvSpPr>
            <a:spLocks noGrp="1"/>
          </p:cNvSpPr>
          <p:nvPr>
            <p:ph idx="1"/>
          </p:nvPr>
        </p:nvSpPr>
        <p:spPr>
          <a:xfrm>
            <a:off x="4786265" y="1303135"/>
            <a:ext cx="7201192" cy="4914318"/>
          </a:xfrm>
          <a:ln>
            <a:solidFill>
              <a:srgbClr val="ED1BCF"/>
            </a:solidFill>
          </a:ln>
        </p:spPr>
        <p:txBody>
          <a:bodyPr>
            <a:normAutofit fontScale="85000" lnSpcReduction="20000"/>
          </a:bodyPr>
          <a:lstStyle/>
          <a:p>
            <a:pPr marL="0" indent="0">
              <a:buNone/>
            </a:pPr>
            <a:endParaRPr lang="en-GB" dirty="0">
              <a:solidFill>
                <a:schemeClr val="accent1">
                  <a:lumMod val="75000"/>
                </a:schemeClr>
              </a:solidFill>
            </a:endParaRPr>
          </a:p>
          <a:p>
            <a:r>
              <a:rPr lang="en-GB" dirty="0">
                <a:solidFill>
                  <a:schemeClr val="accent1">
                    <a:lumMod val="75000"/>
                  </a:schemeClr>
                </a:solidFill>
              </a:rPr>
              <a:t>Though it had been made clear that women can achieve a religious goal the view that women are </a:t>
            </a:r>
            <a:r>
              <a:rPr lang="en-GB" dirty="0">
                <a:solidFill>
                  <a:srgbClr val="FF0000"/>
                </a:solidFill>
              </a:rPr>
              <a:t>“sexual temptresses who embody ‘the limitations of the human condition, which is the continual process of suffering and rebirth’”</a:t>
            </a:r>
          </a:p>
          <a:p>
            <a:endParaRPr lang="en-GB" dirty="0">
              <a:solidFill>
                <a:schemeClr val="accent1">
                  <a:lumMod val="75000"/>
                </a:schemeClr>
              </a:solidFill>
            </a:endParaRPr>
          </a:p>
          <a:p>
            <a:r>
              <a:rPr lang="en-GB" dirty="0">
                <a:solidFill>
                  <a:schemeClr val="accent1">
                    <a:lumMod val="75000"/>
                  </a:schemeClr>
                </a:solidFill>
              </a:rPr>
              <a:t>Mara the ruler of the realm of desires wanted to stop Buddha achieving enlightenment so she sent her 3 daughters  Lust, Aversion and Craving to tempt the Buddha</a:t>
            </a:r>
          </a:p>
          <a:p>
            <a:pPr marL="0" indent="0">
              <a:buNone/>
            </a:pPr>
            <a:endParaRPr lang="en-GB" dirty="0">
              <a:solidFill>
                <a:schemeClr val="accent1">
                  <a:lumMod val="75000"/>
                </a:schemeClr>
              </a:solidFill>
            </a:endParaRPr>
          </a:p>
          <a:p>
            <a:r>
              <a:rPr lang="en-GB" dirty="0">
                <a:solidFill>
                  <a:schemeClr val="accent1">
                    <a:lumMod val="75000"/>
                  </a:schemeClr>
                </a:solidFill>
              </a:rPr>
              <a:t>This view of women still remains quite prevalent, that women will keep men enchained in the cycle of Samsara.</a:t>
            </a:r>
          </a:p>
        </p:txBody>
      </p:sp>
      <p:pic>
        <p:nvPicPr>
          <p:cNvPr id="2" name="Picture 1"/>
          <p:cNvPicPr>
            <a:picLocks noChangeAspect="1"/>
          </p:cNvPicPr>
          <p:nvPr/>
        </p:nvPicPr>
        <p:blipFill>
          <a:blip r:embed="rId2"/>
          <a:stretch>
            <a:fillRect/>
          </a:stretch>
        </p:blipFill>
        <p:spPr>
          <a:xfrm>
            <a:off x="768485" y="1706646"/>
            <a:ext cx="3134609" cy="2833688"/>
          </a:xfrm>
          <a:prstGeom prst="rect">
            <a:avLst/>
          </a:prstGeom>
        </p:spPr>
      </p:pic>
      <p:sp>
        <p:nvSpPr>
          <p:cNvPr id="5" name="TextBox 4"/>
          <p:cNvSpPr txBox="1"/>
          <p:nvPr/>
        </p:nvSpPr>
        <p:spPr>
          <a:xfrm>
            <a:off x="917759" y="1060315"/>
            <a:ext cx="2985335" cy="646331"/>
          </a:xfrm>
          <a:prstGeom prst="rect">
            <a:avLst/>
          </a:prstGeom>
          <a:noFill/>
        </p:spPr>
        <p:txBody>
          <a:bodyPr wrap="square" rtlCol="0">
            <a:spAutoFit/>
          </a:bodyPr>
          <a:lstStyle/>
          <a:p>
            <a:pPr algn="ctr"/>
            <a:r>
              <a:rPr lang="en-GB" dirty="0"/>
              <a:t>Mara’s daughters shown tempting the Buddha.</a:t>
            </a:r>
          </a:p>
        </p:txBody>
      </p:sp>
      <p:sp>
        <p:nvSpPr>
          <p:cNvPr id="7" name="TextBox 6"/>
          <p:cNvSpPr txBox="1"/>
          <p:nvPr/>
        </p:nvSpPr>
        <p:spPr>
          <a:xfrm>
            <a:off x="622570" y="262647"/>
            <a:ext cx="11215992" cy="646331"/>
          </a:xfrm>
          <a:prstGeom prst="rect">
            <a:avLst/>
          </a:prstGeom>
          <a:noFill/>
          <a:ln>
            <a:solidFill>
              <a:srgbClr val="ED1BCF"/>
            </a:solidFill>
          </a:ln>
        </p:spPr>
        <p:txBody>
          <a:bodyPr wrap="square" rtlCol="0">
            <a:spAutoFit/>
          </a:bodyPr>
          <a:lstStyle/>
          <a:p>
            <a:pPr algn="ctr"/>
            <a:r>
              <a:rPr lang="en-GB" sz="3600" dirty="0"/>
              <a:t>Negative Perceptions of Women in Buddhism</a:t>
            </a:r>
          </a:p>
        </p:txBody>
      </p:sp>
      <p:pic>
        <p:nvPicPr>
          <p:cNvPr id="8" name="Picture 7"/>
          <p:cNvPicPr>
            <a:picLocks noChangeAspect="1"/>
          </p:cNvPicPr>
          <p:nvPr/>
        </p:nvPicPr>
        <p:blipFill rotWithShape="1">
          <a:blip r:embed="rId3"/>
          <a:srcRect l="26410" t="58246" r="45585" b="18723"/>
          <a:stretch/>
        </p:blipFill>
        <p:spPr>
          <a:xfrm>
            <a:off x="428017" y="4753241"/>
            <a:ext cx="3904152" cy="1579465"/>
          </a:xfrm>
          <a:prstGeom prst="rect">
            <a:avLst/>
          </a:prstGeom>
        </p:spPr>
      </p:pic>
    </p:spTree>
    <p:extLst>
      <p:ext uri="{BB962C8B-B14F-4D97-AF65-F5344CB8AC3E}">
        <p14:creationId xmlns:p14="http://schemas.microsoft.com/office/powerpoint/2010/main" val="2218336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29198-9F6C-407E-B6D5-2FDDDB8EABE3}"/>
              </a:ext>
            </a:extLst>
          </p:cNvPr>
          <p:cNvSpPr>
            <a:spLocks noGrp="1"/>
          </p:cNvSpPr>
          <p:nvPr>
            <p:ph type="title"/>
          </p:nvPr>
        </p:nvSpPr>
        <p:spPr>
          <a:xfrm>
            <a:off x="838200" y="365126"/>
            <a:ext cx="7307179" cy="1084296"/>
          </a:xfrm>
          <a:ln>
            <a:solidFill>
              <a:srgbClr val="ED1BCF"/>
            </a:solidFill>
          </a:ln>
        </p:spPr>
        <p:txBody>
          <a:bodyPr/>
          <a:lstStyle/>
          <a:p>
            <a:r>
              <a:rPr lang="en-GB" dirty="0"/>
              <a:t>American Buddhist Women</a:t>
            </a:r>
          </a:p>
        </p:txBody>
      </p:sp>
      <p:sp>
        <p:nvSpPr>
          <p:cNvPr id="3" name="Content Placeholder 2">
            <a:extLst>
              <a:ext uri="{FF2B5EF4-FFF2-40B4-BE49-F238E27FC236}">
                <a16:creationId xmlns:a16="http://schemas.microsoft.com/office/drawing/2014/main" id="{B4D282DB-81B2-4DD3-94F9-BF1D1D41BE0F}"/>
              </a:ext>
            </a:extLst>
          </p:cNvPr>
          <p:cNvSpPr>
            <a:spLocks noGrp="1"/>
          </p:cNvSpPr>
          <p:nvPr>
            <p:ph idx="1"/>
          </p:nvPr>
        </p:nvSpPr>
        <p:spPr>
          <a:xfrm>
            <a:off x="838200" y="1767258"/>
            <a:ext cx="7114674" cy="4760001"/>
          </a:xfrm>
          <a:ln>
            <a:solidFill>
              <a:srgbClr val="ED1BCF"/>
            </a:solidFill>
          </a:ln>
        </p:spPr>
        <p:txBody>
          <a:bodyPr>
            <a:normAutofit fontScale="62500" lnSpcReduction="20000"/>
          </a:bodyPr>
          <a:lstStyle/>
          <a:p>
            <a:pPr marL="0" indent="0" algn="just">
              <a:buNone/>
            </a:pPr>
            <a:r>
              <a:rPr lang="en-GB" dirty="0"/>
              <a:t>There is still an imbalance in the roles and perception of women in Buddhism.</a:t>
            </a:r>
          </a:p>
          <a:p>
            <a:pPr algn="just"/>
            <a:endParaRPr lang="en-GB" dirty="0"/>
          </a:p>
          <a:p>
            <a:pPr marL="0" indent="0" algn="just">
              <a:buNone/>
            </a:pPr>
            <a:r>
              <a:rPr lang="en-GB" dirty="0"/>
              <a:t>Although American Buddhist women take into account the history and general traditional views, they do tend to take a feminist stance. </a:t>
            </a:r>
          </a:p>
          <a:p>
            <a:pPr marL="0" indent="0" algn="just">
              <a:buNone/>
            </a:pPr>
            <a:endParaRPr lang="en-GB" dirty="0"/>
          </a:p>
          <a:p>
            <a:pPr marL="0" indent="0" algn="just">
              <a:buNone/>
            </a:pPr>
            <a:r>
              <a:rPr lang="en-GB" dirty="0"/>
              <a:t>As society has changed we should look to go beyond the teachings and focus on the aspect of impermanence, this idea that really there is no gender.</a:t>
            </a:r>
          </a:p>
          <a:p>
            <a:pPr marL="0" indent="0" algn="just">
              <a:buNone/>
            </a:pPr>
            <a:endParaRPr lang="en-GB" dirty="0"/>
          </a:p>
          <a:p>
            <a:pPr marL="0" indent="0" algn="just">
              <a:buNone/>
            </a:pPr>
            <a:r>
              <a:rPr lang="en-GB" dirty="0"/>
              <a:t>The feminist movement and rise of Buddhism in America happened at a similar time, so the way that Buddhism developed in America has been very different to some parts of Asia. </a:t>
            </a:r>
          </a:p>
          <a:p>
            <a:pPr marL="0" indent="0" algn="just">
              <a:buNone/>
            </a:pPr>
            <a:endParaRPr lang="en-GB" dirty="0"/>
          </a:p>
          <a:p>
            <a:pPr marL="0" indent="0" algn="just">
              <a:buNone/>
            </a:pPr>
            <a:r>
              <a:rPr lang="en-GB" dirty="0"/>
              <a:t>Equality is much more the status quo in American and western Buddhism as the religion merges with cultural influences – one of which is gender equality. </a:t>
            </a:r>
          </a:p>
          <a:p>
            <a:pPr marL="0" indent="0" algn="just">
              <a:buNone/>
            </a:pPr>
            <a:endParaRPr lang="en-GB" dirty="0"/>
          </a:p>
        </p:txBody>
      </p:sp>
      <p:pic>
        <p:nvPicPr>
          <p:cNvPr id="4" name="Picture 3"/>
          <p:cNvPicPr>
            <a:picLocks noChangeAspect="1"/>
          </p:cNvPicPr>
          <p:nvPr/>
        </p:nvPicPr>
        <p:blipFill>
          <a:blip r:embed="rId2"/>
          <a:stretch>
            <a:fillRect/>
          </a:stretch>
        </p:blipFill>
        <p:spPr>
          <a:xfrm>
            <a:off x="8422106" y="365126"/>
            <a:ext cx="3567566" cy="3224464"/>
          </a:xfrm>
          <a:prstGeom prst="rect">
            <a:avLst/>
          </a:prstGeom>
        </p:spPr>
      </p:pic>
      <p:pic>
        <p:nvPicPr>
          <p:cNvPr id="5" name="Picture 4"/>
          <p:cNvPicPr>
            <a:picLocks noChangeAspect="1"/>
          </p:cNvPicPr>
          <p:nvPr/>
        </p:nvPicPr>
        <p:blipFill>
          <a:blip r:embed="rId3"/>
          <a:stretch>
            <a:fillRect/>
          </a:stretch>
        </p:blipFill>
        <p:spPr>
          <a:xfrm>
            <a:off x="8636919" y="4030328"/>
            <a:ext cx="2714625" cy="2238375"/>
          </a:xfrm>
          <a:prstGeom prst="rect">
            <a:avLst/>
          </a:prstGeom>
        </p:spPr>
      </p:pic>
    </p:spTree>
    <p:extLst>
      <p:ext uri="{BB962C8B-B14F-4D97-AF65-F5344CB8AC3E}">
        <p14:creationId xmlns:p14="http://schemas.microsoft.com/office/powerpoint/2010/main" val="30031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29198-9F6C-407E-B6D5-2FDDDB8EABE3}"/>
              </a:ext>
            </a:extLst>
          </p:cNvPr>
          <p:cNvSpPr>
            <a:spLocks noGrp="1"/>
          </p:cNvSpPr>
          <p:nvPr>
            <p:ph type="title"/>
          </p:nvPr>
        </p:nvSpPr>
        <p:spPr>
          <a:xfrm>
            <a:off x="838200" y="365125"/>
            <a:ext cx="10515600" cy="1054601"/>
          </a:xfrm>
          <a:ln>
            <a:solidFill>
              <a:srgbClr val="ED1BCF"/>
            </a:solidFill>
          </a:ln>
        </p:spPr>
        <p:txBody>
          <a:bodyPr/>
          <a:lstStyle/>
          <a:p>
            <a:r>
              <a:rPr lang="en-GB" dirty="0"/>
              <a:t>Thinker: Rita Gross</a:t>
            </a:r>
          </a:p>
        </p:txBody>
      </p:sp>
      <p:sp>
        <p:nvSpPr>
          <p:cNvPr id="6" name="Speech Bubble: Rectangle with Corners Rounded 5"/>
          <p:cNvSpPr/>
          <p:nvPr/>
        </p:nvSpPr>
        <p:spPr>
          <a:xfrm>
            <a:off x="7300708" y="1792572"/>
            <a:ext cx="3741394" cy="1964564"/>
          </a:xfrm>
          <a:prstGeom prst="wedgeRoundRectCallout">
            <a:avLst>
              <a:gd name="adj1" fmla="val -32666"/>
              <a:gd name="adj2" fmla="val 634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dirty="0">
                <a:solidFill>
                  <a:schemeClr val="bg1"/>
                </a:solidFill>
                <a:effectLst/>
                <a:latin typeface="Arial" panose="020B0604020202020204" pitchFamily="34" charset="0"/>
              </a:rPr>
              <a:t>Female rebirth is necessary to have people in female bodies speak out against the injustice of patriarchy”</a:t>
            </a:r>
            <a:endParaRPr lang="en-GB" dirty="0">
              <a:solidFill>
                <a:schemeClr val="bg1"/>
              </a:solidFill>
            </a:endParaRPr>
          </a:p>
        </p:txBody>
      </p:sp>
      <p:sp>
        <p:nvSpPr>
          <p:cNvPr id="7" name="TextBox 6"/>
          <p:cNvSpPr txBox="1"/>
          <p:nvPr/>
        </p:nvSpPr>
        <p:spPr>
          <a:xfrm>
            <a:off x="359923" y="2023353"/>
            <a:ext cx="5306951" cy="4370427"/>
          </a:xfrm>
          <a:prstGeom prst="rect">
            <a:avLst/>
          </a:prstGeom>
          <a:noFill/>
          <a:ln>
            <a:solidFill>
              <a:srgbClr val="7030A0"/>
            </a:solidFill>
          </a:ln>
        </p:spPr>
        <p:txBody>
          <a:bodyPr wrap="square" rtlCol="0">
            <a:spAutoFit/>
          </a:bodyPr>
          <a:lstStyle/>
          <a:p>
            <a:pPr algn="ctr"/>
            <a:r>
              <a:rPr lang="en-GB" sz="2000" dirty="0"/>
              <a:t>Professor Rita Gross is a Buddhist academic advocating gender equality. </a:t>
            </a:r>
          </a:p>
          <a:p>
            <a:pPr algn="ctr"/>
            <a:endParaRPr lang="en-GB" sz="2000" dirty="0"/>
          </a:p>
          <a:p>
            <a:pPr algn="ctr"/>
            <a:endParaRPr lang="en-GB" sz="2000" dirty="0"/>
          </a:p>
          <a:p>
            <a:pPr algn="ctr"/>
            <a:r>
              <a:rPr lang="en-GB" sz="2000" dirty="0"/>
              <a:t>She remains a faithful Tibetan Buddhist, but fearless in critiquing the human-made power structures of Buddhist institutions.</a:t>
            </a:r>
          </a:p>
          <a:p>
            <a:pPr algn="ctr"/>
            <a:endParaRPr lang="en-GB" sz="2000" dirty="0"/>
          </a:p>
          <a:p>
            <a:pPr algn="ctr"/>
            <a:endParaRPr lang="en-GB" sz="2000" dirty="0"/>
          </a:p>
          <a:p>
            <a:pPr algn="ctr"/>
            <a:r>
              <a:rPr lang="en-GB" sz="2000" dirty="0"/>
              <a:t>She speaks out against many aspects of gender discrimination and particularly the idea in Buddhism that female rebirth is seen in a negative light.</a:t>
            </a:r>
            <a:endParaRPr lang="en-GB" dirty="0"/>
          </a:p>
          <a:p>
            <a:endParaRPr lang="en-GB" dirty="0"/>
          </a:p>
        </p:txBody>
      </p:sp>
      <p:pic>
        <p:nvPicPr>
          <p:cNvPr id="8" name="Picture 7"/>
          <p:cNvPicPr>
            <a:picLocks noChangeAspect="1"/>
          </p:cNvPicPr>
          <p:nvPr/>
        </p:nvPicPr>
        <p:blipFill>
          <a:blip r:embed="rId2"/>
          <a:stretch>
            <a:fillRect/>
          </a:stretch>
        </p:blipFill>
        <p:spPr>
          <a:xfrm>
            <a:off x="6256423" y="4129983"/>
            <a:ext cx="1630120" cy="2356041"/>
          </a:xfrm>
          <a:prstGeom prst="rect">
            <a:avLst/>
          </a:prstGeom>
        </p:spPr>
      </p:pic>
      <p:pic>
        <p:nvPicPr>
          <p:cNvPr id="9" name="Picture 8"/>
          <p:cNvPicPr>
            <a:picLocks noChangeAspect="1"/>
          </p:cNvPicPr>
          <p:nvPr/>
        </p:nvPicPr>
        <p:blipFill>
          <a:blip r:embed="rId3"/>
          <a:stretch>
            <a:fillRect/>
          </a:stretch>
        </p:blipFill>
        <p:spPr>
          <a:xfrm>
            <a:off x="9781674" y="4129984"/>
            <a:ext cx="1866147" cy="2258784"/>
          </a:xfrm>
          <a:prstGeom prst="rect">
            <a:avLst/>
          </a:prstGeom>
        </p:spPr>
      </p:pic>
      <p:pic>
        <p:nvPicPr>
          <p:cNvPr id="10" name="Picture 9"/>
          <p:cNvPicPr>
            <a:picLocks noChangeAspect="1"/>
          </p:cNvPicPr>
          <p:nvPr/>
        </p:nvPicPr>
        <p:blipFill>
          <a:blip r:embed="rId4"/>
          <a:stretch>
            <a:fillRect/>
          </a:stretch>
        </p:blipFill>
        <p:spPr>
          <a:xfrm>
            <a:off x="8166813" y="4240308"/>
            <a:ext cx="1386103" cy="2148460"/>
          </a:xfrm>
          <a:prstGeom prst="rect">
            <a:avLst/>
          </a:prstGeom>
        </p:spPr>
      </p:pic>
      <p:pic>
        <p:nvPicPr>
          <p:cNvPr id="11" name="Picture 10"/>
          <p:cNvPicPr>
            <a:picLocks noChangeAspect="1"/>
          </p:cNvPicPr>
          <p:nvPr/>
        </p:nvPicPr>
        <p:blipFill>
          <a:blip r:embed="rId5"/>
          <a:stretch>
            <a:fillRect/>
          </a:stretch>
        </p:blipFill>
        <p:spPr>
          <a:xfrm>
            <a:off x="9697453" y="458196"/>
            <a:ext cx="1053391" cy="851204"/>
          </a:xfrm>
          <a:prstGeom prst="rect">
            <a:avLst/>
          </a:prstGeom>
        </p:spPr>
      </p:pic>
    </p:spTree>
    <p:extLst>
      <p:ext uri="{BB962C8B-B14F-4D97-AF65-F5344CB8AC3E}">
        <p14:creationId xmlns:p14="http://schemas.microsoft.com/office/powerpoint/2010/main" val="533725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9743"/>
          </a:xfrm>
          <a:ln>
            <a:solidFill>
              <a:srgbClr val="ED1BCF"/>
            </a:solidFill>
          </a:ln>
        </p:spPr>
        <p:txBody>
          <a:bodyPr/>
          <a:lstStyle/>
          <a:p>
            <a:pPr algn="ctr"/>
            <a:r>
              <a:rPr lang="en-GB" dirty="0"/>
              <a:t>Female Buddhist Role Models</a:t>
            </a:r>
          </a:p>
        </p:txBody>
      </p:sp>
      <p:pic>
        <p:nvPicPr>
          <p:cNvPr id="4" name="Picture 3"/>
          <p:cNvPicPr>
            <a:picLocks noChangeAspect="1"/>
          </p:cNvPicPr>
          <p:nvPr/>
        </p:nvPicPr>
        <p:blipFill rotWithShape="1">
          <a:blip r:embed="rId2"/>
          <a:srcRect t="1649" b="8170"/>
          <a:stretch/>
        </p:blipFill>
        <p:spPr>
          <a:xfrm>
            <a:off x="7237376" y="1507910"/>
            <a:ext cx="4572001" cy="3491982"/>
          </a:xfrm>
          <a:prstGeom prst="rect">
            <a:avLst/>
          </a:prstGeom>
        </p:spPr>
      </p:pic>
      <p:pic>
        <p:nvPicPr>
          <p:cNvPr id="6" name="Picture 5"/>
          <p:cNvPicPr>
            <a:picLocks noChangeAspect="1"/>
          </p:cNvPicPr>
          <p:nvPr/>
        </p:nvPicPr>
        <p:blipFill rotWithShape="1">
          <a:blip r:embed="rId3"/>
          <a:srcRect l="22978" t="11228" r="22367" b="25703"/>
          <a:stretch/>
        </p:blipFill>
        <p:spPr>
          <a:xfrm>
            <a:off x="338115" y="1507910"/>
            <a:ext cx="3993762" cy="2879140"/>
          </a:xfrm>
          <a:prstGeom prst="rect">
            <a:avLst/>
          </a:prstGeom>
        </p:spPr>
      </p:pic>
      <p:sp>
        <p:nvSpPr>
          <p:cNvPr id="7" name="TextBox 6"/>
          <p:cNvSpPr txBox="1"/>
          <p:nvPr/>
        </p:nvSpPr>
        <p:spPr>
          <a:xfrm>
            <a:off x="511736" y="4465720"/>
            <a:ext cx="3646520" cy="2062103"/>
          </a:xfrm>
          <a:prstGeom prst="rect">
            <a:avLst/>
          </a:prstGeom>
          <a:noFill/>
          <a:ln>
            <a:solidFill>
              <a:schemeClr val="accent1">
                <a:shade val="50000"/>
              </a:schemeClr>
            </a:solidFill>
          </a:ln>
        </p:spPr>
        <p:txBody>
          <a:bodyPr wrap="square" rtlCol="0">
            <a:spAutoFit/>
          </a:bodyPr>
          <a:lstStyle/>
          <a:p>
            <a:pPr algn="ctr"/>
            <a:r>
              <a:rPr lang="en-GB" sz="1600" dirty="0"/>
              <a:t>Tibetan Buddhism offers a </a:t>
            </a:r>
            <a:r>
              <a:rPr lang="en-GB" sz="1600" b="1" dirty="0"/>
              <a:t>unique premise</a:t>
            </a:r>
            <a:r>
              <a:rPr lang="en-GB" sz="1600" dirty="0"/>
              <a:t>: that to be a woman can actually be favourable on the path to spiritual realisation. </a:t>
            </a:r>
          </a:p>
          <a:p>
            <a:pPr algn="ctr"/>
            <a:endParaRPr lang="en-GB" sz="1600" dirty="0"/>
          </a:p>
          <a:p>
            <a:pPr algn="ctr"/>
            <a:r>
              <a:rPr lang="en-GB" sz="1600" dirty="0"/>
              <a:t>There are examples in ancient scripture of Female bringers of spiritual wisdom known as a </a:t>
            </a:r>
            <a:r>
              <a:rPr lang="en-GB" sz="1600" dirty="0" err="1"/>
              <a:t>Dakini</a:t>
            </a:r>
            <a:r>
              <a:rPr lang="en-GB" sz="1600" dirty="0"/>
              <a:t>.</a:t>
            </a:r>
          </a:p>
        </p:txBody>
      </p:sp>
      <p:sp>
        <p:nvSpPr>
          <p:cNvPr id="8" name="TextBox 7"/>
          <p:cNvSpPr txBox="1"/>
          <p:nvPr/>
        </p:nvSpPr>
        <p:spPr>
          <a:xfrm>
            <a:off x="7542988" y="5461929"/>
            <a:ext cx="3960779" cy="923330"/>
          </a:xfrm>
          <a:prstGeom prst="rect">
            <a:avLst/>
          </a:prstGeom>
          <a:noFill/>
          <a:ln>
            <a:solidFill>
              <a:schemeClr val="accent1">
                <a:shade val="50000"/>
              </a:schemeClr>
            </a:solidFill>
          </a:ln>
        </p:spPr>
        <p:txBody>
          <a:bodyPr wrap="square" rtlCol="0">
            <a:spAutoFit/>
          </a:bodyPr>
          <a:lstStyle/>
          <a:p>
            <a:r>
              <a:rPr lang="en-GB" dirty="0"/>
              <a:t>Many female Buddhist see Tara as their role model and as a strong female figure to gain inspiration from</a:t>
            </a:r>
          </a:p>
        </p:txBody>
      </p:sp>
      <p:pic>
        <p:nvPicPr>
          <p:cNvPr id="9" name="Picture 8"/>
          <p:cNvPicPr>
            <a:picLocks noChangeAspect="1"/>
          </p:cNvPicPr>
          <p:nvPr/>
        </p:nvPicPr>
        <p:blipFill rotWithShape="1">
          <a:blip r:embed="rId4"/>
          <a:srcRect l="63590" t="26809" r="24704" b="55461"/>
          <a:stretch/>
        </p:blipFill>
        <p:spPr>
          <a:xfrm>
            <a:off x="4542389" y="1595337"/>
            <a:ext cx="2089349" cy="1780162"/>
          </a:xfrm>
          <a:prstGeom prst="rect">
            <a:avLst/>
          </a:prstGeom>
        </p:spPr>
      </p:pic>
      <p:sp>
        <p:nvSpPr>
          <p:cNvPr id="10" name="Callout: Up Arrow 9"/>
          <p:cNvSpPr/>
          <p:nvPr/>
        </p:nvSpPr>
        <p:spPr>
          <a:xfrm>
            <a:off x="4656385" y="3375499"/>
            <a:ext cx="2159968" cy="270428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802938" y="4446266"/>
            <a:ext cx="1828800" cy="1477328"/>
          </a:xfrm>
          <a:prstGeom prst="rect">
            <a:avLst/>
          </a:prstGeom>
          <a:noFill/>
        </p:spPr>
        <p:txBody>
          <a:bodyPr wrap="square" rtlCol="0">
            <a:spAutoFit/>
          </a:bodyPr>
          <a:lstStyle/>
          <a:p>
            <a:pPr algn="ctr"/>
            <a:r>
              <a:rPr lang="en-GB" dirty="0">
                <a:solidFill>
                  <a:schemeClr val="bg1"/>
                </a:solidFill>
              </a:rPr>
              <a:t>10 Buddhist Women article:</a:t>
            </a:r>
          </a:p>
          <a:p>
            <a:pPr algn="ctr"/>
            <a:endParaRPr lang="en-GB" dirty="0">
              <a:solidFill>
                <a:schemeClr val="bg1"/>
              </a:solidFill>
            </a:endParaRPr>
          </a:p>
          <a:p>
            <a:pPr algn="ctr"/>
            <a:r>
              <a:rPr lang="en-GB" dirty="0">
                <a:solidFill>
                  <a:schemeClr val="bg1"/>
                </a:solidFill>
              </a:rPr>
              <a:t>Pick one to use as an example</a:t>
            </a:r>
          </a:p>
        </p:txBody>
      </p:sp>
    </p:spTree>
    <p:extLst>
      <p:ext uri="{BB962C8B-B14F-4D97-AF65-F5344CB8AC3E}">
        <p14:creationId xmlns:p14="http://schemas.microsoft.com/office/powerpoint/2010/main" val="307596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a:solidFill>
              <a:srgbClr val="ED1BCF"/>
            </a:solidFill>
          </a:ln>
        </p:spPr>
        <p:txBody>
          <a:bodyPr/>
          <a:lstStyle/>
          <a:p>
            <a:r>
              <a:rPr lang="en-GB" dirty="0"/>
              <a:t>Bhikkhuni Ordination</a:t>
            </a:r>
          </a:p>
        </p:txBody>
      </p:sp>
      <p:pic>
        <p:nvPicPr>
          <p:cNvPr id="4" name="Picture 3">
            <a:hlinkClick r:id="rId2"/>
          </p:cNvPr>
          <p:cNvPicPr>
            <a:picLocks noChangeAspect="1"/>
          </p:cNvPicPr>
          <p:nvPr/>
        </p:nvPicPr>
        <p:blipFill>
          <a:blip r:embed="rId3"/>
          <a:stretch>
            <a:fillRect/>
          </a:stretch>
        </p:blipFill>
        <p:spPr>
          <a:xfrm>
            <a:off x="1032661" y="2437061"/>
            <a:ext cx="5479016" cy="3720547"/>
          </a:xfrm>
          <a:prstGeom prst="rect">
            <a:avLst/>
          </a:prstGeom>
        </p:spPr>
      </p:pic>
      <p:sp>
        <p:nvSpPr>
          <p:cNvPr id="5" name="TextBox 4"/>
          <p:cNvSpPr txBox="1"/>
          <p:nvPr/>
        </p:nvSpPr>
        <p:spPr>
          <a:xfrm>
            <a:off x="7237379" y="2422187"/>
            <a:ext cx="4357991" cy="2031325"/>
          </a:xfrm>
          <a:prstGeom prst="rect">
            <a:avLst/>
          </a:prstGeom>
          <a:noFill/>
          <a:ln>
            <a:solidFill>
              <a:srgbClr val="ED1BCF"/>
            </a:solidFill>
          </a:ln>
        </p:spPr>
        <p:txBody>
          <a:bodyPr wrap="square" rtlCol="0">
            <a:spAutoFit/>
          </a:bodyPr>
          <a:lstStyle/>
          <a:p>
            <a:r>
              <a:rPr lang="en-GB" dirty="0"/>
              <a:t>Read the article: can you use this to explain the need and </a:t>
            </a:r>
            <a:r>
              <a:rPr lang="en-GB" dirty="0" err="1"/>
              <a:t>movment</a:t>
            </a:r>
            <a:r>
              <a:rPr lang="en-GB" dirty="0"/>
              <a:t> towards equality in Buddhism?</a:t>
            </a:r>
          </a:p>
          <a:p>
            <a:endParaRPr lang="en-GB" dirty="0"/>
          </a:p>
          <a:p>
            <a:r>
              <a:rPr lang="en-GB" dirty="0"/>
              <a:t>5 bullet points</a:t>
            </a:r>
          </a:p>
          <a:p>
            <a:endParaRPr lang="en-GB" dirty="0"/>
          </a:p>
          <a:p>
            <a:r>
              <a:rPr lang="en-GB" dirty="0"/>
              <a:t>Your evaluation</a:t>
            </a:r>
          </a:p>
        </p:txBody>
      </p:sp>
      <p:pic>
        <p:nvPicPr>
          <p:cNvPr id="6" name="Picture 5"/>
          <p:cNvPicPr>
            <a:picLocks noChangeAspect="1"/>
          </p:cNvPicPr>
          <p:nvPr/>
        </p:nvPicPr>
        <p:blipFill>
          <a:blip r:embed="rId4"/>
          <a:stretch>
            <a:fillRect/>
          </a:stretch>
        </p:blipFill>
        <p:spPr>
          <a:xfrm>
            <a:off x="8140025" y="4700892"/>
            <a:ext cx="2857500" cy="1600200"/>
          </a:xfrm>
          <a:prstGeom prst="rect">
            <a:avLst/>
          </a:prstGeom>
        </p:spPr>
      </p:pic>
    </p:spTree>
    <p:extLst>
      <p:ext uri="{BB962C8B-B14F-4D97-AF65-F5344CB8AC3E}">
        <p14:creationId xmlns:p14="http://schemas.microsoft.com/office/powerpoint/2010/main" val="266453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0898-1355-428E-B70D-F471128CF7F3}"/>
              </a:ext>
            </a:extLst>
          </p:cNvPr>
          <p:cNvSpPr>
            <a:spLocks noGrp="1"/>
          </p:cNvSpPr>
          <p:nvPr>
            <p:ph type="title"/>
          </p:nvPr>
        </p:nvSpPr>
        <p:spPr>
          <a:ln w="22225">
            <a:solidFill>
              <a:srgbClr val="ED1BCF"/>
            </a:solidFill>
          </a:ln>
        </p:spPr>
        <p:txBody>
          <a:bodyPr/>
          <a:lstStyle/>
          <a:p>
            <a:r>
              <a:rPr lang="en-GB" dirty="0"/>
              <a:t>Areas of Study: </a:t>
            </a:r>
          </a:p>
        </p:txBody>
      </p:sp>
      <p:sp>
        <p:nvSpPr>
          <p:cNvPr id="3" name="Content Placeholder 2">
            <a:extLst>
              <a:ext uri="{FF2B5EF4-FFF2-40B4-BE49-F238E27FC236}">
                <a16:creationId xmlns:a16="http://schemas.microsoft.com/office/drawing/2014/main" id="{E412F075-F1E1-48B8-B5CD-4689730A3A3D}"/>
              </a:ext>
            </a:extLst>
          </p:cNvPr>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buNone/>
            </a:pPr>
            <a:r>
              <a:rPr lang="en-GB" dirty="0"/>
              <a:t>1. To identify how women were viewed within the time of Buddha and by his followers</a:t>
            </a:r>
          </a:p>
          <a:p>
            <a:endParaRPr lang="en-GB" dirty="0"/>
          </a:p>
          <a:p>
            <a:pPr marL="0" indent="0">
              <a:buNone/>
            </a:pPr>
            <a:r>
              <a:rPr lang="en-GB" dirty="0"/>
              <a:t>2. To discover some ideas of the early Nuns and how they formed</a:t>
            </a:r>
          </a:p>
          <a:p>
            <a:pPr marL="0" indent="0">
              <a:buNone/>
            </a:pPr>
            <a:endParaRPr lang="en-GB" dirty="0"/>
          </a:p>
          <a:p>
            <a:pPr marL="0" indent="0">
              <a:buNone/>
            </a:pPr>
            <a:r>
              <a:rPr lang="en-GB" dirty="0"/>
              <a:t>3. To look at modern Nun’s and how they view the teachings from a more feminist perspective</a:t>
            </a:r>
          </a:p>
          <a:p>
            <a:pPr marL="0" indent="0">
              <a:buNone/>
            </a:pPr>
            <a:endParaRPr lang="en-GB" dirty="0"/>
          </a:p>
          <a:p>
            <a:pPr marL="0" indent="0">
              <a:buNone/>
            </a:pPr>
            <a:r>
              <a:rPr lang="en-GB" dirty="0"/>
              <a:t>4. To research evidence particularly relevant to Thailand and the struggles of women nuns</a:t>
            </a:r>
          </a:p>
        </p:txBody>
      </p:sp>
    </p:spTree>
    <p:extLst>
      <p:ext uri="{BB962C8B-B14F-4D97-AF65-F5344CB8AC3E}">
        <p14:creationId xmlns:p14="http://schemas.microsoft.com/office/powerpoint/2010/main" val="428937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0F0-F966-4F9D-A87F-39A7E68E95B6}"/>
              </a:ext>
            </a:extLst>
          </p:cNvPr>
          <p:cNvSpPr>
            <a:spLocks noGrp="1"/>
          </p:cNvSpPr>
          <p:nvPr>
            <p:ph type="title"/>
          </p:nvPr>
        </p:nvSpPr>
        <p:spPr>
          <a:xfrm>
            <a:off x="838200" y="365125"/>
            <a:ext cx="10515600" cy="880015"/>
          </a:xfrm>
          <a:ln w="28575">
            <a:solidFill>
              <a:srgbClr val="ED1BCF"/>
            </a:solidFill>
          </a:ln>
        </p:spPr>
        <p:txBody>
          <a:bodyPr>
            <a:normAutofit fontScale="90000"/>
          </a:bodyPr>
          <a:lstStyle/>
          <a:p>
            <a:r>
              <a:rPr lang="en-GB" dirty="0"/>
              <a:t>The History of Women in Buddhism </a:t>
            </a:r>
            <a:br>
              <a:rPr lang="en-GB" dirty="0"/>
            </a:br>
            <a:r>
              <a:rPr lang="en-GB" sz="2700" dirty="0"/>
              <a:t>Thinker: Eva. K </a:t>
            </a:r>
            <a:r>
              <a:rPr lang="en-GB" sz="2700" dirty="0" err="1"/>
              <a:t>Neumaier</a:t>
            </a:r>
            <a:endParaRPr lang="en-GB" sz="2700" dirty="0"/>
          </a:p>
        </p:txBody>
      </p:sp>
      <p:sp>
        <p:nvSpPr>
          <p:cNvPr id="3" name="Content Placeholder 2">
            <a:extLst>
              <a:ext uri="{FF2B5EF4-FFF2-40B4-BE49-F238E27FC236}">
                <a16:creationId xmlns:a16="http://schemas.microsoft.com/office/drawing/2014/main" id="{48B1DE3F-2997-4746-9ABC-5AD12F1DF046}"/>
              </a:ext>
            </a:extLst>
          </p:cNvPr>
          <p:cNvSpPr>
            <a:spLocks noGrp="1"/>
          </p:cNvSpPr>
          <p:nvPr>
            <p:ph idx="1"/>
          </p:nvPr>
        </p:nvSpPr>
        <p:spPr>
          <a:xfrm>
            <a:off x="838200" y="1575882"/>
            <a:ext cx="10515600" cy="514593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47500" lnSpcReduction="20000"/>
          </a:bodyPr>
          <a:lstStyle/>
          <a:p>
            <a:pPr marL="0" indent="0">
              <a:buNone/>
            </a:pPr>
            <a:r>
              <a:rPr lang="en-GB" sz="4000" dirty="0"/>
              <a:t>After Buddha realised enlightenment his followers simply imitated his Buddha’s way of life.</a:t>
            </a:r>
          </a:p>
          <a:p>
            <a:pPr marL="0" indent="0">
              <a:buNone/>
            </a:pPr>
            <a:endParaRPr lang="en-GB" sz="4000" dirty="0"/>
          </a:p>
          <a:p>
            <a:pPr marL="0" indent="0">
              <a:buNone/>
            </a:pPr>
            <a:r>
              <a:rPr lang="en-GB" sz="4000" dirty="0"/>
              <a:t>A lot was written down about this new situation and how women should behave within this new backdrop, namely how they should interact with lay people – rules on sexual and erotic activities</a:t>
            </a:r>
          </a:p>
          <a:p>
            <a:pPr marL="0" indent="0">
              <a:buNone/>
            </a:pPr>
            <a:endParaRPr lang="en-GB" sz="4000" dirty="0"/>
          </a:p>
          <a:p>
            <a:pPr marL="0" indent="0">
              <a:buNone/>
            </a:pPr>
            <a:r>
              <a:rPr lang="en-GB" sz="4000" dirty="0"/>
              <a:t>At the time compared with previous ideals in Indian culture this contested general views held at the time.</a:t>
            </a:r>
          </a:p>
          <a:p>
            <a:pPr marL="0" indent="0" algn="ctr">
              <a:buNone/>
            </a:pPr>
            <a:endParaRPr lang="en-GB" dirty="0"/>
          </a:p>
          <a:p>
            <a:pPr marL="0" indent="0" algn="ctr">
              <a:buNone/>
            </a:pPr>
            <a:r>
              <a:rPr lang="en-GB" sz="3200" dirty="0">
                <a:solidFill>
                  <a:srgbClr val="FF0000"/>
                </a:solidFill>
              </a:rPr>
              <a:t>As Buddhism changed Indian culture women of the upper classes did began to enjoy opportunities in terms of intellectual and artistic talents (Horner)</a:t>
            </a:r>
          </a:p>
          <a:p>
            <a:pPr marL="0" indent="0">
              <a:buNone/>
            </a:pPr>
            <a:endParaRPr lang="en-GB" dirty="0"/>
          </a:p>
          <a:p>
            <a:pPr marL="0" indent="0">
              <a:buNone/>
            </a:pPr>
            <a:r>
              <a:rPr lang="en-GB" sz="4200" dirty="0"/>
              <a:t>In fact under the new founded Buddhism having a girl was no longer as feared. </a:t>
            </a:r>
          </a:p>
          <a:p>
            <a:pPr marL="0" indent="0">
              <a:buNone/>
            </a:pPr>
            <a:endParaRPr lang="en-GB" sz="3800" dirty="0">
              <a:solidFill>
                <a:srgbClr val="FF0000"/>
              </a:solidFill>
            </a:endParaRPr>
          </a:p>
          <a:p>
            <a:pPr marL="0" indent="0" algn="ctr">
              <a:buNone/>
            </a:pPr>
            <a:r>
              <a:rPr lang="en-GB" sz="3800" dirty="0">
                <a:solidFill>
                  <a:srgbClr val="FF0000"/>
                </a:solidFill>
              </a:rPr>
              <a:t>“Under Buddhism more than ever before , she was an individual in command of her own life until the dissolution of the body, and less of a chattel to be the only respected if the she lived though and on a man”</a:t>
            </a:r>
          </a:p>
          <a:p>
            <a:pPr marL="0" indent="0">
              <a:buNone/>
            </a:pPr>
            <a:endParaRPr lang="en-GB" sz="4200" dirty="0"/>
          </a:p>
          <a:p>
            <a:pPr marL="0" indent="0">
              <a:buNone/>
            </a:pPr>
            <a:r>
              <a:rPr lang="en-GB" sz="4200" dirty="0"/>
              <a:t>No longer was she simply a vessel for children with none of her own destiny or value.</a:t>
            </a:r>
          </a:p>
          <a:p>
            <a:endParaRPr lang="en-GB" dirty="0"/>
          </a:p>
        </p:txBody>
      </p:sp>
    </p:spTree>
    <p:extLst>
      <p:ext uri="{BB962C8B-B14F-4D97-AF65-F5344CB8AC3E}">
        <p14:creationId xmlns:p14="http://schemas.microsoft.com/office/powerpoint/2010/main" val="337723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414D31-9B2E-4C81-976F-B853AF68EA1C}"/>
              </a:ext>
            </a:extLst>
          </p:cNvPr>
          <p:cNvSpPr>
            <a:spLocks noGrp="1"/>
          </p:cNvSpPr>
          <p:nvPr>
            <p:ph idx="1"/>
          </p:nvPr>
        </p:nvSpPr>
        <p:spPr>
          <a:xfrm>
            <a:off x="557560" y="785498"/>
            <a:ext cx="5754029" cy="563760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endParaRPr lang="en-GB" dirty="0"/>
          </a:p>
          <a:p>
            <a:r>
              <a:rPr lang="en-GB" dirty="0"/>
              <a:t>So Buddhism generally challenged the social beliefs of India at the time.</a:t>
            </a:r>
          </a:p>
          <a:p>
            <a:endParaRPr lang="en-GB" dirty="0"/>
          </a:p>
          <a:p>
            <a:r>
              <a:rPr lang="en-GB" dirty="0"/>
              <a:t>It could be read that “many of the rules specific to nuns’ order were obviously designed to minimise society’s discomfort with independent women, exempt from the reproductive routine and male supervision and outside the range of domestic duties.”</a:t>
            </a:r>
          </a:p>
          <a:p>
            <a:endParaRPr lang="en-GB" dirty="0"/>
          </a:p>
          <a:p>
            <a:r>
              <a:rPr lang="en-GB" dirty="0"/>
              <a:t>“At this time a lot of traditions had the opportunity to include women more than did any other religious group emerging as that time.”</a:t>
            </a:r>
          </a:p>
          <a:p>
            <a:endParaRPr lang="en-GB" dirty="0"/>
          </a:p>
          <a:p>
            <a:endParaRPr lang="en-GB" dirty="0"/>
          </a:p>
          <a:p>
            <a:endParaRPr lang="en-GB" dirty="0"/>
          </a:p>
        </p:txBody>
      </p:sp>
      <p:pic>
        <p:nvPicPr>
          <p:cNvPr id="2" name="Picture 1"/>
          <p:cNvPicPr>
            <a:picLocks noChangeAspect="1"/>
          </p:cNvPicPr>
          <p:nvPr/>
        </p:nvPicPr>
        <p:blipFill rotWithShape="1">
          <a:blip r:embed="rId2"/>
          <a:srcRect l="71626" t="36423" r="10569" b="37886"/>
          <a:stretch/>
        </p:blipFill>
        <p:spPr>
          <a:xfrm>
            <a:off x="6563833" y="785497"/>
            <a:ext cx="2390595" cy="2587084"/>
          </a:xfrm>
          <a:prstGeom prst="rect">
            <a:avLst/>
          </a:prstGeom>
        </p:spPr>
      </p:pic>
      <p:sp>
        <p:nvSpPr>
          <p:cNvPr id="4" name="TextBox 3"/>
          <p:cNvSpPr txBox="1"/>
          <p:nvPr/>
        </p:nvSpPr>
        <p:spPr>
          <a:xfrm>
            <a:off x="6891452" y="4170556"/>
            <a:ext cx="4705816" cy="2031325"/>
          </a:xfrm>
          <a:prstGeom prst="rect">
            <a:avLst/>
          </a:prstGeom>
          <a:noFill/>
          <a:ln>
            <a:solidFill>
              <a:srgbClr val="7030A0"/>
            </a:solidFill>
          </a:ln>
        </p:spPr>
        <p:txBody>
          <a:bodyPr wrap="square" rtlCol="0">
            <a:spAutoFit/>
          </a:bodyPr>
          <a:lstStyle/>
          <a:p>
            <a:r>
              <a:rPr lang="en-GB" sz="2800" b="1" dirty="0">
                <a:solidFill>
                  <a:srgbClr val="7030A0"/>
                </a:solidFill>
              </a:rPr>
              <a:t>Discuss:</a:t>
            </a:r>
          </a:p>
          <a:p>
            <a:endParaRPr lang="en-GB" dirty="0"/>
          </a:p>
          <a:p>
            <a:r>
              <a:rPr lang="en-GB" sz="2000" dirty="0"/>
              <a:t>Did Buddhism change the way women were treated and seen ?</a:t>
            </a:r>
          </a:p>
          <a:p>
            <a:endParaRPr lang="en-GB" sz="2000" dirty="0"/>
          </a:p>
          <a:p>
            <a:r>
              <a:rPr lang="en-GB" sz="2000" dirty="0"/>
              <a:t>Why was this a different approach?</a:t>
            </a:r>
          </a:p>
        </p:txBody>
      </p:sp>
      <p:sp>
        <p:nvSpPr>
          <p:cNvPr id="5" name="TextBox 4"/>
          <p:cNvSpPr txBox="1"/>
          <p:nvPr/>
        </p:nvSpPr>
        <p:spPr>
          <a:xfrm>
            <a:off x="557560" y="200722"/>
            <a:ext cx="11039708" cy="584775"/>
          </a:xfrm>
          <a:prstGeom prst="rect">
            <a:avLst/>
          </a:prstGeom>
          <a:noFill/>
          <a:ln>
            <a:solidFill>
              <a:srgbClr val="7030A0"/>
            </a:solidFill>
          </a:ln>
        </p:spPr>
        <p:txBody>
          <a:bodyPr wrap="square" rtlCol="0">
            <a:spAutoFit/>
          </a:bodyPr>
          <a:lstStyle/>
          <a:p>
            <a:r>
              <a:rPr lang="en-GB" sz="3200" dirty="0"/>
              <a:t>Did Buddhism change approaches to the role of women?</a:t>
            </a:r>
          </a:p>
        </p:txBody>
      </p:sp>
      <p:pic>
        <p:nvPicPr>
          <p:cNvPr id="6" name="Picture 5"/>
          <p:cNvPicPr>
            <a:picLocks noChangeAspect="1"/>
          </p:cNvPicPr>
          <p:nvPr/>
        </p:nvPicPr>
        <p:blipFill>
          <a:blip r:embed="rId3"/>
          <a:stretch>
            <a:fillRect/>
          </a:stretch>
        </p:blipFill>
        <p:spPr>
          <a:xfrm>
            <a:off x="9206672" y="1331777"/>
            <a:ext cx="2619375" cy="1743075"/>
          </a:xfrm>
          <a:prstGeom prst="rect">
            <a:avLst/>
          </a:prstGeom>
        </p:spPr>
      </p:pic>
    </p:spTree>
    <p:extLst>
      <p:ext uri="{BB962C8B-B14F-4D97-AF65-F5344CB8AC3E}">
        <p14:creationId xmlns:p14="http://schemas.microsoft.com/office/powerpoint/2010/main" val="400202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FFBF-6326-4147-8E7D-D4761A4363DB}"/>
              </a:ext>
            </a:extLst>
          </p:cNvPr>
          <p:cNvSpPr>
            <a:spLocks noGrp="1"/>
          </p:cNvSpPr>
          <p:nvPr>
            <p:ph type="title"/>
          </p:nvPr>
        </p:nvSpPr>
        <p:spPr>
          <a:ln w="15875">
            <a:solidFill>
              <a:srgbClr val="ED1BCF"/>
            </a:solidFill>
          </a:ln>
        </p:spPr>
        <p:txBody>
          <a:bodyPr/>
          <a:lstStyle/>
          <a:p>
            <a:pPr algn="ctr"/>
            <a:r>
              <a:rPr lang="en-GB" dirty="0"/>
              <a:t>Women in the Early Life of the Buddha</a:t>
            </a:r>
          </a:p>
        </p:txBody>
      </p:sp>
      <p:sp>
        <p:nvSpPr>
          <p:cNvPr id="3" name="Content Placeholder 2">
            <a:extLst>
              <a:ext uri="{FF2B5EF4-FFF2-40B4-BE49-F238E27FC236}">
                <a16:creationId xmlns:a16="http://schemas.microsoft.com/office/drawing/2014/main" id="{BFB5A90A-5791-4645-8241-90EBEC31B222}"/>
              </a:ext>
            </a:extLst>
          </p:cNvPr>
          <p:cNvSpPr>
            <a:spLocks noGrp="1"/>
          </p:cNvSpPr>
          <p:nvPr>
            <p:ph idx="1"/>
          </p:nvPr>
        </p:nvSpPr>
        <p:spPr>
          <a:xfrm>
            <a:off x="838200" y="1825624"/>
            <a:ext cx="7683230" cy="474054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0000" lnSpcReduction="20000"/>
          </a:bodyPr>
          <a:lstStyle/>
          <a:p>
            <a:r>
              <a:rPr lang="en-GB" dirty="0"/>
              <a:t>The word of the Buddha makes up a large majority of what we know, however, they were written down a good 200 to 300 years after Siddhartha's death.</a:t>
            </a:r>
          </a:p>
          <a:p>
            <a:endParaRPr lang="en-GB" dirty="0"/>
          </a:p>
          <a:p>
            <a:r>
              <a:rPr lang="en-GB" dirty="0"/>
              <a:t>We do learn that Buddha’s birth is miraculous  and his conception happens without defilement </a:t>
            </a:r>
          </a:p>
          <a:p>
            <a:endParaRPr lang="en-GB" dirty="0"/>
          </a:p>
          <a:p>
            <a:r>
              <a:rPr lang="en-GB" dirty="0"/>
              <a:t>She has a painless birth and it would seem that the impression is that his mother is a means to an end,  her birthing a child isn’t important but the importance of him being born is.</a:t>
            </a:r>
          </a:p>
          <a:p>
            <a:endParaRPr lang="en-GB" dirty="0"/>
          </a:p>
          <a:p>
            <a:r>
              <a:rPr lang="en-GB" dirty="0"/>
              <a:t>It is said that his birth was unique and then his mother dies shortly after.</a:t>
            </a:r>
          </a:p>
          <a:p>
            <a:endParaRPr lang="en-GB" dirty="0"/>
          </a:p>
          <a:p>
            <a:r>
              <a:rPr lang="en-GB" dirty="0"/>
              <a:t>His mum’s sister Prajapati took over as wet nurse suggesting that the woman's role was some how replicable. </a:t>
            </a:r>
          </a:p>
        </p:txBody>
      </p:sp>
      <p:pic>
        <p:nvPicPr>
          <p:cNvPr id="4" name="Picture 3"/>
          <p:cNvPicPr>
            <a:picLocks noChangeAspect="1"/>
          </p:cNvPicPr>
          <p:nvPr/>
        </p:nvPicPr>
        <p:blipFill>
          <a:blip r:embed="rId2"/>
          <a:stretch>
            <a:fillRect/>
          </a:stretch>
        </p:blipFill>
        <p:spPr>
          <a:xfrm>
            <a:off x="8763182" y="2587558"/>
            <a:ext cx="2916154" cy="2560503"/>
          </a:xfrm>
          <a:prstGeom prst="rect">
            <a:avLst/>
          </a:prstGeom>
        </p:spPr>
      </p:pic>
    </p:spTree>
    <p:extLst>
      <p:ext uri="{BB962C8B-B14F-4D97-AF65-F5344CB8AC3E}">
        <p14:creationId xmlns:p14="http://schemas.microsoft.com/office/powerpoint/2010/main" val="84854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3F9E-FA07-48BA-A4F3-5411BB042439}"/>
              </a:ext>
            </a:extLst>
          </p:cNvPr>
          <p:cNvSpPr>
            <a:spLocks noGrp="1"/>
          </p:cNvSpPr>
          <p:nvPr>
            <p:ph type="title"/>
          </p:nvPr>
        </p:nvSpPr>
        <p:spPr>
          <a:ln>
            <a:solidFill>
              <a:srgbClr val="7030A0"/>
            </a:solidFill>
          </a:ln>
        </p:spPr>
        <p:txBody>
          <a:bodyPr/>
          <a:lstStyle/>
          <a:p>
            <a:r>
              <a:rPr lang="en-GB" dirty="0"/>
              <a:t>So on his journey to enlightenment did women figure?</a:t>
            </a:r>
          </a:p>
        </p:txBody>
      </p:sp>
      <p:sp>
        <p:nvSpPr>
          <p:cNvPr id="3" name="Content Placeholder 2">
            <a:extLst>
              <a:ext uri="{FF2B5EF4-FFF2-40B4-BE49-F238E27FC236}">
                <a16:creationId xmlns:a16="http://schemas.microsoft.com/office/drawing/2014/main" id="{9B28B18D-225E-4547-BB90-3667D49F66BC}"/>
              </a:ext>
            </a:extLst>
          </p:cNvPr>
          <p:cNvSpPr>
            <a:spLocks noGrp="1"/>
          </p:cNvSpPr>
          <p:nvPr>
            <p:ph idx="1"/>
          </p:nvPr>
        </p:nvSpPr>
        <p:spPr>
          <a:xfrm>
            <a:off x="838200" y="1942357"/>
            <a:ext cx="10515600" cy="43513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r>
              <a:rPr lang="en-GB" dirty="0"/>
              <a:t>Well we know at the point at which he nearly starved himself to death it was a woman the offered him a bowl of rice.</a:t>
            </a:r>
          </a:p>
          <a:p>
            <a:r>
              <a:rPr lang="en-GB" dirty="0"/>
              <a:t>That night he experienced enlightenment</a:t>
            </a:r>
          </a:p>
          <a:p>
            <a:endParaRPr lang="en-GB" dirty="0"/>
          </a:p>
          <a:p>
            <a:r>
              <a:rPr lang="en-GB" dirty="0"/>
              <a:t>This female is seen as the embodiment of compassion and generosity.</a:t>
            </a:r>
          </a:p>
          <a:p>
            <a:r>
              <a:rPr lang="en-GB" dirty="0"/>
              <a:t>Generally speaking in the written accounts Buddha tended to talk to women with typical ‘feminine’ issues such as husbands and the death of a child. He talks to the women with same compassion as he does with men.</a:t>
            </a:r>
          </a:p>
          <a:p>
            <a:endParaRPr lang="en-GB" dirty="0"/>
          </a:p>
          <a:p>
            <a:r>
              <a:rPr lang="en-GB" dirty="0"/>
              <a:t>There is no clear evidence of misogyny within the life story of Buddha</a:t>
            </a:r>
          </a:p>
          <a:p>
            <a:r>
              <a:rPr lang="en-GB" dirty="0"/>
              <a:t>But there is also no mention of women as ‘persons of intellectual and spiritual potency equal to that of men.’</a:t>
            </a:r>
          </a:p>
        </p:txBody>
      </p:sp>
    </p:spTree>
    <p:extLst>
      <p:ext uri="{BB962C8B-B14F-4D97-AF65-F5344CB8AC3E}">
        <p14:creationId xmlns:p14="http://schemas.microsoft.com/office/powerpoint/2010/main" val="179046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BE1A-CEED-4162-8F15-B1D43D66D2D2}"/>
              </a:ext>
            </a:extLst>
          </p:cNvPr>
          <p:cNvSpPr>
            <a:spLocks noGrp="1"/>
          </p:cNvSpPr>
          <p:nvPr>
            <p:ph type="title"/>
          </p:nvPr>
        </p:nvSpPr>
        <p:spPr>
          <a:xfrm>
            <a:off x="920612" y="268914"/>
            <a:ext cx="2882903" cy="947043"/>
          </a:xfrm>
          <a:ln>
            <a:solidFill>
              <a:srgbClr val="7030A0"/>
            </a:solidFill>
          </a:ln>
        </p:spPr>
        <p:txBody>
          <a:bodyPr/>
          <a:lstStyle/>
          <a:p>
            <a:r>
              <a:rPr lang="en-GB" dirty="0"/>
              <a:t>Ananda</a:t>
            </a:r>
          </a:p>
        </p:txBody>
      </p:sp>
      <p:sp>
        <p:nvSpPr>
          <p:cNvPr id="3" name="Content Placeholder 2">
            <a:extLst>
              <a:ext uri="{FF2B5EF4-FFF2-40B4-BE49-F238E27FC236}">
                <a16:creationId xmlns:a16="http://schemas.microsoft.com/office/drawing/2014/main" id="{8A587C05-D471-40F1-9B00-02DA886B1029}"/>
              </a:ext>
            </a:extLst>
          </p:cNvPr>
          <p:cNvSpPr>
            <a:spLocks noGrp="1"/>
          </p:cNvSpPr>
          <p:nvPr>
            <p:ph idx="1"/>
          </p:nvPr>
        </p:nvSpPr>
        <p:spPr>
          <a:xfrm>
            <a:off x="221226" y="1460740"/>
            <a:ext cx="6035801" cy="499842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7500" lnSpcReduction="20000"/>
          </a:bodyPr>
          <a:lstStyle/>
          <a:p>
            <a:r>
              <a:rPr lang="en-GB" dirty="0"/>
              <a:t>Ananda was one of Buddha’s most attentive and loyal monks/followers.</a:t>
            </a:r>
          </a:p>
          <a:p>
            <a:endParaRPr lang="en-GB" dirty="0"/>
          </a:p>
          <a:p>
            <a:r>
              <a:rPr lang="en-GB" dirty="0"/>
              <a:t>At this point it was Ananda who after being persuaded by Prajapati (</a:t>
            </a:r>
            <a:r>
              <a:rPr lang="en-GB" dirty="0" err="1"/>
              <a:t>Siddartha’s</a:t>
            </a:r>
            <a:r>
              <a:rPr lang="en-GB" dirty="0"/>
              <a:t> former nanny) that a nun’s order would be desirable. At this stage Ananda then persuades Buddha. </a:t>
            </a:r>
          </a:p>
          <a:p>
            <a:endParaRPr lang="en-GB" dirty="0"/>
          </a:p>
          <a:p>
            <a:r>
              <a:rPr lang="en-GB" dirty="0"/>
              <a:t>It is stated though that Buddha feels that it would shorten the existence of pure Buddhism to less than a thousand years, implying that women were still a hindrance.</a:t>
            </a:r>
          </a:p>
          <a:p>
            <a:endParaRPr lang="en-GB" dirty="0"/>
          </a:p>
          <a:p>
            <a:r>
              <a:rPr lang="en-GB" dirty="0"/>
              <a:t>This has continued throughout both </a:t>
            </a:r>
            <a:r>
              <a:rPr lang="en-GB" dirty="0" err="1"/>
              <a:t>Therevadan</a:t>
            </a:r>
            <a:r>
              <a:rPr lang="en-GB" dirty="0"/>
              <a:t> and </a:t>
            </a:r>
            <a:r>
              <a:rPr lang="en-GB" dirty="0" err="1"/>
              <a:t>Mahayanan</a:t>
            </a:r>
            <a:r>
              <a:rPr lang="en-GB" dirty="0"/>
              <a:t> Buddhists, as mentioned by Rita Gross many feel Buddhism needs to modernise its  view of women.</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E20B2214-5562-4664-81CF-A54D5F005E88}"/>
              </a:ext>
            </a:extLst>
          </p:cNvPr>
          <p:cNvPicPr>
            <a:picLocks noChangeAspect="1"/>
          </p:cNvPicPr>
          <p:nvPr/>
        </p:nvPicPr>
        <p:blipFill>
          <a:blip r:embed="rId2"/>
          <a:stretch>
            <a:fillRect/>
          </a:stretch>
        </p:blipFill>
        <p:spPr>
          <a:xfrm>
            <a:off x="6320658" y="144582"/>
            <a:ext cx="5515772" cy="4282835"/>
          </a:xfrm>
          <a:prstGeom prst="rect">
            <a:avLst/>
          </a:prstGeom>
        </p:spPr>
      </p:pic>
      <p:sp>
        <p:nvSpPr>
          <p:cNvPr id="5" name="TextBox 4">
            <a:extLst>
              <a:ext uri="{FF2B5EF4-FFF2-40B4-BE49-F238E27FC236}">
                <a16:creationId xmlns:a16="http://schemas.microsoft.com/office/drawing/2014/main" id="{B0D2B57F-1036-4C63-A5DA-258B0641E612}"/>
              </a:ext>
            </a:extLst>
          </p:cNvPr>
          <p:cNvSpPr txBox="1"/>
          <p:nvPr/>
        </p:nvSpPr>
        <p:spPr>
          <a:xfrm>
            <a:off x="6629400" y="4756355"/>
            <a:ext cx="4654685" cy="1200329"/>
          </a:xfrm>
          <a:prstGeom prst="rect">
            <a:avLst/>
          </a:prstGeom>
          <a:noFill/>
          <a:ln>
            <a:solidFill>
              <a:srgbClr val="7030A0"/>
            </a:solidFill>
          </a:ln>
        </p:spPr>
        <p:txBody>
          <a:bodyPr wrap="square" rtlCol="0">
            <a:spAutoFit/>
          </a:bodyPr>
          <a:lstStyle/>
          <a:p>
            <a:r>
              <a:rPr lang="en-GB" dirty="0"/>
              <a:t>Buddha did admit that women were capable of achieving Nirvana, but stated Nun’s should follow 8 rules that generally inferred that they were subordinate to men.</a:t>
            </a:r>
          </a:p>
        </p:txBody>
      </p:sp>
    </p:spTree>
    <p:extLst>
      <p:ext uri="{BB962C8B-B14F-4D97-AF65-F5344CB8AC3E}">
        <p14:creationId xmlns:p14="http://schemas.microsoft.com/office/powerpoint/2010/main" val="3214475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5A744-58E6-4A5F-918D-61CD4E1FB0D0}"/>
              </a:ext>
            </a:extLst>
          </p:cNvPr>
          <p:cNvSpPr>
            <a:spLocks noGrp="1"/>
          </p:cNvSpPr>
          <p:nvPr>
            <p:ph type="title"/>
          </p:nvPr>
        </p:nvSpPr>
        <p:spPr>
          <a:xfrm>
            <a:off x="838201" y="365125"/>
            <a:ext cx="8608534" cy="1325563"/>
          </a:xfrm>
          <a:ln>
            <a:solidFill>
              <a:srgbClr val="ED1BCF"/>
            </a:solidFill>
          </a:ln>
        </p:spPr>
        <p:txBody>
          <a:bodyPr/>
          <a:lstStyle/>
          <a:p>
            <a:r>
              <a:rPr lang="en-GB" dirty="0"/>
              <a:t>Early Buddhist Nuns</a:t>
            </a:r>
          </a:p>
        </p:txBody>
      </p:sp>
      <p:sp>
        <p:nvSpPr>
          <p:cNvPr id="3" name="Content Placeholder 2">
            <a:extLst>
              <a:ext uri="{FF2B5EF4-FFF2-40B4-BE49-F238E27FC236}">
                <a16:creationId xmlns:a16="http://schemas.microsoft.com/office/drawing/2014/main" id="{07C4CDB9-18C5-4BAD-82D3-9A0BC75A5D13}"/>
              </a:ext>
            </a:extLst>
          </p:cNvPr>
          <p:cNvSpPr>
            <a:spLocks noGrp="1"/>
          </p:cNvSpPr>
          <p:nvPr>
            <p:ph idx="1"/>
          </p:nvPr>
        </p:nvSpPr>
        <p:spPr>
          <a:xfrm>
            <a:off x="661738" y="1874203"/>
            <a:ext cx="8784996" cy="443515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r>
              <a:rPr lang="en-GB" dirty="0"/>
              <a:t>A lot of what we know is from a collection of poems which may give insight to the early nuns.</a:t>
            </a:r>
          </a:p>
          <a:p>
            <a:r>
              <a:rPr lang="en-GB" dirty="0"/>
              <a:t>If you Read Songs of the Elder Nuns it does seem to suggest the early nuns felt they were largely equal to the monks. </a:t>
            </a:r>
          </a:p>
          <a:p>
            <a:r>
              <a:rPr lang="en-GB" dirty="0"/>
              <a:t>What seems to be the case is that what mattered was the individual journey to enlightenment not the individual’s gender.</a:t>
            </a:r>
          </a:p>
          <a:p>
            <a:r>
              <a:rPr lang="en-GB" dirty="0"/>
              <a:t>Different reasons for their choice to be nuns from just wanting to escape Samsara through to trying to find meaning after the death of a child.</a:t>
            </a:r>
          </a:p>
          <a:p>
            <a:r>
              <a:rPr lang="en-GB" dirty="0"/>
              <a:t>Tended be people from the Upper Castes</a:t>
            </a:r>
          </a:p>
          <a:p>
            <a:endParaRPr lang="en-GB" dirty="0"/>
          </a:p>
        </p:txBody>
      </p:sp>
      <p:pic>
        <p:nvPicPr>
          <p:cNvPr id="4" name="Picture 3">
            <a:extLst>
              <a:ext uri="{FF2B5EF4-FFF2-40B4-BE49-F238E27FC236}">
                <a16:creationId xmlns:a16="http://schemas.microsoft.com/office/drawing/2014/main" id="{F6D3CF65-6698-41BD-854F-AB6B1E18B37E}"/>
              </a:ext>
            </a:extLst>
          </p:cNvPr>
          <p:cNvPicPr>
            <a:picLocks noChangeAspect="1"/>
          </p:cNvPicPr>
          <p:nvPr/>
        </p:nvPicPr>
        <p:blipFill>
          <a:blip r:embed="rId2"/>
          <a:stretch>
            <a:fillRect/>
          </a:stretch>
        </p:blipFill>
        <p:spPr>
          <a:xfrm>
            <a:off x="9808560" y="3040976"/>
            <a:ext cx="2026398" cy="3268384"/>
          </a:xfrm>
          <a:prstGeom prst="rect">
            <a:avLst/>
          </a:prstGeom>
        </p:spPr>
      </p:pic>
      <p:pic>
        <p:nvPicPr>
          <p:cNvPr id="5" name="Picture 4"/>
          <p:cNvPicPr>
            <a:picLocks noChangeAspect="1"/>
          </p:cNvPicPr>
          <p:nvPr/>
        </p:nvPicPr>
        <p:blipFill>
          <a:blip r:embed="rId3"/>
          <a:stretch>
            <a:fillRect/>
          </a:stretch>
        </p:blipFill>
        <p:spPr>
          <a:xfrm>
            <a:off x="9824640" y="365125"/>
            <a:ext cx="2010318" cy="2010318"/>
          </a:xfrm>
          <a:prstGeom prst="rect">
            <a:avLst/>
          </a:prstGeom>
        </p:spPr>
      </p:pic>
    </p:spTree>
    <p:extLst>
      <p:ext uri="{BB962C8B-B14F-4D97-AF65-F5344CB8AC3E}">
        <p14:creationId xmlns:p14="http://schemas.microsoft.com/office/powerpoint/2010/main" val="141903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E848-F97D-4DF5-95B2-2660FF1DB42B}"/>
              </a:ext>
            </a:extLst>
          </p:cNvPr>
          <p:cNvSpPr>
            <a:spLocks noGrp="1"/>
          </p:cNvSpPr>
          <p:nvPr>
            <p:ph type="title"/>
          </p:nvPr>
        </p:nvSpPr>
        <p:spPr>
          <a:ln>
            <a:solidFill>
              <a:srgbClr val="ED1BCF"/>
            </a:solidFill>
          </a:ln>
        </p:spPr>
        <p:txBody>
          <a:bodyPr/>
          <a:lstStyle/>
          <a:p>
            <a:r>
              <a:rPr lang="en-GB" dirty="0"/>
              <a:t>Early Buddhist Nuns</a:t>
            </a:r>
          </a:p>
        </p:txBody>
      </p:sp>
      <p:sp>
        <p:nvSpPr>
          <p:cNvPr id="3" name="Content Placeholder 2">
            <a:extLst>
              <a:ext uri="{FF2B5EF4-FFF2-40B4-BE49-F238E27FC236}">
                <a16:creationId xmlns:a16="http://schemas.microsoft.com/office/drawing/2014/main" id="{CA723F46-3267-4E57-877A-E481F3CFC667}"/>
              </a:ext>
            </a:extLst>
          </p:cNvPr>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r>
              <a:rPr lang="en-GB" dirty="0"/>
              <a:t>Married and unmarried women in the early days, though largely unmarried.</a:t>
            </a:r>
          </a:p>
          <a:p>
            <a:endParaRPr lang="en-GB" dirty="0"/>
          </a:p>
          <a:p>
            <a:r>
              <a:rPr lang="en-GB" dirty="0"/>
              <a:t>They had to be debt free, parents permission and also free from social bondage.</a:t>
            </a:r>
          </a:p>
          <a:p>
            <a:endParaRPr lang="en-GB" dirty="0"/>
          </a:p>
          <a:p>
            <a:r>
              <a:rPr lang="en-GB" dirty="0"/>
              <a:t>It seems that being married had now been something not necessarily required of women at this time and in fact it was maybe normalised to go into the Order not following traditional women roles.</a:t>
            </a:r>
          </a:p>
          <a:p>
            <a:pPr marL="0" indent="0">
              <a:buNone/>
            </a:pPr>
            <a:endParaRPr lang="en-GB" dirty="0"/>
          </a:p>
          <a:p>
            <a:r>
              <a:rPr lang="en-GB" dirty="0"/>
              <a:t>If women had children they were permitted close contact with them to care for them up until they reached puberty.</a:t>
            </a:r>
          </a:p>
        </p:txBody>
      </p:sp>
    </p:spTree>
    <p:extLst>
      <p:ext uri="{BB962C8B-B14F-4D97-AF65-F5344CB8AC3E}">
        <p14:creationId xmlns:p14="http://schemas.microsoft.com/office/powerpoint/2010/main" val="681108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382</TotalTime>
  <Words>1395</Words>
  <Application>Microsoft Office PowerPoint</Application>
  <PresentationFormat>Widescreen</PresentationFormat>
  <Paragraphs>132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Women in Buddhism</vt:lpstr>
      <vt:lpstr>Areas of Study: </vt:lpstr>
      <vt:lpstr>The History of Women in Buddhism  Thinker: Eva. K Neumaier</vt:lpstr>
      <vt:lpstr>PowerPoint Presentation</vt:lpstr>
      <vt:lpstr>Women in the Early Life of the Buddha</vt:lpstr>
      <vt:lpstr>So on his journey to enlightenment did women figure?</vt:lpstr>
      <vt:lpstr>Ananda</vt:lpstr>
      <vt:lpstr>Early Buddhist Nuns</vt:lpstr>
      <vt:lpstr>Early Buddhist Nuns</vt:lpstr>
      <vt:lpstr>Does Modern Buddhism promote gender equality?</vt:lpstr>
      <vt:lpstr>Nun’s in Thailand</vt:lpstr>
      <vt:lpstr>PowerPoint Presentation</vt:lpstr>
      <vt:lpstr>American Buddhist Women</vt:lpstr>
      <vt:lpstr>Thinker: Rita Gross</vt:lpstr>
      <vt:lpstr>Female Buddhist Role Models</vt:lpstr>
      <vt:lpstr>Bhikkhuni Ordination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Ordination of Women in Buddhism</dc:title>
  <dc:creator>Amanda Bradford-Hunt</dc:creator>
  <cp:lastModifiedBy>VFarr</cp:lastModifiedBy>
  <cp:revision>34</cp:revision>
  <dcterms:created xsi:type="dcterms:W3CDTF">2017-11-16T19:48:06Z</dcterms:created>
  <dcterms:modified xsi:type="dcterms:W3CDTF">2018-06-15T15:01:30Z</dcterms:modified>
</cp:coreProperties>
</file>