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7" r:id="rId3"/>
    <p:sldId id="263" r:id="rId4"/>
    <p:sldId id="261" r:id="rId5"/>
    <p:sldId id="262" r:id="rId6"/>
    <p:sldId id="259" r:id="rId7"/>
    <p:sldId id="260" r:id="rId8"/>
    <p:sldId id="257" r:id="rId9"/>
    <p:sldId id="258" r:id="rId10"/>
    <p:sldId id="266" r:id="rId11"/>
    <p:sldId id="27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ABE61-9FBF-489E-ACA7-E762AEFBBBF0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394B9-4CAC-4313-B40D-67C156A169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9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Video up to 3.13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D116-FE09-4E37-9F6A-52E93F8E4EA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2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E721-3AE4-4909-BF6B-45D420E226C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08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33912-0A54-4AC2-973D-3CA813C5E860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0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62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9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14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37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19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63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21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75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01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65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7ABC-36BF-4C4F-9714-B054B704BFFD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4991-94BF-4600-AD7E-574E0E0EE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5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M9BZeRrU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245" y="1117717"/>
            <a:ext cx="9144000" cy="1067164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 Year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251" y="3110548"/>
            <a:ext cx="9144000" cy="1655762"/>
          </a:xfrm>
        </p:spPr>
        <p:txBody>
          <a:bodyPr/>
          <a:lstStyle/>
          <a:p>
            <a:r>
              <a:rPr lang="en-GB" b="1" dirty="0"/>
              <a:t> Revision</a:t>
            </a:r>
          </a:p>
          <a:p>
            <a:r>
              <a:rPr lang="en-GB" b="1" dirty="0"/>
              <a:t>Matters of Life and Death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96"/>
            <a:ext cx="3821067" cy="2862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547" y="4260961"/>
            <a:ext cx="1981200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70" y="774525"/>
            <a:ext cx="3248959" cy="22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549276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1900239" y="136525"/>
            <a:ext cx="851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Euthanasia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286" y="1358900"/>
            <a:ext cx="11081857" cy="410445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SzPct val="75000"/>
              <a:buNone/>
            </a:pPr>
            <a:r>
              <a:rPr lang="en-GB" dirty="0">
                <a:cs typeface="Arial" charset="0"/>
              </a:rPr>
              <a:t>From Greek meaning……</a:t>
            </a:r>
          </a:p>
          <a:p>
            <a:pPr>
              <a:buClr>
                <a:schemeClr val="accent2"/>
              </a:buClr>
              <a:buSzPct val="75000"/>
              <a:buNone/>
            </a:pPr>
            <a:endParaRPr lang="en-GB" dirty="0">
              <a:cs typeface="Arial" charset="0"/>
            </a:endParaRPr>
          </a:p>
          <a:p>
            <a:pPr>
              <a:buClr>
                <a:schemeClr val="accent2"/>
              </a:buClr>
              <a:buSzPct val="75000"/>
              <a:buNone/>
            </a:pPr>
            <a:r>
              <a:rPr lang="en-GB" dirty="0">
                <a:cs typeface="Arial" charset="0"/>
              </a:rPr>
              <a:t>EUTHA= ‘Easy’  (sometimes translated as ‘good’)</a:t>
            </a:r>
          </a:p>
          <a:p>
            <a:pPr>
              <a:buClr>
                <a:schemeClr val="accent2"/>
              </a:buClr>
              <a:buSzPct val="75000"/>
              <a:buNone/>
            </a:pPr>
            <a:r>
              <a:rPr lang="en-GB" dirty="0">
                <a:cs typeface="Arial" charset="0"/>
              </a:rPr>
              <a:t>NASIA= ‘Death</a:t>
            </a:r>
          </a:p>
          <a:p>
            <a:pPr algn="ctr">
              <a:buClr>
                <a:schemeClr val="accent2"/>
              </a:buClr>
              <a:buSzPct val="75000"/>
              <a:buNone/>
            </a:pPr>
            <a:r>
              <a:rPr lang="en-GB" dirty="0">
                <a:solidFill>
                  <a:srgbClr val="FF0000"/>
                </a:solidFill>
                <a:cs typeface="Arial" charset="0"/>
              </a:rPr>
              <a:t>Sometimes a person’s quality of life is so poor they see no point carrying on their life so they want to be able to end their life.</a:t>
            </a:r>
          </a:p>
          <a:p>
            <a:pPr algn="ctr">
              <a:buClr>
                <a:schemeClr val="accent2"/>
              </a:buClr>
              <a:buSzPct val="75000"/>
              <a:buNone/>
            </a:pPr>
            <a:endParaRPr lang="en-GB" dirty="0">
              <a:solidFill>
                <a:srgbClr val="FF0000"/>
              </a:solidFill>
              <a:cs typeface="Arial" charset="0"/>
            </a:endParaRPr>
          </a:p>
          <a:p>
            <a:pPr algn="ctr">
              <a:buClr>
                <a:schemeClr val="accent2"/>
              </a:buClr>
              <a:buSzPct val="75000"/>
              <a:buNone/>
            </a:pPr>
            <a:r>
              <a:rPr lang="en-GB" dirty="0">
                <a:solidFill>
                  <a:srgbClr val="FF0000"/>
                </a:solidFill>
                <a:cs typeface="Arial" charset="0"/>
              </a:rPr>
              <a:t>Euthanasia is also known as assisted suicide and people who support euthanasia want to be given the help of a doctor to end their life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812100" y="5697512"/>
            <a:ext cx="4567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itchFamily="34" charset="0"/>
                <a:cs typeface="Calibri" pitchFamily="34" charset="0"/>
              </a:rPr>
              <a:t>Quality of Life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– the idea life must have some benefits to be worth living.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504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/>
              <a:t>Christian Catholic Teaching </a:t>
            </a:r>
            <a:r>
              <a:rPr lang="en-GB" sz="3600"/>
              <a:t>on Euthanasia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100" y="179864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/>
              <a:t>The Catholic Church teaches that euthanasia is wrong</a:t>
            </a:r>
          </a:p>
          <a:p>
            <a:pPr marL="0" indent="0" algn="ctr">
              <a:buNone/>
            </a:pPr>
            <a:endParaRPr lang="en-GB" dirty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n-GB" i="1" dirty="0">
                <a:solidFill>
                  <a:srgbClr val="FF0000"/>
                </a:solidFill>
              </a:rPr>
              <a:t>‘thou shall not kill’</a:t>
            </a:r>
          </a:p>
          <a:p>
            <a:pPr algn="ctr">
              <a:buNone/>
            </a:pPr>
            <a:r>
              <a:rPr lang="en-GB" dirty="0"/>
              <a:t>They believe that only God can make life so only God can end a life.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All life is holy and special </a:t>
            </a:r>
            <a:r>
              <a:rPr lang="en-GB" dirty="0">
                <a:solidFill>
                  <a:srgbClr val="FF0000"/>
                </a:solidFill>
              </a:rPr>
              <a:t>(sanctity of life) </a:t>
            </a:r>
            <a:r>
              <a:rPr lang="en-GB" dirty="0"/>
              <a:t>this means they do not support euthanasia.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Instead they think hospice care should make sure people with difficult or terminal illnesses are well cared for.</a:t>
            </a:r>
          </a:p>
        </p:txBody>
      </p:sp>
      <p:sp>
        <p:nvSpPr>
          <p:cNvPr id="8194" name="AutoShape 2" descr="data:image/jpeg;base64,/9j/4AAQSkZJRgABAQAAAQABAAD/2wCEAAkGBhQSERMSExQVExUWGBgXGBYUFhUYFhocIBcWHRgVFxYYHCYeHSAjHhoYHy8gIycpLCwtFyAxNTAqNSYrLCkBCQoKDgwOGQ8PGiokHyI1LCwsNDUvKSwsLy0sNSwsLC0qLCwsKiwqLCwsKSkwLy0sNCw1LDQsNSktNTAsLCwvLP/AABEIAKAAoAMBIgACEQEDEQH/xAAcAAACAgMBAQAAAAAAAAAAAAAABgUHAwQIAgH/xABCEAACAAQDBQUGAQoEBwAAAAABAgADBBEGEiEFBzFBURMiYXGBMkKRobHBFCNSYnKCkqLR4fAkM1PxFiVDVHOywv/EABsBAAEFAQEAAAAAAAAAAAAAAAACAwQFBgEH/8QAMhEAAQMCBAQDBwQDAAAAAAAAAQACAwQRBRIhMRNBYXFRgbEiMpGhwdHwBhQVIzNC8f/aAAwDAQACEQMRAD8AvGCCCBCIIIIEIggggQiCCMM+sRPaYDzOvwgXQCdAs0ERE/EsscAzeQsPnGq+LwOEpv3gPtCC9o5qQ2kmds1MMELP/GwHGU3owP2j3Jx1IOjh5fmLj4reOcRvilmhqB/ofX0THBGpRbWlTv8ALmK/gDr8OMbcLBuormlps4WKIIII6koggggQiCCCBCIIIIEIggggQiNas2gksd468gOMae1NsZO4mrczyH9YTdtYjSTck5nPjDT5A1WNLQvnI03TBX7cYg3PZr4HX4wq7QxbJl31zGEra2JZk4nUgdBEQWvEB9STstrR4E1gvJ8Amyrx2x9hbRHPi+cecQV48s0RzI481cNoqeMaNCmziybGei25NnOEWWZjHgqAkn0iawvupmz7TKhuxQ65RYzCPovzMWnsfD8ikTLJlqnU8WP6zHUxKjgkdq42Cz1di9FBdsTQ53Tb4/ZVrtTDc6nlJPmDIS1rKdUPu3I4X14R92XvDqaYgTP8RL/SPfHk/wDOPmOMfTJpm0iy+yQMVfPYuSDy5KNOVzCQK08DqIQ94Y72CpVJRvqoL1bAb7djtry+KvzD+KZFYuaS9yPaRtHXzXp4jSJeObZNW8pxOksUddQVOv8AUeEW3gPeOlZaTOtLqBw5LM8V6Hqvw8JcNQH6O3WbxXBHUv8AbFqz5j7hO8EEESlnEQQQQIRBBBAhERO29r9mMi+2f4R1843doVwky2duXAdTyEVztnbWRWmMbs2sNSPyhWVBRmd97aepWHEOIRJUqpuxivausaYxZje8FdWmYxZjGszRUySF5XpdHRspmdea+3j4ASQALk6ADifAQ0Ye3b1VUM5HYyyLhpl7nplXjbxjZ3bbMA2mEnLZpYmWU/nrpw8NT6R1sTri/NNzYlC1khYQ4sFyB+f8W7h/dNMdQ9U5lA8EWxf1J0Xy1Mb+3N1dOkpnlzjKKi95zLkPgTYEE+vlDfjLYtVUJLWlnCTYkvqyk8MtmUX66RCJuweaF/F1k2bl4AcB5F7/ABtE4wtHsht+qyDMTlkInlqA3X3QCfla2vUpWpN49RKpEp0Ch0BXtTqcvugA6XA0ufCHDdlik1Mp5M1y02Wc2ZjcspPH0OnkRCjjXdy1JL7eU5mSgbMGHeW/A3GhHoLQtYc201JUy56+6e8PzlPtL8PtEcSPieA9XMlBR19I91KBckm/PN4G+2+22t08b3MOZWWsQaNZJluvut68PQRWkX/tyspplIxnzFEmcmhvqQRcFRzPA28IoWdKAJANxc2PC462jlUwB1xzTv6dqnyU/CkBuzQHp4dx9ljV7Rhnggh0JVgQQRoQRwIMZYIig2WhkjD2lpV07t8fCuldlNIFTLHeHDOvDtB9xyPnDrHLNJtSZR1EuplGzI1/Ajmp8CLj1jpXD+3JdZTy6iUe7MW9uYPvKfEG49IuIZM7V5bitF+1mOXYqRgggh9VCIII8TZgVSx4AEn0gRuk/GW1LzBJB0QZm8zw+A+sVXiXa3aPlHAQx7S2jnLzCwUzG4ngLnibcgPpDFSbo5HYPmczJzqcszginiCqjj5k8Irnh0pOVbqmlgwxjTLvsNOfM+V1X+GMEVFcc0sBZYNjMb2b9ABqTGPFeGGoagyWOZSAyva2YeXgbiGTdntpqWrekm90TGykH3Zg0Hx4fCHTeVh38TSF1F5km7r1I99fgL+kJbC18V27hSJcTmpsRbHKRw3beexv30PxWvuuxJ29N2Dm8yTYa8Snun09n0HWIXeZsp6aol7RkHKSQGI5OB3WPgw0Pl4wj4V26aSqlzhwBs46ofaH38wIvXbtAlTSzJTey6Gx9Lqw9QDDsZ40WXmPwKtro/4vEBMB/XJe46H3h9VXlHvbqJmWWtKsyYdO4z6nrlAJ+cbUvb22JlQksSOyAYZu53bX1vMYkWtfgYgsBYwShDLMlBlY3zoB2g8DfivheGyv3vU6j8lLmTG/SsijzOp+AhLH5m3c9O1VGYpiynpARyJJI76mw7KY3gV6y6CeHOswdmo5kn+QufSKJbSJfEWKZtXMzzWvb2VHsqOgH3iCeZeI88nEdcK8wegdQwZXn2ibn7LZeuNgCScosLkmw6DoIxGZeLG3e7vJFRJSqnkzLk2l8FFiR3jxbh4QuY8p1SvnqihFXKoVQAAAi8AI46JwYHHmnKfEopql1NGNW3ueoNrfNLcEEEMK3WvWycymG7chi/sahqGYe5NOaXfgH5j9ofMQsEQvzZzSahZimzIwYHxBiZSvsbLLfqKmD4w8Lr+CIrC+2hV0kmePfUX8GGjD4xKxaLzxEQ2MKzsqKew45cv7xC/eJmFPedNy0D+Lyx/FCJDZhKmULOJUxtPMj1VU7XqfyYXrFl7rcSfiKbsGN5kmw14lPdPp7PoIrzZmFZ9ewEoAKtszsbKt+GnE+gid2Zhip2ZtKQEDTZcyyl1U5SpsHDdLcdTyEV8Rc12e2my22Jtpp4DTZhxBdw8uXmOXmsu9fDxlTkrJegcgORycey3qB8V8YeMG4lWsplckdooCzF6N1t0PH/aDHqKdn1ObgEuL9bjL84o+g2nMkPnlO0tuqmx8j1EOPfwZLjYqvpKY4tQBjjZ0ZsD000P5yCttt1NIZ5nXfKTm7K4yX42va9r8ox45xrLky3kSWDzmBUlTcSwdCSRpmtoByiuazGtXNUo9Q5U8QLLfwOUCIVp/SG3VDQCIxa6nwYJNI9r62TPl2HLzv+HxXybOtpGHtTE9gnYUusq1kzSwUhj3bAkgXtc8Ba8XO2DqT8OaYSUWWentX5Nm43HWERQGQXUzEcZioZBE5pJNj5fXsqbwXs+jmzrVkxkGmUcEPgz8R/esWttjd5R1ElUWWsoqO48sC48/zh5/GKsxbg+bQTNbvKY9yZbT9VujfWM+F8fT6Oy37WV/puTp+o3Ly4QqN7WXZI1Ra2kmrA2ropT0F9PLwPiCrWwVsJ6SlEiYQSruQV4EE6Hw8oqDHE69fVf+Qj4ACLn2HiOVWSe1lE2vZgdGU6EqfjxioN4uxmkVrsblZxMxT5+0voflaHqkf1DLsq3AZHfyEvH0e4HprcEpXgggitW7REDt1O8DE9EPt4aCHoD7YVVi7c1K7ork3C7Xz0s2QT/lsGHkw1+Yi0ooLcNWlawy76PLb5G4+8X7FyNl5W8WcQiFDeqv/LnPR5Z/ihvhfx7RGbs6pUcQhcfskN9oRILsIUmgkEdTG88nD1VTYYxQ9HNWaozKRldL2zD7EcjFjDetRZbkzQbezkN79L8PnFJyJt1j1nirZO+MWC9FqsGpqxwkeDfobX7pvxjjt60ZAOykg3yXuWPIsR9PrCjIp3musuWpdmNgq6kx5Zos/czsxMs+eQDMDBAT7otc28/tAwGZ+pSql8eFUZMTdBsOp8Vo7H3PzGUNUzRKv7iAM3q17D5xHYu3dNSS+2SaJksGxD2VxfhbWzekPeJ6Hakyo/wsyXLkgC2oBvpfPcEmI2r3Y1FSe0qqzM/QJdV8BdgAPICJLoW2LWtN/FZ+nxSYPbNPUNDTqWgEntoNO9/ikPAlT2e0KY8Lvl/eBX7xaeP9oTaWVLqpZ1lzAGU+yysCCrDztryir9sYdnbNqZRmWIDK6Ot8pysCePAjmPGLw2kkp5TdsoaWBnIYXFl71yOduMFOHZXM2K5jcsRqIKkDMwi3cA6j5rT2dWydo0gYpmlzBZkccDzF+djwIio8aYHejcul3kE6NzX9F/584aNr717Mq0kodmpFy4tmA91VHsjx+UR2Jd5rz0aVJQSpbCzFrM7A8R0EEz4nt1OoSsMpcQpZg6Nlo3bgnYdevl3URgLFH4Kcxe5lOLOBqbjVWA6309Yz4zxsa3KvZqktCSt9X6atyv0HzhSed0jyDmYC4FyBc8BrxPhEQSOy5OS0zqCA1H7ot9r8+dl8Lx9izm3RItHMYTDNqMuZCNE01ygc7jS58OEVkRHJInR2ul0WIQ1gdwj7pt+dF8iG2+3CJmF7bc2726QqAXemMYflpSPFOG5p7bSp/EOP4THR8c8bmKe+0pX6KOT+7/WOh4uBsvLHm7iUR4nSQ6srC4YEEeBFjHuCOpC5hr6M09TOp24y3ZPgdD6ixgh0334fMqfLrVHdmAJM8HA7pP6y/wDrCNTzswinnjyOXqWEVwqYRff8ussT2EcWvQTC6gOjgB0Jte3Ag8iNfjEDHy0MtcWm4VrNCydhjkFwd1a43u9p3ZFLNd7Xygg+Z7oJt6RtYPxnWVdTlaQqyQDmbK4K9BmY2Jvpa0aGCMb0VPThHl9hMA7zKpYP+kWGvoeHKJDa+9mQikSFaa3IsCqDxN9T5aecWLZNA5z1g5qIhz4YaQ66BxJ+Ph21WrviqVMqRK/6mcvbmFykE+pI+ERW0t6LmQkmSgU9mqu72Yk5bNlXhbjqbwm7X2w9RMabNbM7c+Q6ADkB0j5sXD9RWPlkSy1uLcFXzY6CIzpnOecnNX8OGU9PTRtqrHJc67XP07rUmTukS2FcJTq+YVTuovtzDwHgOpPSMWJ8LTaGasuYQ2ZQwZb5T1Av0On+8XRgPZayKCQoAu6iYxHMsL6+lh6QQw5n2dyRimKinpWywG+fY+pUVQbpqNBZw8082ZiPgFtEPiXdCmQvSM2Ya9k5uD4K3EHzhR2/iaparmzDNmIyuwUKzAKAxAAA05esWxgPExraUM1u1Q5JluZ5NbxH3iQzhSEstZUlS3EqBjaoy5gbXG4F+m1uosoLdri/Ogop3dmyxZM3FlHum/vL06Dwiv8AG+zewrp6AWUtnXybvfcj0ic3n0P4evSdKJQzAJlxxDg2LD4AxNz93CTqWZUPUNPqHTtFmsbJwuBY8iNLnhfgIbc1zwY+bfRTqeWnpJG1t7NmHu2Js6+pvtYa/RVRMewJhXnNnmeZiZ21U5Rl5xE0Uvi0dpWc0j9Q1g/xjl6q3txGzrz6ifb2UCA+JNz8hF0QkbodimRs9WYWacTMPlwX5fWHeLFYVEEEECFFYn2AlbSzaZ+DjQ81Yaqw8jaOYZsqZSz5lPNGV5bFWHlzHgePrHWcVRvqwF2yfjpC/lEFpgHvL+d5j6Q1LGHhWOH1rqWQEHRVsj3FxHqIHZ208vdaJxJgIuIqJIywr06jrGVTLt3WQTI2Nm7Mm1MwSpKl3PIdOZJPARqxvbE2s1NPlz04ob26jmp8xCW2vrspEwfw3cK2a2l9rprqdz1SskOro8ziZYuPRXOhPwjFu/2s9BW9hPDS1m2RlYEWb3G18Ta/Qxb9HtFZspJss5ldQw8vHyiHmrR7RzyZgV3lkgqe7NQjS494DxGhizMDWkOYbH1Xn7cZlmZJDVszNO5AsW/TQ+Nu6w7wsN/i6RsovNlXdNNTp3k9R8wI8btdtLPokS/fkjs2HOw9k+RH0MMlJI7OWqFi+UAZmtmNuF7c/GKmxXIm7Mr/AMRTHIk67DTunXvy2HMX19YVJ/W7ieRUehb+9hdQl2oOZh9R5jVSGPt3M2ZOaopVz59XS4BDc2W+hB6dYnd2uFZtHKmGdYNMKnICDlC34kaXN/lERT74+6O0piW5lJgC+gIuIg8QbyqioUogEiWbghSS5HQv/ICGc8LXZxurX9titRAKOQANFtTa9htsT6LFvI2wtRWEIbpKXswRwJuSxHqbekLdfieaKdZJmN2aXypew431HP1jQq60KNYWa2tMw+EMNDpXE+KuKiSDD6dkQsS3bv49F4nzTNeGTB+HjV1UqnUaEgseij2if75xB01PbxJ/u0dCbqMGfg6ftpgtOnAEg8VXkv3MWbG5QvPquoMzySU8U8gIqoosqgADoBwjJBBC1ERBBBAhEfHQEEEXB0Ij7BAhc/71d2Jpnapp1vJY3IHuHofDxiu6WvaWbGOwJ8hXUowDKwsQRcEdCIpfeDudKZp9IpdNSZXvL+p1HhDb4w5T6Sukp3AtKQqbaKvz1jaBhYm0boTxuOI4EeYj1J2o66RXvpiNltKT9QMcLSjzH2V6bo8Se1ROeryr/wAaf/Q9Yyb0thlGSukkqwsswqbEfmPp8PhFO7Kxa0mak1dGRgwPly9eEOeJN87VSNKRRKlMLMPaZut2PAeXxhwX4WR41GygvDP5BtTTOGV3vXNu/wAd+6Ydg71JiAJVKZwHB1sszhoGHA+enrEPirGsytspVZctTdVGpvqLlzrex5WhEmYgXlGrOxCTwENXmcMpVkGYXBLxm2zdPoNgpt5sR9btgLoDcxCztoO/P4R5l0ZPHT6wtlN4qPWY+1otELdT9kTqhph+0Z6eny68TGxR0RZgktSzHQBRckxcWAN0WQrUVouwsVk8h4v1PhE5rA1Yypq3zEklae6rdwWK1lStlGspGHE/nsOnSLjj4q20GkfYcUNEEEECEQQQQIRBBBAhEEEECEq4q3cUtddmXs5v+olgf2hwaKnxDucq5FzLVahOqe16qftHQUEC6DZci1exmlmzy3lnowI+sav4EdT8o69qaGXMFpiK46MoP1iDqd3ez5hu1LL/AGQV+hjmUJwTPHNcvfgR1Me1pFHj5x0mN1Ozv+3/AIn/AJxvUmAKCXqtLKv4jN9YMoQZnnmubaDZMyacsqU7noik/SHvD+5eqnWaeRTp0Pef4cB6xeUilRBZFVR0UAfSMsdTd0v4ZwPS0I/JJd+cxtXPry9IYIIIFxEEEECEQQQQIX//2Q=="/>
          <p:cNvSpPr>
            <a:spLocks noChangeAspect="1" noChangeArrowheads="1"/>
          </p:cNvSpPr>
          <p:nvPr/>
        </p:nvSpPr>
        <p:spPr bwMode="auto">
          <a:xfrm>
            <a:off x="1587500" y="-7445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3.bp.blogspot.com/_IqM53hCQmrc/S6O75V80xgI/AAAAAAAAEPg/GMoR4RfiHCI/s320/just_say_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038350"/>
            <a:ext cx="1524002" cy="1524002"/>
          </a:xfrm>
          <a:prstGeom prst="rect">
            <a:avLst/>
          </a:prstGeom>
          <a:noFill/>
        </p:spPr>
      </p:pic>
      <p:pic>
        <p:nvPicPr>
          <p:cNvPr id="8198" name="Picture 6" descr="http://t3.gstatic.com/images?q=tbn:ANd9GcT8im-IiNqb9BzVSsLGH7atXADudZD_nxdlCdcYcmYq02EcDYf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6503">
            <a:off x="10691813" y="2009232"/>
            <a:ext cx="1323975" cy="149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Religious Views towards Animals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451" y="1196753"/>
            <a:ext cx="5381533" cy="345638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/>
            <a:r>
              <a:rPr lang="en-GB" dirty="0"/>
              <a:t>Most Christians believe that animals do not have rights but think that humans should not be cruel to animals and that farmers should care for their animals.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Some Christians think animals can be used by humans as we are God’s most important creation.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This idea is called</a:t>
            </a:r>
            <a:r>
              <a:rPr lang="en-GB" sz="3100" dirty="0"/>
              <a:t> </a:t>
            </a:r>
            <a:r>
              <a:rPr lang="en-GB" sz="3100" b="1" dirty="0">
                <a:solidFill>
                  <a:srgbClr val="FF0000"/>
                </a:solidFill>
              </a:rPr>
              <a:t>Dominion</a:t>
            </a:r>
            <a:r>
              <a:rPr lang="en-GB" sz="3100" dirty="0"/>
              <a:t> </a:t>
            </a:r>
            <a:r>
              <a:rPr lang="en-GB" dirty="0"/>
              <a:t>the idea that humans are in charge and can use animals and the environment as they want.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4894" y="1196753"/>
            <a:ext cx="5440636" cy="34563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/>
            <a:r>
              <a:rPr lang="en-GB" dirty="0"/>
              <a:t>On the other hand, God appointed ‘man’ as </a:t>
            </a:r>
            <a:r>
              <a:rPr lang="en-GB" sz="3100" b="1" dirty="0">
                <a:solidFill>
                  <a:srgbClr val="0070C0"/>
                </a:solidFill>
              </a:rPr>
              <a:t>Steward </a:t>
            </a:r>
            <a:r>
              <a:rPr lang="en-GB" dirty="0"/>
              <a:t>of the animals. This suggests we should look after them. It is called ‘stewardship’.</a:t>
            </a:r>
          </a:p>
          <a:p>
            <a:pPr marL="0" indent="0" fontAlgn="base">
              <a:buNone/>
            </a:pPr>
            <a:endParaRPr lang="en-GB" dirty="0"/>
          </a:p>
          <a:p>
            <a:r>
              <a:rPr lang="en-GB" dirty="0"/>
              <a:t>Some Christians may choose to become vegan or vegetarian.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Christians buy products like free range eggs to make sure animals are treated well. 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15679" y="4869163"/>
            <a:ext cx="3789539" cy="1661993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Stretch Yourself: </a:t>
            </a:r>
            <a:r>
              <a:rPr lang="en-GB" dirty="0"/>
              <a:t>what do Buddhists think about eating meat and why?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17473" y="4838383"/>
            <a:ext cx="3970784" cy="169277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Task</a:t>
            </a:r>
            <a:endParaRPr lang="en-GB" sz="2400" dirty="0">
              <a:solidFill>
                <a:srgbClr val="0070C0"/>
              </a:solidFill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Which view do you most agree with and why?</a:t>
            </a:r>
          </a:p>
          <a:p>
            <a:pPr algn="ctr"/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5589240"/>
            <a:ext cx="757248" cy="7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What does ‘vegetarian’ and ‘vegan’ mean?"/>
          <p:cNvGrpSpPr/>
          <p:nvPr/>
        </p:nvGrpSpPr>
        <p:grpSpPr>
          <a:xfrm>
            <a:off x="2563352" y="243044"/>
            <a:ext cx="7065296" cy="686678"/>
            <a:chOff x="-1" y="-2"/>
            <a:chExt cx="10048420" cy="976606"/>
          </a:xfrm>
        </p:grpSpPr>
        <p:sp>
          <p:nvSpPr>
            <p:cNvPr id="176" name="What does ‘vegetarian’ and ‘vegan’ mean?"/>
            <p:cNvSpPr txBox="1"/>
            <p:nvPr/>
          </p:nvSpPr>
          <p:spPr>
            <a:xfrm>
              <a:off x="152400" y="144595"/>
              <a:ext cx="8609446" cy="687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3800"/>
              </a:lvl1pPr>
            </a:lstStyle>
            <a:p>
              <a:r>
                <a:rPr sz="2672"/>
                <a:t>What does ‘vegetarian’ and ‘vegan’ mean? </a:t>
              </a:r>
            </a:p>
          </p:txBody>
        </p:sp>
        <p:pic>
          <p:nvPicPr>
            <p:cNvPr id="177" name="What does ‘vegetarian’ and ‘vegan’ mean?" descr="What does ‘vegetarian’ and ‘vegan’ mean?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10048420" cy="976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0" name="Vegan:…"/>
          <p:cNvSpPr txBox="1"/>
          <p:nvPr/>
        </p:nvSpPr>
        <p:spPr>
          <a:xfrm>
            <a:off x="1775520" y="4131731"/>
            <a:ext cx="8712968" cy="2175275"/>
          </a:xfrm>
          <a:prstGeom prst="rect">
            <a:avLst/>
          </a:prstGeom>
          <a:solidFill>
            <a:srgbClr val="9FE6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spAutoFit/>
          </a:bodyPr>
          <a:lstStyle/>
          <a:p>
            <a:pPr>
              <a:lnSpc>
                <a:spcPct val="120000"/>
              </a:lnSpc>
              <a:defRPr sz="4200" i="1">
                <a:latin typeface="+mn-lt"/>
                <a:ea typeface="+mn-ea"/>
                <a:cs typeface="+mn-cs"/>
                <a:sym typeface="Helvetica Neue"/>
              </a:defRPr>
            </a:pPr>
            <a:r>
              <a:rPr sz="2953" dirty="0"/>
              <a:t>Vegan:</a:t>
            </a:r>
          </a:p>
          <a:p>
            <a:pPr>
              <a:lnSpc>
                <a:spcPct val="120000"/>
              </a:lnSpc>
              <a:defRPr sz="3000"/>
            </a:pPr>
            <a:r>
              <a:rPr sz="2109" dirty="0"/>
              <a:t>Someone who 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stops using all animal products</a:t>
            </a:r>
            <a:r>
              <a:rPr sz="2109" dirty="0"/>
              <a:t> to reduce harm and cruelty to animals.</a:t>
            </a:r>
          </a:p>
          <a:p>
            <a:pPr>
              <a:lnSpc>
                <a:spcPct val="120000"/>
              </a:lnSpc>
              <a:defRPr sz="3000"/>
            </a:pPr>
            <a:r>
              <a:rPr sz="2109" dirty="0"/>
              <a:t>Vegans don’t eat meat, drink milk, use honey or wear any animal skins or fur.</a:t>
            </a:r>
          </a:p>
          <a:p>
            <a:pPr>
              <a:lnSpc>
                <a:spcPct val="120000"/>
              </a:lnSpc>
              <a:defRPr sz="3000"/>
            </a:pPr>
            <a:r>
              <a:rPr sz="2109" dirty="0"/>
              <a:t>About</a:t>
            </a:r>
            <a:r>
              <a:rPr sz="2109" b="1" dirty="0">
                <a:solidFill>
                  <a:srgbClr val="800D02"/>
                </a:solidFill>
                <a:sym typeface="Helvetica Neue"/>
              </a:rPr>
              <a:t> 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3.5 million</a:t>
            </a:r>
            <a:r>
              <a:rPr sz="2109" b="1" dirty="0">
                <a:solidFill>
                  <a:srgbClr val="800D02"/>
                </a:solidFill>
                <a:sym typeface="Helvetica Neue"/>
              </a:rPr>
              <a:t> 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British people identify as </a:t>
            </a:r>
            <a:r>
              <a:rPr lang="en-GB" sz="2109" b="1" dirty="0">
                <a:solidFill>
                  <a:srgbClr val="B51700"/>
                </a:solidFill>
                <a:sym typeface="Helvetica Neue"/>
              </a:rPr>
              <a:t>vegan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.</a:t>
            </a:r>
          </a:p>
        </p:txBody>
      </p:sp>
      <p:sp>
        <p:nvSpPr>
          <p:cNvPr id="183" name="Vegetarian:…"/>
          <p:cNvSpPr txBox="1"/>
          <p:nvPr/>
        </p:nvSpPr>
        <p:spPr>
          <a:xfrm>
            <a:off x="1775520" y="1248356"/>
            <a:ext cx="8712968" cy="2564741"/>
          </a:xfrm>
          <a:prstGeom prst="rect">
            <a:avLst/>
          </a:prstGeom>
          <a:solidFill>
            <a:srgbClr val="C6E6A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t">
            <a:spAutoFit/>
          </a:bodyPr>
          <a:lstStyle/>
          <a:p>
            <a:pPr>
              <a:lnSpc>
                <a:spcPct val="120000"/>
              </a:lnSpc>
              <a:defRPr sz="4200" i="1">
                <a:latin typeface="+mn-lt"/>
                <a:ea typeface="+mn-ea"/>
                <a:cs typeface="+mn-cs"/>
                <a:sym typeface="Helvetica Neue"/>
              </a:defRPr>
            </a:pPr>
            <a:r>
              <a:rPr sz="2953" dirty="0"/>
              <a:t>Vegetarian:</a:t>
            </a:r>
          </a:p>
          <a:p>
            <a:pPr>
              <a:lnSpc>
                <a:spcPct val="120000"/>
              </a:lnSpc>
              <a:defRPr sz="3000"/>
            </a:pPr>
            <a:r>
              <a:rPr sz="2109" dirty="0"/>
              <a:t>Someone who 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doesn’t eat meat</a:t>
            </a:r>
            <a:r>
              <a:rPr sz="2109" dirty="0"/>
              <a:t>. For moral or religious reasons, 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they</a:t>
            </a:r>
            <a:r>
              <a:rPr sz="2109" dirty="0"/>
              <a:t> 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believe killing animals is wrong</a:t>
            </a:r>
            <a:endParaRPr sz="2109" dirty="0">
              <a:solidFill>
                <a:srgbClr val="B51700"/>
              </a:solidFill>
            </a:endParaRPr>
          </a:p>
          <a:p>
            <a:pPr>
              <a:lnSpc>
                <a:spcPct val="120000"/>
              </a:lnSpc>
              <a:defRPr sz="3000"/>
            </a:pPr>
            <a:r>
              <a:rPr sz="2109" dirty="0"/>
              <a:t>Vegetarians still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 use other animal products </a:t>
            </a:r>
            <a:r>
              <a:rPr sz="2109" dirty="0"/>
              <a:t>that don’t kill animals, such as milk, eggs and honey. </a:t>
            </a:r>
          </a:p>
          <a:p>
            <a:pPr>
              <a:lnSpc>
                <a:spcPct val="120000"/>
              </a:lnSpc>
              <a:defRPr sz="3000"/>
            </a:pPr>
            <a:r>
              <a:rPr sz="2109" dirty="0"/>
              <a:t>About </a:t>
            </a:r>
            <a:r>
              <a:rPr sz="2109" b="1" dirty="0">
                <a:solidFill>
                  <a:srgbClr val="B51700"/>
                </a:solidFill>
                <a:sym typeface="Helvetica Neue"/>
              </a:rPr>
              <a:t>14% of British people identify as vegetarian.</a:t>
            </a:r>
          </a:p>
        </p:txBody>
      </p:sp>
    </p:spTree>
    <p:extLst>
      <p:ext uri="{BB962C8B-B14F-4D97-AF65-F5344CB8AC3E}">
        <p14:creationId xmlns:p14="http://schemas.microsoft.com/office/powerpoint/2010/main" val="20030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Animal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More than 2.7 million live animal experiments happen in the UK in 2002.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British law says that </a:t>
            </a:r>
            <a:r>
              <a:rPr lang="en-GB" b="1" dirty="0">
                <a:solidFill>
                  <a:srgbClr val="FF0000"/>
                </a:solidFill>
              </a:rPr>
              <a:t>any new drug </a:t>
            </a:r>
            <a:r>
              <a:rPr lang="en-GB" dirty="0"/>
              <a:t>must be tested on at least </a:t>
            </a:r>
            <a:r>
              <a:rPr lang="en-GB" b="1" dirty="0">
                <a:solidFill>
                  <a:srgbClr val="FF0000"/>
                </a:solidFill>
              </a:rPr>
              <a:t>two different species of live mammal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Almost </a:t>
            </a:r>
            <a:r>
              <a:rPr lang="en-GB" b="1" dirty="0">
                <a:solidFill>
                  <a:srgbClr val="FF0000"/>
                </a:solidFill>
              </a:rPr>
              <a:t>every medical treatment </a:t>
            </a:r>
            <a:r>
              <a:rPr lang="en-GB" dirty="0"/>
              <a:t>you use has been tested on animals.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Most Christians </a:t>
            </a:r>
            <a:r>
              <a:rPr lang="en-GB" b="1" dirty="0">
                <a:solidFill>
                  <a:srgbClr val="FF0000"/>
                </a:solidFill>
              </a:rPr>
              <a:t>disagree</a:t>
            </a:r>
            <a:r>
              <a:rPr lang="en-GB" dirty="0"/>
              <a:t> the use of animal testing for reasons such as </a:t>
            </a:r>
            <a:r>
              <a:rPr lang="en-GB" b="1" dirty="0">
                <a:solidFill>
                  <a:srgbClr val="FF0000"/>
                </a:solidFill>
              </a:rPr>
              <a:t>trying new make-up</a:t>
            </a:r>
            <a:r>
              <a:rPr lang="en-GB" dirty="0"/>
              <a:t>.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The Bible shows that animals are creations of God and therefore are important.                      </a:t>
            </a:r>
          </a:p>
          <a:p>
            <a:pPr marL="0" indent="0" algn="ctr">
              <a:buNone/>
            </a:pPr>
            <a:r>
              <a:rPr lang="en-GB" dirty="0"/>
              <a:t>However, they believe it is </a:t>
            </a:r>
            <a:r>
              <a:rPr lang="en-GB" b="1" dirty="0">
                <a:solidFill>
                  <a:srgbClr val="FF0000"/>
                </a:solidFill>
              </a:rPr>
              <a:t>ok in case of live saving drugs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77" y="485711"/>
            <a:ext cx="1154442" cy="108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5327543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0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" y="365126"/>
            <a:ext cx="10677395" cy="799796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Topics to Revise: Matters of Life and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23" y="1465545"/>
            <a:ext cx="10765077" cy="526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Views on Personhood what characteristics make a person with human rights?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Abortion: opinions for and against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Pro Life and Pro Choice views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Religious views towards abortion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Euthanasia: opinions for and against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Religious views on Euthanasia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Treatment of animals and the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222" t="32281" r="23006" b="50701"/>
          <a:stretch/>
        </p:blipFill>
        <p:spPr>
          <a:xfrm>
            <a:off x="8013898" y="4087101"/>
            <a:ext cx="2032469" cy="2166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82" t="28487" r="5753" b="30914"/>
          <a:stretch/>
        </p:blipFill>
        <p:spPr>
          <a:xfrm>
            <a:off x="8109284" y="3432967"/>
            <a:ext cx="1840831" cy="5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3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5560" y="188640"/>
            <a:ext cx="7859216" cy="9409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Rapid Recall!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28441"/>
              </p:ext>
            </p:extLst>
          </p:nvPr>
        </p:nvGraphicFramePr>
        <p:xfrm>
          <a:off x="402672" y="1340766"/>
          <a:ext cx="11518083" cy="51690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9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1) What</a:t>
                      </a:r>
                      <a:r>
                        <a:rPr lang="en-GB" baseline="0" dirty="0"/>
                        <a:t> is the Law on abortion in the UK? 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2) When</a:t>
                      </a:r>
                      <a:r>
                        <a:rPr lang="en-GB" baseline="0" dirty="0"/>
                        <a:t> does a foetus heart start beating?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3) What</a:t>
                      </a:r>
                      <a:r>
                        <a:rPr lang="en-GB" baseline="0" dirty="0"/>
                        <a:t> does conception mean?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545">
                <a:tc>
                  <a:txBody>
                    <a:bodyPr/>
                    <a:lstStyle/>
                    <a:p>
                      <a:r>
                        <a:rPr lang="en-GB" dirty="0"/>
                        <a:t>4)What</a:t>
                      </a:r>
                      <a:r>
                        <a:rPr lang="en-GB" baseline="0" dirty="0"/>
                        <a:t> does the term Euthanasia mean?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5) What is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quality</a:t>
                      </a:r>
                      <a:r>
                        <a:rPr lang="en-GB" baseline="0" dirty="0"/>
                        <a:t> of life?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  <a:r>
                        <a:rPr lang="en-GB" baseline="0" dirty="0"/>
                        <a:t> What does </a:t>
                      </a:r>
                      <a:r>
                        <a:rPr lang="en-GB" b="1" baseline="0" dirty="0"/>
                        <a:t>sanctity of life </a:t>
                      </a:r>
                      <a:r>
                        <a:rPr lang="en-GB" baseline="0" dirty="0"/>
                        <a:t>mean to Christians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4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/>
              <a:t>What is Personhood?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82" y="2061522"/>
            <a:ext cx="3703088" cy="207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345" y="4959927"/>
            <a:ext cx="9434946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Being an individual person who is seen as unique and special that deserves human rights.</a:t>
            </a:r>
          </a:p>
        </p:txBody>
      </p:sp>
    </p:spTree>
    <p:extLst>
      <p:ext uri="{BB962C8B-B14F-4D97-AF65-F5344CB8AC3E}">
        <p14:creationId xmlns:p14="http://schemas.microsoft.com/office/powerpoint/2010/main" val="59112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673" y="2346325"/>
            <a:ext cx="4468091" cy="1325563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GB" dirty="0"/>
              <a:t>What makes you a person?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18764" y="1787236"/>
            <a:ext cx="1025236" cy="55908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118764" y="3671888"/>
            <a:ext cx="1025236" cy="69229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13750" y="1553319"/>
            <a:ext cx="3" cy="7930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13751" y="3661764"/>
            <a:ext cx="1" cy="1133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25437" y="1787236"/>
            <a:ext cx="1025238" cy="5590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91838" y="3671888"/>
            <a:ext cx="858836" cy="6922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7116" y="140835"/>
            <a:ext cx="5272391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Task: </a:t>
            </a:r>
            <a:r>
              <a:rPr lang="en-GB" sz="2800" b="1" dirty="0"/>
              <a:t>Make a list or mind map of your ideas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016" y="298350"/>
            <a:ext cx="4562273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What Makes You, You?</a:t>
            </a:r>
          </a:p>
          <a:p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197" y="2485535"/>
            <a:ext cx="1743215" cy="17432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0" y="1949822"/>
            <a:ext cx="2145381" cy="277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941" y="5689742"/>
            <a:ext cx="5462230" cy="800219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Challenge: </a:t>
            </a:r>
            <a:r>
              <a:rPr lang="en-GB" dirty="0"/>
              <a:t>Investigate what Christians think about humans being different to all other animals/life on earth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7116" y="5689745"/>
            <a:ext cx="4980562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Top Philosopher: </a:t>
            </a:r>
            <a:r>
              <a:rPr lang="en-GB" dirty="0"/>
              <a:t>What might the Christian Bible quote </a:t>
            </a:r>
            <a:r>
              <a:rPr lang="en-GB" b="1" dirty="0">
                <a:solidFill>
                  <a:srgbClr val="C00000"/>
                </a:solidFill>
              </a:rPr>
              <a:t>‘man is made in the image of God’ </a:t>
            </a:r>
            <a:r>
              <a:rPr lang="en-GB" dirty="0"/>
              <a:t>mean about how Christians see human as being special?</a:t>
            </a:r>
          </a:p>
        </p:txBody>
      </p:sp>
    </p:spTree>
    <p:extLst>
      <p:ext uri="{BB962C8B-B14F-4D97-AF65-F5344CB8AC3E}">
        <p14:creationId xmlns:p14="http://schemas.microsoft.com/office/powerpoint/2010/main" val="96921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 Law on Abortion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961" y="1979802"/>
            <a:ext cx="9873843" cy="46175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dirty="0"/>
              <a:t>Abortion is the termination of a pregnancy which is  </a:t>
            </a:r>
            <a:r>
              <a:rPr lang="en-GB" b="1" dirty="0">
                <a:solidFill>
                  <a:srgbClr val="0070C0"/>
                </a:solidFill>
              </a:rPr>
              <a:t>illegal</a:t>
            </a:r>
            <a:r>
              <a:rPr lang="en-GB" b="1" dirty="0"/>
              <a:t> in Britain unless:</a:t>
            </a:r>
          </a:p>
          <a:p>
            <a:pPr algn="ctr">
              <a:buNone/>
            </a:pPr>
            <a:endParaRPr lang="en-GB" b="1" dirty="0"/>
          </a:p>
          <a:p>
            <a:pPr marL="514350" indent="-514350">
              <a:buAutoNum type="arabicParenR"/>
            </a:pPr>
            <a:r>
              <a:rPr lang="en-GB" dirty="0">
                <a:solidFill>
                  <a:srgbClr val="FF0000"/>
                </a:solidFill>
              </a:rPr>
              <a:t>The woman is less than 24 weeks pregnant and two Doctors agree that:</a:t>
            </a:r>
          </a:p>
          <a:p>
            <a:pPr marL="514350" indent="-514350"/>
            <a:r>
              <a:rPr lang="en-GB" dirty="0"/>
              <a:t>Having the baby would be a greater risk to the woman’s health than having an abortion</a:t>
            </a:r>
          </a:p>
          <a:p>
            <a:pPr marL="514350" indent="-514350"/>
            <a:r>
              <a:rPr lang="en-GB" dirty="0"/>
              <a:t>Or the woman’s family would suffer</a:t>
            </a:r>
          </a:p>
          <a:p>
            <a:pPr marL="514350" indent="-514350">
              <a:buNone/>
            </a:pPr>
            <a:r>
              <a:rPr lang="en-GB" dirty="0">
                <a:solidFill>
                  <a:srgbClr val="FF0000"/>
                </a:solidFill>
              </a:rPr>
              <a:t>2) At any stage of pregnancy two Doctors agree that:</a:t>
            </a:r>
          </a:p>
          <a:p>
            <a:pPr marL="514350" indent="-514350"/>
            <a:r>
              <a:rPr lang="en-GB" dirty="0"/>
              <a:t>Having the baby would be a risk to the woman’s life</a:t>
            </a:r>
          </a:p>
          <a:p>
            <a:pPr marL="514350" indent="-514350"/>
            <a:r>
              <a:rPr lang="en-GB" dirty="0"/>
              <a:t>Or the baby would be born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5051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Abortion: Pro Life Vs. Pro Choice</a:t>
            </a:r>
            <a:endParaRPr lang="en-GB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9413" y="1944149"/>
            <a:ext cx="4043363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b="1" dirty="0">
                <a:solidFill>
                  <a:srgbClr val="FF0000"/>
                </a:solidFill>
              </a:rPr>
              <a:t>Pro-life</a:t>
            </a:r>
            <a:r>
              <a:rPr lang="en-GB" b="1" dirty="0"/>
              <a:t> is a term used to </a:t>
            </a:r>
          </a:p>
          <a:p>
            <a:pPr>
              <a:buFontTx/>
              <a:buNone/>
            </a:pPr>
            <a:r>
              <a:rPr lang="en-GB" b="1" dirty="0"/>
              <a:t>Show opposition to </a:t>
            </a:r>
          </a:p>
          <a:p>
            <a:pPr>
              <a:buFontTx/>
              <a:buNone/>
            </a:pPr>
            <a:r>
              <a:rPr lang="en-GB" b="1" dirty="0"/>
              <a:t>abortion, and support for</a:t>
            </a:r>
          </a:p>
          <a:p>
            <a:pPr>
              <a:buFontTx/>
              <a:buNone/>
            </a:pPr>
            <a:r>
              <a:rPr lang="en-GB" b="1" dirty="0"/>
              <a:t>foetal rights. </a:t>
            </a:r>
            <a:endParaRPr lang="en-US" b="1" dirty="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383338" y="1600200"/>
            <a:ext cx="40433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461746" y="1789754"/>
            <a:ext cx="4032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Pro-choice </a:t>
            </a:r>
            <a:r>
              <a:rPr lang="en-GB" sz="2800" b="1" dirty="0"/>
              <a:t> is a term used to show support of the belief that women should have access and the right to abortions.</a:t>
            </a:r>
            <a:endParaRPr lang="en-GB" sz="2800" dirty="0"/>
          </a:p>
        </p:txBody>
      </p:sp>
      <p:pic>
        <p:nvPicPr>
          <p:cNvPr id="6" name="Picture 5" descr="Pro-Lif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549" y="4135589"/>
            <a:ext cx="2381250" cy="2343150"/>
          </a:xfrm>
          <a:prstGeom prst="rect">
            <a:avLst/>
          </a:prstGeom>
        </p:spPr>
      </p:pic>
      <p:pic>
        <p:nvPicPr>
          <p:cNvPr id="7" name="Picture 6" descr="prochoi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327" y="4135589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42" y="188640"/>
            <a:ext cx="1073790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Christian Views on Abortion: Roman Catholics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916" y="2956380"/>
            <a:ext cx="4680520" cy="151216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‘Before I formed you in the womb I knew you, before you were born. I set you apart; I appointed you as a prophet to the nations’</a:t>
            </a:r>
          </a:p>
          <a:p>
            <a:pPr algn="ctr">
              <a:buNone/>
            </a:pPr>
            <a:r>
              <a:rPr lang="en-GB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- Jeremiah 1:5</a:t>
            </a:r>
          </a:p>
          <a:p>
            <a:pPr>
              <a:buNone/>
            </a:pP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842" y="1484784"/>
            <a:ext cx="486210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Catholics believe life begins at </a:t>
            </a:r>
            <a:r>
              <a:rPr lang="en-GB" sz="2400" dirty="0">
                <a:solidFill>
                  <a:srgbClr val="FF0000"/>
                </a:solidFill>
              </a:rPr>
              <a:t>conception</a:t>
            </a:r>
            <a:r>
              <a:rPr lang="en-GB" sz="2400" dirty="0"/>
              <a:t>. Human life begins when an ovum is fertilised.  This belief is known as </a:t>
            </a:r>
            <a:r>
              <a:rPr lang="en-GB" sz="2400" dirty="0">
                <a:solidFill>
                  <a:srgbClr val="FF0000"/>
                </a:solidFill>
              </a:rPr>
              <a:t>ensoulment </a:t>
            </a:r>
            <a:r>
              <a:rPr lang="en-GB" sz="2400" dirty="0"/>
              <a:t>as this is when Catholics believe a person  receives their soul.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859" y="1790067"/>
            <a:ext cx="28803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‘You shall not murder’</a:t>
            </a:r>
          </a:p>
          <a:p>
            <a:r>
              <a:rPr lang="en-GB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-Exodus 20:13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8685" y="4158872"/>
            <a:ext cx="37444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Catholics believe life is </a:t>
            </a:r>
            <a:r>
              <a:rPr lang="en-GB" sz="2400" dirty="0">
                <a:solidFill>
                  <a:srgbClr val="FF0000"/>
                </a:solidFill>
              </a:rPr>
              <a:t>sacred or holy </a:t>
            </a:r>
            <a:r>
              <a:rPr lang="en-GB" sz="2400" dirty="0"/>
              <a:t>and belongs to God therefore only God has the right to end a pregnancy. This is known as the </a:t>
            </a:r>
            <a:r>
              <a:rPr lang="en-GB" sz="2400" dirty="0">
                <a:solidFill>
                  <a:srgbClr val="FF0000"/>
                </a:solidFill>
              </a:rPr>
              <a:t>sanctity of life.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467" y="5020646"/>
            <a:ext cx="623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Roman Catholics are Pro Life</a:t>
            </a:r>
          </a:p>
        </p:txBody>
      </p:sp>
    </p:spTree>
    <p:extLst>
      <p:ext uri="{BB962C8B-B14F-4D97-AF65-F5344CB8AC3E}">
        <p14:creationId xmlns:p14="http://schemas.microsoft.com/office/powerpoint/2010/main" val="26336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dirty="0"/>
              <a:t>Christian Views on Abortion: Church of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778" y="4690872"/>
            <a:ext cx="446449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‘Love your neighbour as yourself’</a:t>
            </a:r>
          </a:p>
          <a:p>
            <a:pPr>
              <a:buNone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-Matthew 22:37-40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6796" y="2036618"/>
            <a:ext cx="937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Many Anglicans believe that abortion is wrong . However they accept that it should be allowed in some situations, as it would be the </a:t>
            </a:r>
            <a:r>
              <a:rPr lang="en-GB" sz="2400" dirty="0">
                <a:solidFill>
                  <a:srgbClr val="FF0000"/>
                </a:solidFill>
              </a:rPr>
              <a:t>lesser of two evils</a:t>
            </a:r>
            <a:r>
              <a:rPr lang="en-GB" sz="24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 algn="ctr"/>
            <a:r>
              <a:rPr lang="en-GB" sz="2400" dirty="0"/>
              <a:t>This is view is based on Jesus' teachings and many feel in some situations allowing abortion is the most loving thing to do to prevent suffering.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44" y="577573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As well as this many Anglicans do not believe life begins at conception. </a:t>
            </a:r>
          </a:p>
        </p:txBody>
      </p:sp>
    </p:spTree>
    <p:extLst>
      <p:ext uri="{BB962C8B-B14F-4D97-AF65-F5344CB8AC3E}">
        <p14:creationId xmlns:p14="http://schemas.microsoft.com/office/powerpoint/2010/main" val="93989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1066</Words>
  <Application>Microsoft Office PowerPoint</Application>
  <PresentationFormat>Widescreen</PresentationFormat>
  <Paragraphs>116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Tahoma</vt:lpstr>
      <vt:lpstr>Office Theme</vt:lpstr>
      <vt:lpstr> Year 8</vt:lpstr>
      <vt:lpstr>Topics to Revise: Matters of Life and Death</vt:lpstr>
      <vt:lpstr>Rapid Recall!</vt:lpstr>
      <vt:lpstr>What is Personhood?</vt:lpstr>
      <vt:lpstr>What makes you a person?</vt:lpstr>
      <vt:lpstr>The Law on Abortion</vt:lpstr>
      <vt:lpstr>Abortion: Pro Life Vs. Pro Choice</vt:lpstr>
      <vt:lpstr>Christian Views on Abortion: Roman Catholics</vt:lpstr>
      <vt:lpstr>Christian Views on Abortion: Church of England</vt:lpstr>
      <vt:lpstr> Euthanasia </vt:lpstr>
      <vt:lpstr>Christian Catholic Teaching on Euthanasia</vt:lpstr>
      <vt:lpstr>Religious Views towards Animals </vt:lpstr>
      <vt:lpstr>PowerPoint Presentation</vt:lpstr>
      <vt:lpstr>Animal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VFarr</dc:creator>
  <cp:lastModifiedBy>VFarr</cp:lastModifiedBy>
  <cp:revision>11</cp:revision>
  <dcterms:created xsi:type="dcterms:W3CDTF">2019-01-09T12:55:35Z</dcterms:created>
  <dcterms:modified xsi:type="dcterms:W3CDTF">2019-04-03T08:33:20Z</dcterms:modified>
</cp:coreProperties>
</file>